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00"/>
    <a:srgbClr val="CC3300"/>
    <a:srgbClr val="CC6600"/>
    <a:srgbClr val="FF5050"/>
    <a:srgbClr val="993366"/>
    <a:srgbClr val="A50021"/>
    <a:srgbClr val="800000"/>
    <a:srgbClr val="336600"/>
    <a:srgbClr val="666633"/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</a:t>
            </a:r>
            <a:r>
              <a:rPr lang="uk-UA" sz="18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кількість прийомів, запланованих провести у звітний період відповідно до графіка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3531086345842028"/>
          <c:y val="1.211132816550965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33101624015748E-2"/>
          <c:y val="0.13836336501209617"/>
          <c:w val="0.93168983759842516"/>
          <c:h val="0.76748672690165309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</a:sp3d>
            </c:spPr>
            <c:extLst>
              <c:ext xmlns:c16="http://schemas.microsoft.com/office/drawing/2014/chart" uri="{C3380CC4-5D6E-409C-BE32-E72D297353CC}">
                <c16:uniqueId val="{00000003-9605-472C-88CF-96C7E5EA8E8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</a:sp3d>
            </c:spPr>
            <c:extLst>
              <c:ext xmlns:c16="http://schemas.microsoft.com/office/drawing/2014/chart" uri="{C3380CC4-5D6E-409C-BE32-E72D297353CC}">
                <c16:uniqueId val="{00000004-9605-472C-88CF-96C7E5EA8E84}"/>
              </c:ext>
            </c:extLst>
          </c:dPt>
          <c:dLbls>
            <c:dLbl>
              <c:idx val="0"/>
              <c:layout>
                <c:manualLayout>
                  <c:x val="2.5650682374999918E-2"/>
                  <c:y val="-0.391406182183836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9605-472C-88CF-96C7E5EA8E84}"/>
                </c:ext>
              </c:extLst>
            </c:dLbl>
            <c:dLbl>
              <c:idx val="1"/>
              <c:layout>
                <c:manualLayout>
                  <c:x val="1.9583940565147596E-2"/>
                  <c:y val="-0.392191418934023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9605-472C-88CF-96C7E5EA8E8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Аркуш1!$A$2:$A$3</c:f>
              <c:strCache>
                <c:ptCount val="2"/>
                <c:pt idx="0">
                  <c:v>планувалося</c:v>
                </c:pt>
                <c:pt idx="1">
                  <c:v>відбулося</c:v>
                </c:pt>
              </c:strCache>
            </c:strRef>
          </c:cat>
          <c:val>
            <c:numRef>
              <c:f>Аркуш1!$B$2:$B$3</c:f>
              <c:numCache>
                <c:formatCode>General</c:formatCode>
                <c:ptCount val="2"/>
                <c:pt idx="0">
                  <c:v>3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05-472C-88CF-96C7E5EA8E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43270688"/>
        <c:axId val="143284416"/>
        <c:axId val="0"/>
      </c:bar3DChart>
      <c:catAx>
        <c:axId val="143270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143284416"/>
        <c:crosses val="autoZero"/>
        <c:auto val="1"/>
        <c:lblAlgn val="ctr"/>
        <c:lblOffset val="100"/>
        <c:noMultiLvlLbl val="0"/>
      </c:catAx>
      <c:valAx>
        <c:axId val="143284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43270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</a:t>
            </a:r>
            <a:r>
              <a:rPr lang="uk-UA" sz="18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особистий прийом громадян головами комітетів Верховної Ради України, головами депутатських груп у Верховній Раді України під час роботи четвертої сесії Верховної Ради України восьмого скликання за рівнем представництва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201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8828003219437637E-2"/>
          <c:y val="0.19379330320360663"/>
          <c:w val="0.85056746763730129"/>
          <c:h val="0.70659954362546296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10"/>
          <c:dPt>
            <c:idx val="0"/>
            <c:bubble3D val="0"/>
            <c:spPr>
              <a:solidFill>
                <a:srgbClr val="00B05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555-4575-95FC-39CDA6F51053}"/>
              </c:ext>
            </c:extLst>
          </c:dPt>
          <c:dPt>
            <c:idx val="1"/>
            <c:bubble3D val="0"/>
            <c:spPr>
              <a:solidFill>
                <a:schemeClr val="accent1">
                  <a:lumMod val="75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555-4575-95FC-39CDA6F51053}"/>
              </c:ext>
            </c:extLst>
          </c:dPt>
          <c:dPt>
            <c:idx val="2"/>
            <c:bubble3D val="0"/>
            <c:spPr>
              <a:solidFill>
                <a:srgbClr val="A5002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0555-4575-95FC-39CDA6F51053}"/>
              </c:ext>
            </c:extLst>
          </c:dPt>
          <c:dLbls>
            <c:dLbl>
              <c:idx val="0"/>
              <c:layout>
                <c:manualLayout>
                  <c:x val="2.2618207486562982E-2"/>
                  <c:y val="0.2351993771230560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0555-4575-95FC-39CDA6F51053}"/>
                </c:ext>
              </c:extLst>
            </c:dLbl>
            <c:dLbl>
              <c:idx val="1"/>
              <c:layout>
                <c:manualLayout>
                  <c:x val="0.166893782414541"/>
                  <c:y val="8.464051394798555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0555-4575-95FC-39CDA6F51053}"/>
                </c:ext>
              </c:extLst>
            </c:dLbl>
            <c:dLbl>
              <c:idx val="2"/>
              <c:layout>
                <c:manualLayout>
                  <c:x val="8.3537198903144302E-2"/>
                  <c:y val="-6.42944887932443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912419542510535"/>
                      <c:h val="0.2609220327624767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0555-4575-95FC-39CDA6F51053}"/>
                </c:ext>
              </c:extLst>
            </c:dLbl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Аркуш1!$A$2:$A$4</c:f>
              <c:strCache>
                <c:ptCount val="3"/>
                <c:pt idx="0">
                  <c:v>Особисто голови комітетів, голови депутатських груп у Верховній Раді України</c:v>
                </c:pt>
                <c:pt idx="1">
                  <c:v>Рядові члени комітетів, депутатських груп у Верховній Раді України</c:v>
                </c:pt>
                <c:pt idx="2">
                  <c:v>Перші заступники, заступники голів комітетів, депутатських груп, голови підкомітетів</c:v>
                </c:pt>
              </c:strCache>
            </c:strRef>
          </c:cat>
          <c:val>
            <c:numRef>
              <c:f>Аркуш1!$B$2:$B$4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55-4575-95FC-39CDA6F51053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</a:t>
            </a:r>
            <a:r>
              <a:rPr lang="uk-UA" sz="18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кількість відвідувачів, прийнятих на особистих прийомах головами комітетів Верховної Ради України, головами депутатських груп у Верховній Раді України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5501634942668222"/>
          <c:y val="4.047375969836532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46743944817258709"/>
          <c:y val="0.13837726469960507"/>
          <c:w val="0.51386568593919224"/>
          <c:h val="0.80519710263315791"/>
        </c:manualLayout>
      </c:layout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993366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0.13386308948994435"/>
                  <c:y val="-6.071030092504961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2A2E-4C5A-8E30-B842EB005E13}"/>
                </c:ext>
              </c:extLst>
            </c:dLbl>
            <c:dLbl>
              <c:idx val="1"/>
              <c:layout>
                <c:manualLayout>
                  <c:x val="0.13223767775649525"/>
                  <c:y val="-1.21420601850097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2A2E-4C5A-8E30-B842EB005E13}"/>
                </c:ext>
              </c:extLst>
            </c:dLbl>
            <c:dLbl>
              <c:idx val="2"/>
              <c:layout>
                <c:manualLayout>
                  <c:x val="0.25486995972915844"/>
                  <c:y val="-1.306681429714744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3005747986565746E-2"/>
                      <c:h val="5.130179841846152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2A2E-4C5A-8E30-B842EB005E1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Аркуш1!$A$2:$A$4</c:f>
              <c:strCache>
                <c:ptCount val="3"/>
                <c:pt idx="0">
                  <c:v>комітет з питань свободи слова та інформаційної політики</c:v>
                </c:pt>
                <c:pt idx="1">
                  <c:v>комітет з питань фінансової політики і банківської діяльності </c:v>
                </c:pt>
                <c:pt idx="2">
                  <c:v>депутатська група ''Воля народу"</c:v>
                </c:pt>
              </c:strCache>
            </c:strRef>
          </c:cat>
          <c:val>
            <c:numRef>
              <c:f>Аркуш1!$B$2:$B$4</c:f>
              <c:numCache>
                <c:formatCode>General</c:formatCode>
                <c:ptCount val="3"/>
                <c:pt idx="0">
                  <c:v>6</c:v>
                </c:pt>
                <c:pt idx="1">
                  <c:v>6</c:v>
                </c:pt>
                <c:pt idx="2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2E-4C5A-8E30-B842EB005E1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203350592"/>
        <c:axId val="203337280"/>
        <c:axId val="0"/>
      </c:bar3DChart>
      <c:catAx>
        <c:axId val="2033505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203337280"/>
        <c:crosses val="autoZero"/>
        <c:auto val="1"/>
        <c:lblAlgn val="ctr"/>
        <c:lblOffset val="100"/>
        <c:noMultiLvlLbl val="0"/>
      </c:catAx>
      <c:valAx>
        <c:axId val="2033372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203350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кількість громадян, що звернулися до голів комітетів Верховної Ради України, голів депутатських груп у Верховній Раді України </a:t>
            </a:r>
            <a:r>
              <a:rPr lang="uk-UA" sz="18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(по регіонах)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1628099806368958"/>
          <c:y val="2.17688558884599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13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8721281429307492E-2"/>
          <c:y val="0.12941339407430097"/>
          <c:w val="0.95962954471341233"/>
          <c:h val="0.80792831666057852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9"/>
          <c:dPt>
            <c:idx val="0"/>
            <c:bubble3D val="0"/>
            <c:spPr>
              <a:solidFill>
                <a:srgbClr val="CC66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F3F2-4BF7-808D-AD0CA2E20D34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F3F2-4BF7-808D-AD0CA2E20D34}"/>
              </c:ext>
            </c:extLst>
          </c:dPt>
          <c:dPt>
            <c:idx val="2"/>
            <c:bubble3D val="0"/>
            <c:spPr>
              <a:solidFill>
                <a:schemeClr val="accent6">
                  <a:lumMod val="75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ED90-4C36-A48D-BF8D03A56425}"/>
              </c:ext>
            </c:extLst>
          </c:dPt>
          <c:dPt>
            <c:idx val="3"/>
            <c:bubble3D val="0"/>
            <c:spPr>
              <a:solidFill>
                <a:srgbClr val="99336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E-ED90-4C36-A48D-BF8D03A5642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ED90-4C36-A48D-BF8D03A56425}"/>
              </c:ext>
            </c:extLst>
          </c:dPt>
          <c:dPt>
            <c:idx val="5"/>
            <c:bubble3D val="0"/>
            <c:spPr>
              <a:solidFill>
                <a:srgbClr val="FF505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0-ED90-4C36-A48D-BF8D03A56425}"/>
              </c:ext>
            </c:extLst>
          </c:dPt>
          <c:dLbls>
            <c:dLbl>
              <c:idx val="0"/>
              <c:layout>
                <c:manualLayout>
                  <c:x val="1.5159437978444193E-2"/>
                  <c:y val="-1.3943556119617159E-2"/>
                </c:manualLayout>
              </c:layout>
              <c:tx>
                <c:rich>
                  <a:bodyPr/>
                  <a:lstStyle/>
                  <a:p>
                    <a:fld id="{09659011-3088-4F1D-A804-79EA4CD003FB}" type="CATEGORYNAME">
                      <a:rPr lang="uk-UA" smtClean="0"/>
                      <a:pPr/>
                      <a:t>[ІМ’Я КАТЕГОРІЇ]</a:t>
                    </a:fld>
                    <a:r>
                      <a:rPr lang="uk-UA" smtClean="0"/>
                      <a:t> </a:t>
                    </a:r>
                    <a:fld id="{FC0A9EA8-2EC3-49F4-B285-5B7508479268}" type="PERCENTAGE">
                      <a:rPr lang="uk-UA" baseline="0" smtClean="0"/>
                      <a:pPr/>
                      <a:t>[ВІДСОТОК]</a:t>
                    </a:fld>
                    <a:endParaRPr lang="uk-UA" smtClean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F3F2-4BF7-808D-AD0CA2E20D34}"/>
                </c:ext>
              </c:extLst>
            </c:dLbl>
            <c:dLbl>
              <c:idx val="1"/>
              <c:layout>
                <c:manualLayout>
                  <c:x val="-2.6174530584500998E-2"/>
                  <c:y val="3.458721851742007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F3F2-4BF7-808D-AD0CA2E20D34}"/>
                </c:ext>
              </c:extLst>
            </c:dLbl>
            <c:dLbl>
              <c:idx val="2"/>
              <c:layout>
                <c:manualLayout>
                  <c:x val="-0.10812298163339601"/>
                  <c:y val="-3.133903265721543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ED90-4C36-A48D-BF8D03A56425}"/>
                </c:ext>
              </c:extLst>
            </c:dLbl>
            <c:dLbl>
              <c:idx val="3"/>
              <c:layout>
                <c:manualLayout>
                  <c:x val="-2.4868285775681082E-2"/>
                  <c:y val="-0.1116453038413294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ED90-4C36-A48D-BF8D03A56425}"/>
                </c:ext>
              </c:extLst>
            </c:dLbl>
            <c:dLbl>
              <c:idx val="4"/>
              <c:layout>
                <c:manualLayout>
                  <c:x val="-3.6761813755354644E-2"/>
                  <c:y val="-4.309116990367103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ED90-4C36-A48D-BF8D03A56425}"/>
                </c:ext>
              </c:extLst>
            </c:dLbl>
            <c:dLbl>
              <c:idx val="5"/>
              <c:layout>
                <c:manualLayout>
                  <c:x val="0.14704725502141841"/>
                  <c:y val="4.896723852689890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ED90-4C36-A48D-BF8D03A56425}"/>
                </c:ext>
              </c:extLst>
            </c:dLbl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Аркуш1!$A$2:$A$29</c:f>
              <c:strCache>
                <c:ptCount val="6"/>
                <c:pt idx="0">
                  <c:v>Автономна Республіка Крим</c:v>
                </c:pt>
                <c:pt idx="1">
                  <c:v>Дніпропетровська</c:v>
                </c:pt>
                <c:pt idx="2">
                  <c:v>Київська</c:v>
                </c:pt>
                <c:pt idx="3">
                  <c:v>Львівська</c:v>
                </c:pt>
                <c:pt idx="4">
                  <c:v>Сумська</c:v>
                </c:pt>
                <c:pt idx="5">
                  <c:v>м. Київ</c:v>
                </c:pt>
              </c:strCache>
            </c:strRef>
          </c:cat>
          <c:val>
            <c:numRef>
              <c:f>Аркуш1!$B$2:$B$29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7</c:v>
                </c:pt>
                <c:pt idx="3">
                  <c:v>1</c:v>
                </c:pt>
                <c:pt idx="4">
                  <c:v>1</c:v>
                </c:pt>
                <c:pt idx="5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F2-4BF7-808D-AD0CA2E20D34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</a:t>
            </a:r>
            <a:r>
              <a:rPr lang="uk-UA" sz="18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види звернень громадян на особистих прийомах голів комітетів Верховної Ради України, голів депутатських груп у Верховній Раді України </a:t>
            </a:r>
          </a:p>
          <a:p>
            <a:pPr>
              <a:defRPr/>
            </a:pPr>
            <a:r>
              <a:rPr lang="uk-UA" sz="18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 </a:t>
            </a:r>
            <a:r>
              <a:rPr lang="uk-UA" sz="1800" b="1" baseline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</a:t>
            </a:r>
            <a:r>
              <a:rPr lang="en-US" sz="18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1800" b="1" baseline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єктом</a:t>
            </a:r>
            <a:r>
              <a:rPr lang="uk-UA" sz="18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надходження)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363841304378467"/>
          <c:y val="2.10937206597699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FF9966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</a:sp3d>
            </c:spPr>
            <c:extLst>
              <c:ext xmlns:c16="http://schemas.microsoft.com/office/drawing/2014/chart" uri="{C3380CC4-5D6E-409C-BE32-E72D297353CC}">
                <c16:uniqueId val="{00000003-B99F-42E3-B9B6-AE6090B90A20}"/>
              </c:ext>
            </c:extLst>
          </c:dPt>
          <c:dPt>
            <c:idx val="1"/>
            <c:invertIfNegative val="0"/>
            <c:bubble3D val="0"/>
            <c:spPr>
              <a:solidFill>
                <a:srgbClr val="FF505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</a:sp3d>
            </c:spPr>
            <c:extLst>
              <c:ext xmlns:c16="http://schemas.microsoft.com/office/drawing/2014/chart" uri="{C3380CC4-5D6E-409C-BE32-E72D297353CC}">
                <c16:uniqueId val="{00000004-B99F-42E3-B9B6-AE6090B90A20}"/>
              </c:ext>
            </c:extLst>
          </c:dPt>
          <c:dLbls>
            <c:dLbl>
              <c:idx val="0"/>
              <c:layout>
                <c:manualLayout>
                  <c:x val="2.2912896444865903E-2"/>
                  <c:y val="-0.1292855590504741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B99F-42E3-B9B6-AE6090B90A20}"/>
                </c:ext>
              </c:extLst>
            </c:dLbl>
            <c:dLbl>
              <c:idx val="1"/>
              <c:layout>
                <c:manualLayout>
                  <c:x val="2.9638277082573668E-2"/>
                  <c:y val="-0.3728455276427111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9140174729601141E-2"/>
                      <c:h val="6.470165238018721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B99F-42E3-B9B6-AE6090B90A2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Аркуш1!$A$2:$A$3</c:f>
              <c:strCache>
                <c:ptCount val="2"/>
                <c:pt idx="0">
                  <c:v>колективне</c:v>
                </c:pt>
                <c:pt idx="1">
                  <c:v>індивідуальне</c:v>
                </c:pt>
              </c:strCache>
            </c:strRef>
          </c:cat>
          <c:val>
            <c:numRef>
              <c:f>Аркуш1!$B$2:$B$3</c:f>
              <c:numCache>
                <c:formatCode>General</c:formatCode>
                <c:ptCount val="2"/>
                <c:pt idx="0">
                  <c:v>2</c:v>
                </c:pt>
                <c:pt idx="1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9F-42E3-B9B6-AE6090B90A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113959360"/>
        <c:axId val="1113966016"/>
        <c:axId val="0"/>
      </c:bar3DChart>
      <c:catAx>
        <c:axId val="1113959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1113966016"/>
        <c:crosses val="autoZero"/>
        <c:auto val="1"/>
        <c:lblAlgn val="ctr"/>
        <c:lblOffset val="100"/>
        <c:noMultiLvlLbl val="0"/>
      </c:catAx>
      <c:valAx>
        <c:axId val="1113966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1139593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</a:t>
            </a:r>
            <a:r>
              <a:rPr lang="uk-UA" sz="18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соціальний стан авторів звернень громадян на особистих прийомах голів комітетів Верховної Ради України, голів депутатських груп у Верховній Раді України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CC99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0.43574023672885981"/>
                  <c:y val="1.7053844588766745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2C42-4E50-93EC-E6B3AC6A4815}"/>
                </c:ext>
              </c:extLst>
            </c:dLbl>
            <c:dLbl>
              <c:idx val="1"/>
              <c:layout>
                <c:manualLayout>
                  <c:x val="6.8519711479821777E-2"/>
                  <c:y val="-9.73723036826325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2C42-4E50-93EC-E6B3AC6A4815}"/>
                </c:ext>
              </c:extLst>
            </c:dLbl>
            <c:dLbl>
              <c:idx val="2"/>
              <c:layout>
                <c:manualLayout>
                  <c:x val="0.35468749999999999"/>
                  <c:y val="-2.34374985582247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2C42-4E50-93EC-E6B3AC6A4815}"/>
                </c:ext>
              </c:extLst>
            </c:dLbl>
            <c:dLbl>
              <c:idx val="3"/>
              <c:layout>
                <c:manualLayout>
                  <c:x val="0.39735213472964115"/>
                  <c:y val="-1.17187841310933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2C42-4E50-93EC-E6B3AC6A481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Аркуш1!$A$2:$A$13</c:f>
              <c:strCache>
                <c:ptCount val="4"/>
                <c:pt idx="0">
                  <c:v>пенсіонер</c:v>
                </c:pt>
                <c:pt idx="1">
                  <c:v>підприємець</c:v>
                </c:pt>
                <c:pt idx="2">
                  <c:v>безробітний</c:v>
                </c:pt>
                <c:pt idx="3">
                  <c:v>інші</c:v>
                </c:pt>
              </c:strCache>
            </c:strRef>
          </c:cat>
          <c:val>
            <c:numRef>
              <c:f>Аркуш1!$B$2:$B$13</c:f>
              <c:numCache>
                <c:formatCode>General</c:formatCode>
                <c:ptCount val="4"/>
                <c:pt idx="0">
                  <c:v>10</c:v>
                </c:pt>
                <c:pt idx="1">
                  <c:v>1</c:v>
                </c:pt>
                <c:pt idx="2">
                  <c:v>8</c:v>
                </c:pt>
                <c:pt idx="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42-4E50-93EC-E6B3AC6A481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923167760"/>
        <c:axId val="923159440"/>
        <c:axId val="0"/>
      </c:bar3DChart>
      <c:catAx>
        <c:axId val="9231677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923159440"/>
        <c:crosses val="autoZero"/>
        <c:auto val="1"/>
        <c:lblAlgn val="ctr"/>
        <c:lblOffset val="100"/>
        <c:noMultiLvlLbl val="0"/>
      </c:catAx>
      <c:valAx>
        <c:axId val="9231594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923167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</a:t>
            </a:r>
            <a:r>
              <a:rPr lang="uk-UA" sz="18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категорії авторів звернень громадян на особистих приймах голів комітетів Верховної Ради України, голів депутатських груп у Верховній Раді України</a:t>
            </a:r>
          </a:p>
          <a:p>
            <a:pPr>
              <a:defRPr/>
            </a:pPr>
            <a:r>
              <a:rPr lang="uk-UA" baseline="0" dirty="0" smtClean="0"/>
              <a:t>  </a:t>
            </a:r>
            <a:endParaRPr lang="uk-UA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9933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4.7740099900017686E-2"/>
                  <c:y val="1.375146572770983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CF27-472C-B6C3-8657EA257176}"/>
                </c:ext>
              </c:extLst>
            </c:dLbl>
            <c:dLbl>
              <c:idx val="1"/>
              <c:layout>
                <c:manualLayout>
                  <c:x val="4.4559157348825547E-2"/>
                  <c:y val="-4.364602562431765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CF27-472C-B6C3-8657EA257176}"/>
                </c:ext>
              </c:extLst>
            </c:dLbl>
            <c:dLbl>
              <c:idx val="2"/>
              <c:layout>
                <c:manualLayout>
                  <c:x val="0.15393422830419382"/>
                  <c:y val="-2.34373222290478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CF27-472C-B6C3-8657EA257176}"/>
                </c:ext>
              </c:extLst>
            </c:dLbl>
            <c:dLbl>
              <c:idx val="3"/>
              <c:layout>
                <c:manualLayout>
                  <c:x val="6.5206537635926917E-2"/>
                  <c:y val="-5.97907110297041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CF27-472C-B6C3-8657EA257176}"/>
                </c:ext>
              </c:extLst>
            </c:dLbl>
            <c:dLbl>
              <c:idx val="4"/>
              <c:layout>
                <c:manualLayout>
                  <c:x val="0.41155133261571825"/>
                  <c:y val="-3.312317873038741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CF27-472C-B6C3-8657EA25717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Аркуш1!$A$2:$A$21</c:f>
              <c:strCache>
                <c:ptCount val="5"/>
                <c:pt idx="0">
                  <c:v>Дитина війни</c:v>
                </c:pt>
                <c:pt idx="1">
                  <c:v>Інвалід війни</c:v>
                </c:pt>
                <c:pt idx="2">
                  <c:v>Інваліди I-III груп</c:v>
                </c:pt>
                <c:pt idx="3">
                  <c:v>Багатотідна сім'я</c:v>
                </c:pt>
                <c:pt idx="4">
                  <c:v>Інші категорії</c:v>
                </c:pt>
              </c:strCache>
            </c:strRef>
          </c:cat>
          <c:val>
            <c:numRef>
              <c:f>Аркуш1!$B$2:$B$21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6</c:v>
                </c:pt>
                <c:pt idx="3">
                  <c:v>2</c:v>
                </c:pt>
                <c:pt idx="4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27-472C-B6C3-8657EA25717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709647647"/>
        <c:axId val="1709650975"/>
        <c:axId val="0"/>
      </c:bar3DChart>
      <c:catAx>
        <c:axId val="170964764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1709650975"/>
        <c:crosses val="autoZero"/>
        <c:auto val="1"/>
        <c:lblAlgn val="ctr"/>
        <c:lblOffset val="100"/>
        <c:noMultiLvlLbl val="0"/>
      </c:catAx>
      <c:valAx>
        <c:axId val="170965097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7096476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</a:t>
            </a:r>
            <a:r>
              <a:rPr lang="uk-UA" sz="18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питання, порушені у зверненнях громадян до голів комітетів Верховної Ради України, голів депутатських груп у Верховній Раді України 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9.7679749015748038E-2"/>
          <c:y val="1.406249913493484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17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0526902848893897E-2"/>
          <c:y val="0.18370554673176528"/>
          <c:w val="0.8061701269201017"/>
          <c:h val="0.69915770114544185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8"/>
          <c:dPt>
            <c:idx val="0"/>
            <c:bubble3D val="0"/>
            <c:spPr>
              <a:solidFill>
                <a:schemeClr val="accent6">
                  <a:lumMod val="5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B398-49B0-8281-A7825ABA6C0C}"/>
              </c:ext>
            </c:extLst>
          </c:dPt>
          <c:dPt>
            <c:idx val="1"/>
            <c:bubble3D val="0"/>
            <c:spPr>
              <a:solidFill>
                <a:srgbClr val="0070C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B398-49B0-8281-A7825ABA6C0C}"/>
              </c:ext>
            </c:extLst>
          </c:dPt>
          <c:dPt>
            <c:idx val="2"/>
            <c:bubble3D val="0"/>
            <c:spPr>
              <a:solidFill>
                <a:srgbClr val="99336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A-B398-49B0-8281-A7825ABA6C0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B398-49B0-8281-A7825ABA6C0C}"/>
              </c:ext>
            </c:extLst>
          </c:dPt>
          <c:dPt>
            <c:idx val="4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B398-49B0-8281-A7825ABA6C0C}"/>
              </c:ext>
            </c:extLst>
          </c:dPt>
          <c:dPt>
            <c:idx val="5"/>
            <c:bubble3D val="0"/>
            <c:spPr>
              <a:solidFill>
                <a:srgbClr val="FF9999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B398-49B0-8281-A7825ABA6C0C}"/>
              </c:ext>
            </c:extLst>
          </c:dPt>
          <c:dPt>
            <c:idx val="6"/>
            <c:bubble3D val="0"/>
            <c:spPr>
              <a:solidFill>
                <a:srgbClr val="33CCCC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B398-49B0-8281-A7825ABA6C0C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B398-49B0-8281-A7825ABA6C0C}"/>
              </c:ext>
            </c:extLst>
          </c:dPt>
          <c:dPt>
            <c:idx val="8"/>
            <c:bubble3D val="0"/>
            <c:spPr>
              <a:solidFill>
                <a:srgbClr val="FF505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B398-49B0-8281-A7825ABA6C0C}"/>
              </c:ext>
            </c:extLst>
          </c:dPt>
          <c:dPt>
            <c:idx val="9"/>
            <c:bubble3D val="0"/>
            <c:spPr>
              <a:solidFill>
                <a:schemeClr val="accent4">
                  <a:lumMod val="75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B398-49B0-8281-A7825ABA6C0C}"/>
              </c:ext>
            </c:extLst>
          </c:dPt>
          <c:dLbls>
            <c:dLbl>
              <c:idx val="0"/>
              <c:layout>
                <c:manualLayout>
                  <c:x val="6.5118058088816225E-2"/>
                  <c:y val="2.5660357886612303E-2"/>
                </c:manualLayout>
              </c:layout>
              <c:tx>
                <c:rich>
                  <a:bodyPr/>
                  <a:lstStyle/>
                  <a:p>
                    <a:fld id="{108350AB-25A7-4852-85F3-2915D85DACCA}" type="CATEGORYNAME">
                      <a:rPr lang="ru-RU" smtClean="0"/>
                      <a:pPr/>
                      <a:t>[ІМ’Я КАТЕГОРІЇ]</a:t>
                    </a:fld>
                    <a:r>
                      <a:rPr lang="ru-RU" dirty="0" smtClean="0"/>
                      <a:t> </a:t>
                    </a:r>
                    <a:fld id="{991F9085-4109-4798-B884-F676F44FAADA}" type="PERCENTAGE">
                      <a:rPr lang="ru-RU" baseline="0" smtClean="0"/>
                      <a:pPr/>
                      <a:t>[ВІДСОТОК]</a:t>
                    </a:fld>
                    <a:endParaRPr lang="ru-RU" dirty="0" smtClean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B398-49B0-8281-A7825ABA6C0C}"/>
                </c:ext>
              </c:extLst>
            </c:dLbl>
            <c:dLbl>
              <c:idx val="1"/>
              <c:layout>
                <c:manualLayout>
                  <c:x val="-1.8560179840510754E-2"/>
                  <c:y val="5.428152629860294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155699205249202"/>
                      <c:h val="9.752909870596258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B398-49B0-8281-A7825ABA6C0C}"/>
                </c:ext>
              </c:extLst>
            </c:dLbl>
            <c:dLbl>
              <c:idx val="2"/>
              <c:layout>
                <c:manualLayout>
                  <c:x val="-2.2684664249513129E-2"/>
                  <c:y val="5.9216210507566855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B398-49B0-8281-A7825ABA6C0C}"/>
                </c:ext>
              </c:extLst>
            </c:dLbl>
            <c:dLbl>
              <c:idx val="3"/>
              <c:layout>
                <c:manualLayout>
                  <c:x val="-1.8760152381836974E-2"/>
                  <c:y val="-0.1124260166498576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949861471984267"/>
                      <c:h val="0.1291110776433315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398-49B0-8281-A7825ABA6C0C}"/>
                </c:ext>
              </c:extLst>
            </c:dLbl>
            <c:dLbl>
              <c:idx val="4"/>
              <c:layout>
                <c:manualLayout>
                  <c:x val="-0.15293961665515518"/>
                  <c:y val="7.7582561152394064E-2"/>
                </c:manualLayout>
              </c:layout>
              <c:tx>
                <c:rich>
                  <a:bodyPr/>
                  <a:lstStyle/>
                  <a:p>
                    <a:fld id="{D3B7BEAB-57A0-48F7-9819-3083D12DCDC4}" type="CATEGORYNAME">
                      <a:rPr lang="ru-RU" smtClean="0"/>
                      <a:pPr/>
                      <a:t>[ІМ’Я КАТЕГОРІЇ]</a:t>
                    </a:fld>
                    <a:r>
                      <a:rPr lang="ru-RU" smtClean="0"/>
                      <a:t> </a:t>
                    </a:r>
                    <a:fld id="{34ACFA2D-00FB-475A-AD04-F6FC7FD40E2E}" type="PERCENTAGE">
                      <a:rPr lang="ru-RU" baseline="0" smtClean="0"/>
                      <a:pPr/>
                      <a:t>[ВІДСОТОК]</a:t>
                    </a:fld>
                    <a:endParaRPr lang="ru-RU" smtClean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B398-49B0-8281-A7825ABA6C0C}"/>
                </c:ext>
              </c:extLst>
            </c:dLbl>
            <c:dLbl>
              <c:idx val="5"/>
              <c:layout>
                <c:manualLayout>
                  <c:x val="4.324580955158383E-2"/>
                  <c:y val="-8.7932757597860123E-2"/>
                </c:manualLayout>
              </c:layout>
              <c:tx>
                <c:rich>
                  <a:bodyPr/>
                  <a:lstStyle/>
                  <a:p>
                    <a:fld id="{631FC6FA-B782-4967-B4C4-B06714005FB4}" type="CATEGORYNAME">
                      <a:rPr lang="ru-RU" smtClean="0"/>
                      <a:pPr/>
                      <a:t>[ІМ’Я КАТЕГОРІЇ]</a:t>
                    </a:fld>
                    <a:r>
                      <a:rPr lang="ru-RU" dirty="0" smtClean="0"/>
                      <a:t> </a:t>
                    </a:r>
                    <a:fld id="{3C3C1EE2-D782-4149-940D-9D22AFF008C3}" type="PERCENTAGE">
                      <a:rPr lang="ru-RU" baseline="0" smtClean="0"/>
                      <a:pPr/>
                      <a:t>[ВІДСОТОК]</a:t>
                    </a:fld>
                    <a:endParaRPr lang="ru-RU" dirty="0" smtClean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B398-49B0-8281-A7825ABA6C0C}"/>
                </c:ext>
              </c:extLst>
            </c:dLbl>
            <c:dLbl>
              <c:idx val="6"/>
              <c:layout>
                <c:manualLayout>
                  <c:x val="1.9127295062188618E-2"/>
                  <c:y val="-1.7526079406998175E-2"/>
                </c:manualLayout>
              </c:layout>
              <c:tx>
                <c:rich>
                  <a:bodyPr/>
                  <a:lstStyle/>
                  <a:p>
                    <a:fld id="{0585025C-117F-4326-961C-57C128D3E7CF}" type="CATEGORYNAME">
                      <a:rPr lang="ru-RU" smtClean="0"/>
                      <a:pPr/>
                      <a:t>[ІМ’Я КАТЕГОРІЇ]</a:t>
                    </a:fld>
                    <a:r>
                      <a:rPr lang="ru-RU" dirty="0" smtClean="0"/>
                      <a:t> </a:t>
                    </a:r>
                    <a:fld id="{01BB1530-B0CA-4D50-8A44-8A73A750A4DA}" type="PERCENTAGE">
                      <a:rPr lang="ru-RU" baseline="0" smtClean="0"/>
                      <a:pPr/>
                      <a:t>[ВІДСОТОК]</a:t>
                    </a:fld>
                    <a:endParaRPr lang="ru-RU" dirty="0" smtClean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B398-49B0-8281-A7825ABA6C0C}"/>
                </c:ext>
              </c:extLst>
            </c:dLbl>
            <c:dLbl>
              <c:idx val="7"/>
              <c:layout>
                <c:manualLayout>
                  <c:x val="2.052014828788909E-2"/>
                  <c:y val="4.0034640495716103E-2"/>
                </c:manualLayout>
              </c:layout>
              <c:tx>
                <c:rich>
                  <a:bodyPr/>
                  <a:lstStyle/>
                  <a:p>
                    <a:fld id="{7316513A-6977-4874-8D20-30090C7E2AA7}" type="CATEGORYNAME">
                      <a:rPr lang="ru-RU" smtClean="0"/>
                      <a:pPr/>
                      <a:t>[ІМ’Я КАТЕГОРІЇ]</a:t>
                    </a:fld>
                    <a:r>
                      <a:rPr lang="ru-RU" dirty="0" smtClean="0"/>
                      <a:t> </a:t>
                    </a:r>
                    <a:fld id="{6B3A6333-8BD8-48CA-9AED-0D81C4E02158}" type="PERCENTAGE">
                      <a:rPr lang="ru-RU" baseline="0" smtClean="0"/>
                      <a:pPr/>
                      <a:t>[ВІДСОТОК]</a:t>
                    </a:fld>
                    <a:endParaRPr lang="ru-RU" dirty="0" smtClean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B398-49B0-8281-A7825ABA6C0C}"/>
                </c:ext>
              </c:extLst>
            </c:dLbl>
            <c:dLbl>
              <c:idx val="8"/>
              <c:layout>
                <c:manualLayout>
                  <c:x val="-5.2057823502314254E-3"/>
                  <c:y val="2.44027610855164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B398-49B0-8281-A7825ABA6C0C}"/>
                </c:ext>
              </c:extLst>
            </c:dLbl>
            <c:dLbl>
              <c:idx val="9"/>
              <c:layout>
                <c:manualLayout>
                  <c:x val="-2.3243580601315726E-2"/>
                  <c:y val="2.960810525378342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B398-49B0-8281-A7825ABA6C0C}"/>
                </c:ext>
              </c:extLst>
            </c:dLbl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Аркуш1!$A$2:$A$25</c:f>
              <c:strCache>
                <c:ptCount val="10"/>
                <c:pt idx="0">
                  <c:v>Фінансова, податкова, митна політика</c:v>
                </c:pt>
                <c:pt idx="1">
                  <c:v>Соціальний захист</c:v>
                </c:pt>
                <c:pt idx="2">
                  <c:v>Житлова політика</c:v>
                </c:pt>
                <c:pt idx="3">
                  <c:v>Екологія та природні ресурси</c:v>
                </c:pt>
                <c:pt idx="4">
                  <c:v>Забезпечення дотримання законності та охорони правопорядку, реалізація прав і свобод громадян </c:v>
                </c:pt>
                <c:pt idx="5">
                  <c:v>Сім'я, діти, молодь, гендерна рівність, фізична культура і спорт</c:v>
                </c:pt>
                <c:pt idx="6">
                  <c:v>Освіта, наукова, науково-технічна, інноваційна діяльність та інтелектуальна власність</c:v>
                </c:pt>
                <c:pt idx="7">
                  <c:v>Інформаційна політика, діяльність засобів масової інформації </c:v>
                </c:pt>
                <c:pt idx="8">
                  <c:v>Діяльність Верховної Ради України, Президента України та Кабінету Міністрів України</c:v>
                </c:pt>
                <c:pt idx="9">
                  <c:v>Державне будівництво, адміністративно-територіальний устрій</c:v>
                </c:pt>
              </c:strCache>
            </c:strRef>
          </c:cat>
          <c:val>
            <c:numRef>
              <c:f>Аркуш1!$B$2:$B$25</c:f>
              <c:numCache>
                <c:formatCode>General</c:formatCode>
                <c:ptCount val="10"/>
                <c:pt idx="0">
                  <c:v>3</c:v>
                </c:pt>
                <c:pt idx="1">
                  <c:v>1</c:v>
                </c:pt>
                <c:pt idx="2">
                  <c:v>3</c:v>
                </c:pt>
                <c:pt idx="3">
                  <c:v>1</c:v>
                </c:pt>
                <c:pt idx="4">
                  <c:v>11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98-49B0-8281-A7825ABA6C0C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</a:t>
            </a:r>
            <a:r>
              <a:rPr lang="uk-UA" sz="18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питання забезпечення дотримання законності та охорони правопорядку, реалізації прав і свобод громадян, порушені у зверненнях громадян до голів комітетів Верховної Ради України, голів депутатських груп у Верховній Раді України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5758015164212522E-3"/>
          <c:y val="0.35926844638588112"/>
          <c:w val="0.98281249999999998"/>
          <c:h val="0.55716839584347955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14"/>
          <c:dPt>
            <c:idx val="0"/>
            <c:bubble3D val="0"/>
            <c:spPr>
              <a:solidFill>
                <a:srgbClr val="C00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EC5A-47D6-8965-0B0B6644BD4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EC5A-47D6-8965-0B0B6644BD46}"/>
              </c:ext>
            </c:extLst>
          </c:dPt>
          <c:dPt>
            <c:idx val="2"/>
            <c:bubble3D val="0"/>
            <c:spPr>
              <a:solidFill>
                <a:srgbClr val="7030A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EC5A-47D6-8965-0B0B6644BD46}"/>
              </c:ext>
            </c:extLst>
          </c:dPt>
          <c:dPt>
            <c:idx val="3"/>
            <c:bubble3D val="0"/>
            <c:spPr>
              <a:solidFill>
                <a:srgbClr val="00B05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EC5A-47D6-8965-0B0B6644BD46}"/>
              </c:ext>
            </c:extLst>
          </c:dPt>
          <c:dPt>
            <c:idx val="4"/>
            <c:bubble3D val="0"/>
            <c:spPr>
              <a:solidFill>
                <a:srgbClr val="0070C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EC5A-47D6-8965-0B0B6644BD46}"/>
              </c:ext>
            </c:extLst>
          </c:dPt>
          <c:dPt>
            <c:idx val="5"/>
            <c:bubble3D val="0"/>
            <c:spPr>
              <a:solidFill>
                <a:srgbClr val="FF6699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EC5A-47D6-8965-0B0B6644BD46}"/>
              </c:ext>
            </c:extLst>
          </c:dPt>
          <c:dPt>
            <c:idx val="6"/>
            <c:bubble3D val="0"/>
            <c:spPr>
              <a:solidFill>
                <a:srgbClr val="FFCC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EC5A-47D6-8965-0B0B6644BD46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EC5A-47D6-8965-0B0B6644BD46}"/>
              </c:ext>
            </c:extLst>
          </c:dPt>
          <c:dLbls>
            <c:dLbl>
              <c:idx val="0"/>
              <c:layout>
                <c:manualLayout>
                  <c:x val="1.4697022859828799E-2"/>
                  <c:y val="-1.3728430034345819E-2"/>
                </c:manualLayout>
              </c:layout>
              <c:tx>
                <c:rich>
                  <a:bodyPr/>
                  <a:lstStyle/>
                  <a:p>
                    <a:fld id="{3D48D158-4843-4CE7-B724-FBDF8A3EC572}" type="CATEGORYNAME">
                      <a:rPr lang="ru-RU" smtClean="0"/>
                      <a:pPr/>
                      <a:t>[ІМ’Я КАТЕГОРІЇ]</a:t>
                    </a:fld>
                    <a:r>
                      <a:rPr lang="ru-RU" dirty="0" smtClean="0"/>
                      <a:t> </a:t>
                    </a:r>
                    <a:fld id="{171B65EA-6BEF-479F-B1D4-491640595504}" type="PERCENTAGE">
                      <a:rPr lang="ru-RU" baseline="0" smtClean="0"/>
                      <a:pPr/>
                      <a:t>[ВІДСОТОК]</a:t>
                    </a:fld>
                    <a:endParaRPr lang="ru-RU" dirty="0" smtClean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C5A-47D6-8965-0B0B6644BD46}"/>
                </c:ext>
              </c:extLst>
            </c:dLbl>
            <c:dLbl>
              <c:idx val="1"/>
              <c:layout>
                <c:manualLayout>
                  <c:x val="4.7659399805363753E-2"/>
                  <c:y val="1.765083861558736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EC5A-47D6-8965-0B0B6644BD46}"/>
                </c:ext>
              </c:extLst>
            </c:dLbl>
            <c:dLbl>
              <c:idx val="2"/>
              <c:layout>
                <c:manualLayout>
                  <c:x val="2.1870063025001593E-2"/>
                  <c:y val="-4.20077788153805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EC5A-47D6-8965-0B0B6644BD46}"/>
                </c:ext>
              </c:extLst>
            </c:dLbl>
            <c:dLbl>
              <c:idx val="3"/>
              <c:layout>
                <c:manualLayout>
                  <c:x val="1.261164515766873E-2"/>
                  <c:y val="2.186796573209361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EC5A-47D6-8965-0B0B6644BD46}"/>
                </c:ext>
              </c:extLst>
            </c:dLbl>
            <c:dLbl>
              <c:idx val="4"/>
              <c:layout>
                <c:manualLayout>
                  <c:x val="-5.9545948132039089E-2"/>
                  <c:y val="-1.6272347406977646E-2"/>
                </c:manualLayout>
              </c:layout>
              <c:tx>
                <c:rich>
                  <a:bodyPr/>
                  <a:lstStyle/>
                  <a:p>
                    <a:fld id="{6E7D15C3-6708-4C2B-8C07-491974C92BF1}" type="CATEGORYNAME">
                      <a:rPr lang="ru-RU" smtClean="0"/>
                      <a:pPr/>
                      <a:t>[ІМ’Я КАТЕГОРІЇ]</a:t>
                    </a:fld>
                    <a:r>
                      <a:rPr lang="ru-RU" dirty="0" smtClean="0"/>
                      <a:t> </a:t>
                    </a:r>
                    <a:fld id="{4E1789BF-E9D4-4F1A-A64E-112D218C712B}" type="PERCENTAGE">
                      <a:rPr lang="ru-RU" baseline="0" smtClean="0"/>
                      <a:pPr/>
                      <a:t>[ВІДСОТОК]</a:t>
                    </a:fld>
                    <a:endParaRPr lang="ru-RU" dirty="0" smtClean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529065646282867"/>
                      <c:h val="0.119535174237119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C5A-47D6-8965-0B0B6644BD46}"/>
                </c:ext>
              </c:extLst>
            </c:dLbl>
            <c:dLbl>
              <c:idx val="5"/>
              <c:layout>
                <c:manualLayout>
                  <c:x val="-1.6797306869865143E-2"/>
                  <c:y val="-3.922408581241652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EC5A-47D6-8965-0B0B6644BD46}"/>
                </c:ext>
              </c:extLst>
            </c:dLbl>
            <c:dLbl>
              <c:idx val="6"/>
              <c:layout>
                <c:manualLayout>
                  <c:x val="-1.8138683999167775E-2"/>
                  <c:y val="-4.9297363499038564E-2"/>
                </c:manualLayout>
              </c:layout>
              <c:tx>
                <c:rich>
                  <a:bodyPr/>
                  <a:lstStyle/>
                  <a:p>
                    <a:fld id="{1F697F10-A050-4BC0-9CC5-599E75FC13C9}" type="CATEGORYNAME">
                      <a:rPr lang="ru-RU" smtClean="0"/>
                      <a:pPr/>
                      <a:t>[ІМ’Я КАТЕГОРІЇ]</a:t>
                    </a:fld>
                    <a:r>
                      <a:rPr lang="ru-RU" dirty="0" smtClean="0"/>
                      <a:t> </a:t>
                    </a:r>
                    <a:fld id="{CDE96FB0-E27E-4609-89D4-D391702B6238}" type="PERCENTAGE">
                      <a:rPr lang="ru-RU" baseline="0" smtClean="0"/>
                      <a:pPr/>
                      <a:t>[ВІДСОТОК]</a:t>
                    </a:fld>
                    <a:endParaRPr lang="ru-RU" dirty="0" smtClean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307833980169558"/>
                      <c:h val="0.1003332854561000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C5A-47D6-8965-0B0B6644BD46}"/>
                </c:ext>
              </c:extLst>
            </c:dLbl>
            <c:dLbl>
              <c:idx val="7"/>
              <c:layout>
                <c:manualLayout>
                  <c:x val="4.9827367473307162E-2"/>
                  <c:y val="-3.922408581241652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EC5A-47D6-8965-0B0B6644BD46}"/>
                </c:ext>
              </c:extLst>
            </c:dLbl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Аркуш1!$A$2:$A$17</c:f>
              <c:strCache>
                <c:ptCount val="8"/>
                <c:pt idx="0">
                  <c:v>Скарги на дії працівників міліції та органів ДАІ</c:v>
                </c:pt>
                <c:pt idx="1">
                  <c:v>Скарги на незаконні методи ведення слідства, тяганину із слідством</c:v>
                </c:pt>
                <c:pt idx="2">
                  <c:v>Скарги на дії працівників органів прокуратури</c:v>
                </c:pt>
                <c:pt idx="3">
                  <c:v>Скарги на судові рішення та вироки</c:v>
                </c:pt>
                <c:pt idx="4">
                  <c:v>Діяльність виконавчої служби (виконання судових рішень)</c:v>
                </c:pt>
                <c:pt idx="5">
                  <c:v>Порушення законодавства про звернення громадян, захист прав людини у міжнародних організаціях</c:v>
                </c:pt>
                <c:pt idx="6">
                  <c:v>Пропозиції про зміни в законодавстві</c:v>
                </c:pt>
                <c:pt idx="7">
                  <c:v>Факти корупції</c:v>
                </c:pt>
              </c:strCache>
            </c:strRef>
          </c:cat>
          <c:val>
            <c:numRef>
              <c:f>Аркуш1!$B$2:$B$17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5A-47D6-8965-0B0B6644BD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3D2A6-1F33-4131-A566-A0A78A724CB0}" type="datetimeFigureOut">
              <a:rPr lang="uk-UA" smtClean="0"/>
              <a:t>02.03.2016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9ED09-1E0A-4313-A01A-81F7396F52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47499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3D2A6-1F33-4131-A566-A0A78A724CB0}" type="datetimeFigureOut">
              <a:rPr lang="uk-UA" smtClean="0"/>
              <a:t>02.03.2016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9ED09-1E0A-4313-A01A-81F7396F52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54943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3D2A6-1F33-4131-A566-A0A78A724CB0}" type="datetimeFigureOut">
              <a:rPr lang="uk-UA" smtClean="0"/>
              <a:t>02.03.2016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9ED09-1E0A-4313-A01A-81F7396F52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63490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3D2A6-1F33-4131-A566-A0A78A724CB0}" type="datetimeFigureOut">
              <a:rPr lang="uk-UA" smtClean="0"/>
              <a:t>02.03.2016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9ED09-1E0A-4313-A01A-81F7396F52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73473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3D2A6-1F33-4131-A566-A0A78A724CB0}" type="datetimeFigureOut">
              <a:rPr lang="uk-UA" smtClean="0"/>
              <a:t>02.03.2016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9ED09-1E0A-4313-A01A-81F7396F52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79625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3D2A6-1F33-4131-A566-A0A78A724CB0}" type="datetimeFigureOut">
              <a:rPr lang="uk-UA" smtClean="0"/>
              <a:t>02.03.2016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9ED09-1E0A-4313-A01A-81F7396F52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22183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3D2A6-1F33-4131-A566-A0A78A724CB0}" type="datetimeFigureOut">
              <a:rPr lang="uk-UA" smtClean="0"/>
              <a:t>02.03.2016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9ED09-1E0A-4313-A01A-81F7396F52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21795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3D2A6-1F33-4131-A566-A0A78A724CB0}" type="datetimeFigureOut">
              <a:rPr lang="uk-UA" smtClean="0"/>
              <a:t>02.03.2016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9ED09-1E0A-4313-A01A-81F7396F52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20650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3D2A6-1F33-4131-A566-A0A78A724CB0}" type="datetimeFigureOut">
              <a:rPr lang="uk-UA" smtClean="0"/>
              <a:t>02.03.2016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9ED09-1E0A-4313-A01A-81F7396F52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42787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3D2A6-1F33-4131-A566-A0A78A724CB0}" type="datetimeFigureOut">
              <a:rPr lang="uk-UA" smtClean="0"/>
              <a:t>02.03.2016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9ED09-1E0A-4313-A01A-81F7396F52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44746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3D2A6-1F33-4131-A566-A0A78A724CB0}" type="datetimeFigureOut">
              <a:rPr lang="uk-UA" smtClean="0"/>
              <a:t>02.03.2016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9ED09-1E0A-4313-A01A-81F7396F52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15753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43D2A6-1F33-4131-A566-A0A78A724CB0}" type="datetimeFigureOut">
              <a:rPr lang="uk-UA" smtClean="0"/>
              <a:t>02.03.2016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49ED09-1E0A-4313-A01A-81F7396F52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88052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/>
          <p:cNvSpPr/>
          <p:nvPr/>
        </p:nvSpPr>
        <p:spPr>
          <a:xfrm>
            <a:off x="432262" y="365451"/>
            <a:ext cx="11263745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400" b="1" cap="none" spc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Інформація про особистий прийом громадян</a:t>
            </a:r>
          </a:p>
          <a:p>
            <a:pPr algn="ctr"/>
            <a:r>
              <a:rPr lang="uk-UA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uk-UA" sz="2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оловами комітетів Верховної Ради України, головами депутатських груп у Верховній Раді України в</a:t>
            </a:r>
            <a:r>
              <a:rPr lang="uk-UA" sz="2400" b="1" cap="none" spc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приймальні Верховної Ради України </a:t>
            </a:r>
            <a:r>
              <a:rPr lang="uk-UA" sz="2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під час роботи четвертої сесії Верховної Ради України восьмого </a:t>
            </a:r>
            <a:r>
              <a:rPr lang="uk-UA" sz="2400" b="1" cap="none" spc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скликання</a:t>
            </a:r>
          </a:p>
          <a:p>
            <a:pPr algn="ctr"/>
            <a:r>
              <a:rPr lang="uk-UA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 за період з 15 лютого по 1</a:t>
            </a:r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uk-UA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березня 2016 року)</a:t>
            </a:r>
            <a:endParaRPr lang="uk-UA" sz="24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кутник 5"/>
          <p:cNvSpPr/>
          <p:nvPr/>
        </p:nvSpPr>
        <p:spPr>
          <a:xfrm>
            <a:off x="7323513" y="3834212"/>
            <a:ext cx="461079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uk-UA" sz="24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Підготував:</a:t>
            </a:r>
          </a:p>
          <a:p>
            <a:pPr algn="ctr"/>
            <a:r>
              <a:rPr lang="uk-UA" sz="2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Завідувач Відділу з питань</a:t>
            </a:r>
            <a:endParaRPr lang="en-US" sz="24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звернень громадян Апарату Верховної Ради України</a:t>
            </a:r>
          </a:p>
          <a:p>
            <a:pPr algn="ctr"/>
            <a:r>
              <a:rPr lang="uk-UA" sz="2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Адамович Н.М.</a:t>
            </a:r>
            <a:endParaRPr lang="uk-UA" sz="2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62" y="2533144"/>
            <a:ext cx="6399235" cy="3999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906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Діаграма 24"/>
          <p:cNvGraphicFramePr/>
          <p:nvPr>
            <p:extLst>
              <p:ext uri="{D42A27DB-BD31-4B8C-83A1-F6EECF244321}">
                <p14:modId xmlns:p14="http://schemas.microsoft.com/office/powerpoint/2010/main" val="1355316994"/>
              </p:ext>
            </p:extLst>
          </p:nvPr>
        </p:nvGraphicFramePr>
        <p:xfrm>
          <a:off x="224444" y="266008"/>
          <a:ext cx="11671069" cy="64174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8374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Діаграма 8"/>
          <p:cNvGraphicFramePr/>
          <p:nvPr>
            <p:extLst>
              <p:ext uri="{D42A27DB-BD31-4B8C-83A1-F6EECF244321}">
                <p14:modId xmlns:p14="http://schemas.microsoft.com/office/powerpoint/2010/main" val="232954561"/>
              </p:ext>
            </p:extLst>
          </p:nvPr>
        </p:nvGraphicFramePr>
        <p:xfrm>
          <a:off x="141317" y="274319"/>
          <a:ext cx="11820698" cy="64423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84077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іаграма 6"/>
          <p:cNvGraphicFramePr/>
          <p:nvPr>
            <p:extLst>
              <p:ext uri="{D42A27DB-BD31-4B8C-83A1-F6EECF244321}">
                <p14:modId xmlns:p14="http://schemas.microsoft.com/office/powerpoint/2010/main" val="782695453"/>
              </p:ext>
            </p:extLst>
          </p:nvPr>
        </p:nvGraphicFramePr>
        <p:xfrm>
          <a:off x="207818" y="199505"/>
          <a:ext cx="11592755" cy="64611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15776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іаграма 3"/>
          <p:cNvGraphicFramePr/>
          <p:nvPr>
            <p:extLst>
              <p:ext uri="{D42A27DB-BD31-4B8C-83A1-F6EECF244321}">
                <p14:modId xmlns:p14="http://schemas.microsoft.com/office/powerpoint/2010/main" val="87357991"/>
              </p:ext>
            </p:extLst>
          </p:nvPr>
        </p:nvGraphicFramePr>
        <p:xfrm>
          <a:off x="149630" y="191193"/>
          <a:ext cx="11745884" cy="64839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56044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Діаграма 8"/>
          <p:cNvGraphicFramePr/>
          <p:nvPr>
            <p:extLst>
              <p:ext uri="{D42A27DB-BD31-4B8C-83A1-F6EECF244321}">
                <p14:modId xmlns:p14="http://schemas.microsoft.com/office/powerpoint/2010/main" val="351266272"/>
              </p:ext>
            </p:extLst>
          </p:nvPr>
        </p:nvGraphicFramePr>
        <p:xfrm>
          <a:off x="465513" y="263383"/>
          <a:ext cx="11330247" cy="6403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66965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Діаграма 8"/>
          <p:cNvGraphicFramePr/>
          <p:nvPr>
            <p:extLst>
              <p:ext uri="{D42A27DB-BD31-4B8C-83A1-F6EECF244321}">
                <p14:modId xmlns:p14="http://schemas.microsoft.com/office/powerpoint/2010/main" val="81529782"/>
              </p:ext>
            </p:extLst>
          </p:nvPr>
        </p:nvGraphicFramePr>
        <p:xfrm>
          <a:off x="523701" y="257696"/>
          <a:ext cx="11355185" cy="6409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081385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іаграма 3"/>
          <p:cNvGraphicFramePr/>
          <p:nvPr>
            <p:extLst>
              <p:ext uri="{D42A27DB-BD31-4B8C-83A1-F6EECF244321}">
                <p14:modId xmlns:p14="http://schemas.microsoft.com/office/powerpoint/2010/main" val="3513984040"/>
              </p:ext>
            </p:extLst>
          </p:nvPr>
        </p:nvGraphicFramePr>
        <p:xfrm>
          <a:off x="307571" y="357447"/>
          <a:ext cx="11671069" cy="62844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59574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/>
          <p:nvPr>
            <p:extLst>
              <p:ext uri="{D42A27DB-BD31-4B8C-83A1-F6EECF244321}">
                <p14:modId xmlns:p14="http://schemas.microsoft.com/office/powerpoint/2010/main" val="3391066292"/>
              </p:ext>
            </p:extLst>
          </p:nvPr>
        </p:nvGraphicFramePr>
        <p:xfrm>
          <a:off x="349135" y="490452"/>
          <a:ext cx="11521440" cy="61846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51510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Діаграма 8"/>
          <p:cNvGraphicFramePr/>
          <p:nvPr>
            <p:extLst>
              <p:ext uri="{D42A27DB-BD31-4B8C-83A1-F6EECF244321}">
                <p14:modId xmlns:p14="http://schemas.microsoft.com/office/powerpoint/2010/main" val="2015885817"/>
              </p:ext>
            </p:extLst>
          </p:nvPr>
        </p:nvGraphicFramePr>
        <p:xfrm>
          <a:off x="349135" y="274319"/>
          <a:ext cx="11587941" cy="63426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8978155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1062</TotalTime>
  <Words>345</Words>
  <Application>Microsoft Office PowerPoint</Application>
  <PresentationFormat>Широкий екран</PresentationFormat>
  <Paragraphs>62</Paragraphs>
  <Slides>10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Сотник Сніжана Юріївна</dc:creator>
  <cp:lastModifiedBy>Сотник Сніжана Юріївна</cp:lastModifiedBy>
  <cp:revision>109</cp:revision>
  <cp:lastPrinted>2016-03-02T16:36:00Z</cp:lastPrinted>
  <dcterms:created xsi:type="dcterms:W3CDTF">2016-02-04T12:20:45Z</dcterms:created>
  <dcterms:modified xsi:type="dcterms:W3CDTF">2016-03-02T16:38:59Z</dcterms:modified>
</cp:coreProperties>
</file>