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Override5.xml" ContentType="application/vnd.openxmlformats-officedocument.themeOverride+xml"/>
  <Override PartName="/ppt/drawings/drawing1.xml" ContentType="application/vnd.openxmlformats-officedocument.drawingml.chartshapes+xml"/>
  <Override PartName="/ppt/theme/themeOverride6.xml" ContentType="application/vnd.openxmlformats-officedocument.themeOverr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Override3.xml" ContentType="application/vnd.openxmlformats-officedocument.themeOverride+xml"/>
  <Override PartName="/ppt/theme/themeOverride4.xml" ContentType="application/vnd.openxmlformats-officedocument.themeOverride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5" r:id="rId5"/>
    <p:sldId id="266" r:id="rId6"/>
    <p:sldId id="261" r:id="rId7"/>
    <p:sldId id="268" r:id="rId8"/>
    <p:sldId id="263" r:id="rId9"/>
    <p:sldId id="264" r:id="rId10"/>
    <p:sldId id="267" r:id="rId11"/>
  </p:sldIdLst>
  <p:sldSz cx="12192000" cy="6858000"/>
  <p:notesSz cx="6797675" cy="9926638"/>
  <p:defaultTextStyle>
    <a:defPPr>
      <a:defRPr lang="uk-UA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3333FF"/>
    <a:srgbClr val="FF5050"/>
    <a:srgbClr val="CC446E"/>
    <a:srgbClr val="1FA19E"/>
    <a:srgbClr val="009900"/>
    <a:srgbClr val="FF7C80"/>
    <a:srgbClr val="CC00FF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6" autoAdjust="0"/>
    <p:restoredTop sz="94660"/>
  </p:normalViewPr>
  <p:slideViewPr>
    <p:cSldViewPr snapToGrid="0">
      <p:cViewPr varScale="1">
        <p:scale>
          <a:sx n="78" d="100"/>
          <a:sy n="78" d="100"/>
        </p:scale>
        <p:origin x="-84" y="-89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D:\&#1084;&#1086;&#1080;%20&#1076;&#1086;&#1082;&#1091;&#1084;&#1077;&#1085;&#1090;&#1099;\&#1044;&#1110;&#1072;&#1075;&#1088;&#1072;&#1084;&#1080;\&#1058;&#1072;&#1073;&#1083;&#1080;&#1094;&#1110;\&#1050;&#1085;&#1080;&#1075;&#1072;42-&#1087;&#1088;&#1077;&#1076;&#1089;&#1090;&#1072;&#1074;&#1085;&#1080;&#1094;&#1090;&#1074;&#1086;%20&#1085;&#1072;%20&#1086;&#1089;&#1086;&#1073;&#1080;&#1089;&#1090;&#1080;&#1093;%20&#1087;&#1088;&#1080;&#1081;&#1086;&#1084;&#1072;&#1093;.xlsx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Deputat\Desktop\&#1087;&#1088;&#1077;&#1079;&#1077;&#1085;&#1090;&#1072;&#1094;&#1110;&#1111;\&#1090;&#1072;&#1073;&#1083;&#1080;&#1094;&#1110;--\&#1044;&#1072;&#1085;_%20&#1087;&#1088;&#1086;%20&#1082;_&#1083;&#1100;&#1082;_&#1089;&#1090;&#1100;%20&#1087;&#1088;&#1080;&#1081;&#1086;&#1084;_&#1074;,%20&#1079;&#1072;&#1087;&#1083;&#1072;&#1085;&#1086;&#1074;&#1072;&#1085;&#1080;&#1093;%20&#1087;&#1088;&#1086;&#1074;&#1077;&#1089;&#1090;&#1080;%20&#1091;%20&#1079;&#1074;_&#1090;&#1085;&#1080;&#1081;%20&#1087;&#1077;&#1088;_&#1086;&#1076;%20&#1074;_&#1076;&#1087;&#1086;&#1074;_&#1076;&#1085;&#1086;%20&#1076;&#1086;%20&#1075;&#1088;&#1072;&#1092;_&#1082;&#1072;.xls" TargetMode="External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Deputat\Desktop\&#1087;&#1088;&#1077;&#1079;&#1077;&#1085;&#1090;&#1072;&#1094;&#1110;&#1111;\&#1090;&#1072;&#1073;&#1083;&#1080;&#1094;&#1110;--\&#1044;&#1072;&#1085;_%20&#1087;&#1088;&#1086;%20&#1082;_&#1083;&#1100;&#1082;_&#1089;&#1090;&#1100;%20&#1074;_&#1076;&#1074;_&#1076;&#1091;&#1074;&#1072;&#1095;_&#1074;,%20&#1087;&#1088;&#1080;&#1081;&#1085;&#1103;&#1090;&#1080;&#1093;%20&#1085;&#1072;%20&#1086;&#1089;&#1086;&#1073;&#1080;&#1089;&#1090;&#1080;&#1093;%20&#1087;&#1088;&#1080;&#1081;&#1086;&#1084;&#1072;&#1093;%20&#1075;&#1086;&#1083;&#1086;&#1074;&#1072;&#1084;&#1080;%20&#1050;&#1042;&#1056;&#1059;,%20&#1043;&#1044;&#1060;%20&#1091;%20&#1042;&#1056;&#1059;.xls" TargetMode="External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Deputat\Desktop\&#1087;&#1088;&#1077;&#1079;&#1077;&#1085;&#1090;&#1072;&#1094;&#1110;&#1111;\&#1090;&#1072;&#1073;&#1083;&#1080;&#1094;&#1110;--\&#1044;&#1072;&#1085;_%20&#1087;&#1088;&#1086;%20&#1074;&#1080;&#1076;&#1080;%20&#1079;&#1074;&#1077;&#1088;&#1085;&#1077;&#1085;&#1100;%20&#1075;&#1088;&#1086;&#1084;&#1072;&#1076;&#1103;&#1085;%20&#1085;&#1072;%20&#1086;&#1089;.%20&#1087;&#1088;&#1080;&#1081;&#1086;&#1084;&#1072;&#1093;%20&#1043;&#1050;&#1042;&#1056;&#1059;,%20&#1043;&#1044;&#1060;%20&#1091;%20&#1042;&#1056;&#1059;(&#1079;&#1072;%20&#1089;&#1091;&#1073;'_&#1082;&#1090;&#1086;&#1084;%20&#1085;&#1072;&#1076;&#1093;&#1086;&#1076;&#1078;&#1077;&#1085;&#1085;&#1103;).xls" TargetMode="External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oleObject" Target="file:///C:\Users\Deputat\Desktop\&#1087;&#1088;&#1077;&#1079;&#1077;&#1085;&#1090;&#1072;&#1094;&#1110;&#1111;\&#1090;&#1072;&#1073;&#1083;&#1080;&#1094;&#1110;--\&#1044;&#1072;&#1085;_%20&#1087;&#1088;&#1086;%20&#1089;&#1086;&#1094;_&#1072;&#1083;&#1100;&#1085;&#1080;&#1081;%20&#1089;&#1090;&#1072;&#1085;%20&#1072;&#1074;&#1090;&#1086;&#1088;_&#1074;%20&#1079;&#1074;&#1077;&#1088;&#1085;&#1077;&#1085;&#1100;%20&#1075;&#1088;&#1086;&#1084;&#1072;&#1076;&#1103;&#1085;%20&#1085;&#1072;%20&#1086;&#1089;.%20&#1087;&#1088;.%20&#1043;&#1050;&#1042;&#1056;&#1059;,%20&#1043;&#1044;&#1060;%20&#1091;&#1042;&#1056;&#1059;.xls" TargetMode="External"/><Relationship Id="rId1" Type="http://schemas.openxmlformats.org/officeDocument/2006/relationships/themeOverride" Target="../theme/themeOverride5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Deputat\Desktop\&#1087;&#1088;&#1077;&#1079;&#1077;&#1085;&#1090;&#1072;&#1094;&#1110;&#1111;\&#1090;&#1072;&#1073;&#1083;&#1080;&#1094;&#1110;--\&#1044;&#1072;&#1085;_%20&#1087;&#1088;&#1086;%20&#1082;&#1072;&#1090;&#1077;&#1075;&#1086;&#1088;__%20&#1072;&#1074;&#1090;&#1086;&#1088;_&#1074;%20&#1079;&#1074;&#1077;&#1088;&#1085;&#1077;&#1085;&#1100;%20&#1075;&#1088;&#1086;&#1084;&#1072;&#1076;&#1103;&#1085;%20&#1085;&#1072;%20&#1086;&#1089;.&#1087;&#1088;.%20&#1043;&#1050;&#1042;&#1056;&#1059;,%20&#1043;&#1044;&#1060;%20&#1091;%20&#1042;&#1056;&#1059;.xls" TargetMode="External"/><Relationship Id="rId1" Type="http://schemas.openxmlformats.org/officeDocument/2006/relationships/themeOverride" Target="../theme/themeOverrid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особистий прийом громадян головами комітетів Верховної Ради України, головами депутатських фракцій у Верховній Раді України під час роботи третьої сесії Верховної Ради України восьмого скликання за рівнем представництва</a:t>
            </a:r>
            <a:endParaRPr lang="uk-UA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spPr>
        <a:noFill/>
        <a:ln>
          <a:noFill/>
        </a:ln>
        <a:effectLst/>
      </c:spPr>
    </c:title>
    <c:view3D>
      <c:rotX val="30"/>
      <c:rotY val="100"/>
      <c:depthPercent val="100"/>
      <c:perspective val="30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1322463768115949"/>
          <c:y val="0.30597372036802523"/>
          <c:w val="0.84842995169082158"/>
          <c:h val="0.69299927948324302"/>
        </c:manualLayout>
      </c:layout>
      <c:pie3DChart>
        <c:varyColors val="1"/>
      </c:pie3DChart>
      <c:spPr>
        <a:noFill/>
        <a:ln>
          <a:noFill/>
        </a:ln>
        <a:effectLst/>
      </c:spPr>
    </c:plotArea>
    <c:plotVisOnly val="1"/>
    <c:dispBlanksAs val="zero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</a:t>
            </a:r>
            <a:r>
              <a:rPr lang="uk-UA" sz="1800" b="1" baseline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 кількість прийомів, запланованих провести у звітний період відповідно до графіка</a:t>
            </a:r>
            <a:endParaRPr lang="uk-UA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0.14864523642659863"/>
          <c:y val="3.0674846625766888E-2"/>
        </c:manualLayout>
      </c:layout>
      <c:spPr>
        <a:noFill/>
        <a:ln>
          <a:noFill/>
        </a:ln>
        <a:effectLst/>
      </c:spPr>
    </c:title>
    <c:view3D>
      <c:depthPercent val="100"/>
      <c:rAngAx val="1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matte">
              <a:bevelT/>
              <a:bevelB/>
            </a:sp3d>
          </c:spPr>
          <c:dPt>
            <c:idx val="0"/>
            <c:spPr>
              <a:solidFill>
                <a:srgbClr val="FF7C80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/>
                <a:bevelB/>
              </a:sp3d>
            </c:spPr>
          </c:dPt>
          <c:dPt>
            <c:idx val="1"/>
            <c:spPr>
              <a:solidFill>
                <a:schemeClr val="accent2">
                  <a:lumMod val="75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/>
                <a:bevelB/>
              </a:sp3d>
            </c:spPr>
          </c:dPt>
          <c:dLbls>
            <c:dLbl>
              <c:idx val="0"/>
              <c:layout>
                <c:manualLayout>
                  <c:x val="2.7505033565525888E-2"/>
                  <c:y val="-9.2418079641885212E-2"/>
                </c:manualLayout>
              </c:layout>
              <c:showVal val="1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3.3988659407551594E-2"/>
                  <c:y val="-0.12168140025441604"/>
                </c:manualLayout>
              </c:layout>
              <c:showVal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en-US"/>
              </a:p>
            </c:txPr>
            <c:showVal val="1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Аркуш1!$A$1:$A$2</c:f>
              <c:strCache>
                <c:ptCount val="2"/>
                <c:pt idx="0">
                  <c:v>проведено</c:v>
                </c:pt>
                <c:pt idx="1">
                  <c:v>заплановано</c:v>
                </c:pt>
              </c:strCache>
            </c:strRef>
          </c:cat>
          <c:val>
            <c:numRef>
              <c:f>Аркуш1!$B$1:$B$2</c:f>
              <c:numCache>
                <c:formatCode>General</c:formatCode>
                <c:ptCount val="2"/>
                <c:pt idx="0">
                  <c:v>5</c:v>
                </c:pt>
                <c:pt idx="1">
                  <c:v>3</c:v>
                </c:pt>
              </c:numCache>
            </c:numRef>
          </c:val>
          <c:shape val="cylinder"/>
        </c:ser>
        <c:dLbls>
          <c:showVal val="1"/>
        </c:dLbls>
        <c:shape val="box"/>
        <c:axId val="39619968"/>
        <c:axId val="39683200"/>
        <c:axId val="0"/>
      </c:bar3DChart>
      <c:catAx>
        <c:axId val="39619968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39683200"/>
        <c:crosses val="autoZero"/>
        <c:auto val="1"/>
        <c:lblAlgn val="ctr"/>
        <c:lblOffset val="100"/>
      </c:catAx>
      <c:valAx>
        <c:axId val="39683200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1996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uk-UA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</a:t>
            </a:r>
            <a:r>
              <a:rPr lang="uk-UA" sz="1800" b="1" baseline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 кількість відвідувачів, прийнятих на особистих прийомах головами комітетів Верховної Ради України, головами депутатських фракцій (депутатських груп) у Верховній Раді України</a:t>
            </a:r>
            <a:endParaRPr lang="uk-UA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0.10711550906706671"/>
          <c:y val="1.9227280767146398E-2"/>
        </c:manualLayout>
      </c:layout>
      <c:spPr>
        <a:noFill/>
        <a:ln>
          <a:noFill/>
        </a:ln>
        <a:effectLst/>
      </c:spPr>
    </c:title>
    <c:view3D>
      <c:depthPercent val="100"/>
      <c:rAngAx val="1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5050715247612122"/>
          <c:y val="9.3984581784521043E-2"/>
          <c:w val="0.48280141568635332"/>
          <c:h val="0.86500449949151548"/>
        </c:manualLayout>
      </c:layout>
      <c:bar3DChart>
        <c:barDir val="bar"/>
        <c:grouping val="clustered"/>
        <c:ser>
          <c:idx val="0"/>
          <c:order val="0"/>
          <c:spPr>
            <a:solidFill>
              <a:schemeClr val="accent1">
                <a:lumMod val="75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matte">
              <a:bevelT/>
              <a:bevelB/>
            </a:sp3d>
          </c:spPr>
          <c:dLbls>
            <c:dLbl>
              <c:idx val="0"/>
              <c:layout>
                <c:manualLayout>
                  <c:x val="1.7313737794858623E-2"/>
                  <c:y val="-6.1543580851062124E-3"/>
                </c:manualLayout>
              </c:layout>
              <c:showVal val="1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0821086121786639E-2"/>
                  <c:y val="4.1029053900708094E-3"/>
                </c:manualLayout>
              </c:layout>
              <c:showVal val="1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2.81348239166451E-2"/>
                  <c:y val="-1.2308716170212418E-2"/>
                </c:manualLayout>
              </c:layout>
              <c:showVal val="1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9477955019215964E-2"/>
                  <c:y val="-4.1029053900708094E-3"/>
                </c:manualLayout>
              </c:layout>
              <c:showVal val="1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1.8395846407037293E-2"/>
                  <c:y val="-1.2308716170212418E-2"/>
                </c:manualLayout>
              </c:layout>
              <c:showVal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showVal val="1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Аркуш1!$A$1:$A$5</c:f>
              <c:strCache>
                <c:ptCount val="5"/>
                <c:pt idx="0">
                  <c:v>комітет з питань податкової та митної політики </c:v>
                </c:pt>
                <c:pt idx="1">
                  <c:v>депутатська фракція Політичної партії "НАРОДНИЙ ФРОНТ"</c:v>
                </c:pt>
                <c:pt idx="2">
                  <c:v>депутатська фракція Політичної партії "Опозиційний блок''  у Верховній Раді України восьмого скликання</c:v>
                </c:pt>
                <c:pt idx="3">
                  <c:v>депутатська група "Партія ''Відродження"</c:v>
                </c:pt>
                <c:pt idx="4">
                  <c:v>комітет з питань запобігання і протидії корупції</c:v>
                </c:pt>
              </c:strCache>
            </c:strRef>
          </c:cat>
          <c:val>
            <c:numRef>
              <c:f>Аркуш1!$B$1:$B$5</c:f>
              <c:numCache>
                <c:formatCode>General</c:formatCode>
                <c:ptCount val="5"/>
                <c:pt idx="0">
                  <c:v>5</c:v>
                </c:pt>
                <c:pt idx="1">
                  <c:v>9</c:v>
                </c:pt>
                <c:pt idx="2">
                  <c:v>23</c:v>
                </c:pt>
                <c:pt idx="3">
                  <c:v>14</c:v>
                </c:pt>
                <c:pt idx="4">
                  <c:v>33</c:v>
                </c:pt>
              </c:numCache>
            </c:numRef>
          </c:val>
          <c:shape val="cylinder"/>
        </c:ser>
        <c:shape val="box"/>
        <c:axId val="39696256"/>
        <c:axId val="39697792"/>
        <c:axId val="0"/>
      </c:bar3DChart>
      <c:catAx>
        <c:axId val="39696256"/>
        <c:scaling>
          <c:orientation val="minMax"/>
        </c:scaling>
        <c:axPos val="l"/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39697792"/>
        <c:crosses val="autoZero"/>
        <c:auto val="1"/>
        <c:lblAlgn val="ctr"/>
        <c:lblOffset val="100"/>
      </c:catAx>
      <c:valAx>
        <c:axId val="39697792"/>
        <c:scaling>
          <c:orientation val="minMax"/>
        </c:scaling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962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</a:t>
            </a:r>
            <a:r>
              <a:rPr lang="uk-UA" sz="1800" b="1" baseline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 види звернень громадян на особистих прийомах голів комітетів Верховної Ради України, голів депутатських фракцій (депутатських груп) у Верховній Раді України (за </a:t>
            </a:r>
            <a:r>
              <a:rPr lang="uk-UA" sz="1800" b="1" baseline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</a:t>
            </a:r>
            <a:r>
              <a:rPr lang="en-US" sz="1800" b="1" baseline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sz="1800" b="1" baseline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єктом</a:t>
            </a:r>
            <a:r>
              <a:rPr lang="uk-UA" sz="1800" b="1" baseline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надходження)</a:t>
            </a:r>
            <a:endParaRPr lang="uk-UA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spPr>
        <a:noFill/>
        <a:ln>
          <a:noFill/>
        </a:ln>
        <a:effectLst/>
      </c:spPr>
    </c:title>
    <c:view3D>
      <c:depthPercent val="100"/>
      <c:rAngAx val="1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ser>
          <c:idx val="0"/>
          <c:order val="0"/>
          <c:spPr>
            <a:solidFill>
              <a:schemeClr val="accent1"/>
            </a:solidFill>
            <a:ln w="25400">
              <a:noFill/>
            </a:ln>
            <a:effectLst/>
            <a:scene3d>
              <a:camera prst="orthographicFront"/>
              <a:lightRig rig="threePt" dir="t"/>
            </a:scene3d>
            <a:sp3d prstMaterial="matte">
              <a:bevelT/>
              <a:bevelB/>
            </a:sp3d>
          </c:spPr>
          <c:dPt>
            <c:idx val="0"/>
            <c:spPr>
              <a:solidFill>
                <a:srgbClr val="FFC000"/>
              </a:solidFill>
              <a:ln w="25400"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/>
                <a:bevelB/>
              </a:sp3d>
            </c:spPr>
          </c:dPt>
          <c:dPt>
            <c:idx val="1"/>
            <c:spPr>
              <a:solidFill>
                <a:srgbClr val="FF7C80"/>
              </a:solidFill>
              <a:ln w="25400"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/>
                <a:bevelB/>
              </a:sp3d>
            </c:spPr>
          </c:dPt>
          <c:dLbls>
            <c:dLbl>
              <c:idx val="0"/>
              <c:layout>
                <c:manualLayout>
                  <c:x val="3.2549019607843108E-2"/>
                  <c:y val="-0.10686348034173927"/>
                </c:manualLayout>
              </c:layout>
              <c:showVal val="1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4.0840336134453793E-2"/>
                  <c:y val="-9.740658368439481E-2"/>
                </c:manualLayout>
              </c:layout>
              <c:showVal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showVal val="1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Аркуш1!$A$1:$A$2</c:f>
              <c:strCache>
                <c:ptCount val="2"/>
                <c:pt idx="0">
                  <c:v>колективне</c:v>
                </c:pt>
                <c:pt idx="1">
                  <c:v>індивідуальне</c:v>
                </c:pt>
              </c:strCache>
            </c:strRef>
          </c:cat>
          <c:val>
            <c:numRef>
              <c:f>Аркуш1!$B$1:$B$2</c:f>
              <c:numCache>
                <c:formatCode>General</c:formatCode>
                <c:ptCount val="2"/>
                <c:pt idx="0">
                  <c:v>13</c:v>
                </c:pt>
                <c:pt idx="1">
                  <c:v>96</c:v>
                </c:pt>
              </c:numCache>
            </c:numRef>
          </c:val>
          <c:shape val="cylinder"/>
        </c:ser>
        <c:dLbls>
          <c:showVal val="1"/>
        </c:dLbls>
        <c:shape val="box"/>
        <c:axId val="39711872"/>
        <c:axId val="39713408"/>
        <c:axId val="0"/>
      </c:bar3DChart>
      <c:catAx>
        <c:axId val="39711872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39713408"/>
        <c:crosses val="autoZero"/>
        <c:auto val="1"/>
        <c:lblAlgn val="ctr"/>
        <c:lblOffset val="100"/>
      </c:catAx>
      <c:valAx>
        <c:axId val="39713408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118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</a:t>
            </a:r>
            <a:r>
              <a:rPr lang="uk-UA" sz="1800" b="1" baseline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 соціальний стан авторів звернень громадян на особистих прийомах голів комітетів Верховної Ради України, голів депутатських фракцій (депутатських груп) у Верховній Раді України </a:t>
            </a:r>
            <a:endParaRPr lang="uk-UA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0.11953278237223887"/>
          <c:y val="1.651048602743244E-2"/>
        </c:manualLayout>
      </c:layout>
      <c:spPr>
        <a:noFill/>
        <a:ln>
          <a:noFill/>
        </a:ln>
        <a:effectLst/>
      </c:spPr>
    </c:title>
    <c:view3D>
      <c:depthPercent val="100"/>
      <c:rAngAx val="1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/>
      <c:bar3DChart>
        <c:barDir val="bar"/>
        <c:grouping val="clustered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  <a:sp3d/>
          </c:spPr>
          <c:cat>
            <c:strRef>
              <c:f>Аркуш1!$A$1:$A$6</c:f>
              <c:strCache>
                <c:ptCount val="6"/>
                <c:pt idx="0">
                  <c:v>пенсіонер</c:v>
                </c:pt>
                <c:pt idx="1">
                  <c:v>працівник бюджетної сфери </c:v>
                </c:pt>
                <c:pt idx="2">
                  <c:v>підприємець</c:v>
                </c:pt>
                <c:pt idx="3">
                  <c:v>безробітний</c:v>
                </c:pt>
                <c:pt idx="4">
                  <c:v>служитель релігійної організації</c:v>
                </c:pt>
                <c:pt idx="5">
                  <c:v>інші</c:v>
                </c:pt>
              </c:strCache>
            </c:strRef>
          </c:cat>
          <c:val>
            <c:numRef>
              <c:f>Аркуш1!$B$1:$B$6</c:f>
              <c:numCache>
                <c:formatCode>General</c:formatCode>
                <c:ptCount val="6"/>
                <c:pt idx="0">
                  <c:v>60</c:v>
                </c:pt>
                <c:pt idx="1">
                  <c:v>2</c:v>
                </c:pt>
                <c:pt idx="2">
                  <c:v>9</c:v>
                </c:pt>
                <c:pt idx="3">
                  <c:v>16</c:v>
                </c:pt>
                <c:pt idx="4">
                  <c:v>1</c:v>
                </c:pt>
                <c:pt idx="5">
                  <c:v>21</c:v>
                </c:pt>
              </c:numCache>
            </c:numRef>
          </c:val>
          <c:shape val="cylinder"/>
        </c:ser>
        <c:shape val="box"/>
        <c:axId val="39759232"/>
        <c:axId val="39760256"/>
        <c:axId val="0"/>
      </c:bar3DChart>
      <c:catAx>
        <c:axId val="39759232"/>
        <c:scaling>
          <c:orientation val="minMax"/>
        </c:scaling>
        <c:axPos val="l"/>
        <c:numFmt formatCode="General" sourceLinked="1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39760256"/>
        <c:crosses val="autoZero"/>
        <c:auto val="1"/>
        <c:lblAlgn val="ctr"/>
        <c:lblOffset val="100"/>
      </c:catAx>
      <c:valAx>
        <c:axId val="39760256"/>
        <c:scaling>
          <c:orientation val="minMax"/>
        </c:scaling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5923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2"/>
  <c:userShapes r:id="rId3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</a:t>
            </a:r>
            <a:r>
              <a:rPr lang="uk-UA" sz="1800" b="1" baseline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 категорії авторів звернень громадян на особистих прийомах голів комітетів Верховної Ради України, голів депутатських фракцій (депутатських груп) у Верховній Раді України </a:t>
            </a:r>
            <a:endParaRPr lang="uk-UA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spPr>
        <a:noFill/>
        <a:ln>
          <a:noFill/>
        </a:ln>
        <a:effectLst/>
      </c:spPr>
    </c:title>
    <c:view3D>
      <c:depthPercent val="100"/>
      <c:rAngAx val="1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/>
      <c:bar3DChart>
        <c:barDir val="bar"/>
        <c:grouping val="clustered"/>
        <c:ser>
          <c:idx val="0"/>
          <c:order val="0"/>
          <c:spPr>
            <a:solidFill>
              <a:schemeClr val="accent2">
                <a:lumMod val="75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matte">
              <a:bevelT/>
              <a:bevelB/>
            </a:sp3d>
          </c:spPr>
          <c:dLbls>
            <c:dLbl>
              <c:idx val="0"/>
              <c:layout>
                <c:manualLayout>
                  <c:x val="2.3498694516971279E-2"/>
                  <c:y val="8.2815748490526597E-3"/>
                </c:manualLayout>
              </c:layout>
              <c:showVal val="1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3.5248041775456936E-2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</a:t>
                    </a:r>
                    <a:endParaRPr lang="en-US" dirty="0"/>
                  </a:p>
                </c:rich>
              </c:tx>
              <c:showVal val="1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4.3080939947780658E-2"/>
                  <c:y val="1.4492755985842268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15</a:t>
                    </a:r>
                    <a:endParaRPr lang="en-US" dirty="0"/>
                  </a:p>
                </c:rich>
              </c:tx>
              <c:showVal val="1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4.3080939947780658E-2"/>
                  <c:y val="-7.5913559156404249E-17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6</a:t>
                    </a:r>
                    <a:endParaRPr lang="en-US" dirty="0"/>
                  </a:p>
                </c:rich>
              </c:tx>
              <c:showVal val="1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5.8746736292428228E-2"/>
                  <c:y val="-2.0703937122632035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10</a:t>
                    </a:r>
                    <a:endParaRPr lang="en-US" dirty="0"/>
                  </a:p>
                </c:rich>
              </c:tx>
              <c:showVal val="1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5.0913838120104436E-2"/>
                  <c:y val="-2.070312200699728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 sz="1400" b="1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en-US"/>
                </a:p>
              </c:txPr>
              <c:showVal val="1"/>
              <c:extLst>
                <c:ext xmlns:c15="http://schemas.microsoft.com/office/drawing/2012/chart" uri="{CE6537A1-D6FC-4f65-9D91-7224C49458BB}">
                  <c15:layout>
                    <c:manualLayout>
                      <c:w val="5.3133159268929503E-3"/>
                      <c:h val="3.3550811618788673E-2"/>
                    </c:manualLayout>
                  </c15:layout>
                </c:ext>
              </c:extLst>
            </c:dLbl>
            <c:dLbl>
              <c:idx val="6"/>
              <c:layout>
                <c:manualLayout>
                  <c:x val="3.133159268929505E-2"/>
                  <c:y val="4.1407874245264053E-3"/>
                </c:manualLayout>
              </c:layout>
              <c:tx>
                <c:rich>
                  <a:bodyPr wrap="square" lIns="38100" tIns="19050" rIns="38100" bIns="19050" anchor="ctr">
                    <a:noAutofit/>
                  </a:bodyPr>
                  <a:lstStyle/>
                  <a:p>
                    <a:pPr>
                      <a:defRPr sz="14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en-US" dirty="0" smtClean="0"/>
                      <a:t>75</a:t>
                    </a:r>
                    <a:endParaRPr lang="en-US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Val val="1"/>
              <c:extLst>
                <c:ext xmlns:c15="http://schemas.microsoft.com/office/drawing/2012/chart" uri="{CE6537A1-D6FC-4f65-9D91-7224C49458BB}">
                  <c15:layout>
                    <c:manualLayout>
                      <c:w val="3.6736292428198432E-2"/>
                      <c:h val="6.4606717302736719E-2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en-US"/>
              </a:p>
            </c:txPr>
            <c:showVal val="1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Аркуш1!$A$1:$A$20</c:f>
              <c:strCache>
                <c:ptCount val="7"/>
                <c:pt idx="0">
                  <c:v>Дитина війни</c:v>
                </c:pt>
                <c:pt idx="1">
                  <c:v>Інвалід війни</c:v>
                </c:pt>
                <c:pt idx="2">
                  <c:v>Ветеран праці</c:v>
                </c:pt>
                <c:pt idx="3">
                  <c:v>Інвалід I групи</c:v>
                </c:pt>
                <c:pt idx="4">
                  <c:v>Інвалід II групи</c:v>
                </c:pt>
                <c:pt idx="5">
                  <c:v>Інвалід III групи</c:v>
                </c:pt>
                <c:pt idx="6">
                  <c:v>Інші категорії</c:v>
                </c:pt>
              </c:strCache>
            </c:strRef>
          </c:cat>
          <c:val>
            <c:numRef>
              <c:f>Аркуш1!$B$1:$B$20</c:f>
              <c:numCache>
                <c:formatCode>General</c:formatCode>
                <c:ptCount val="7"/>
                <c:pt idx="0">
                  <c:v>1</c:v>
                </c:pt>
                <c:pt idx="1">
                  <c:v>3</c:v>
                </c:pt>
                <c:pt idx="2">
                  <c:v>7</c:v>
                </c:pt>
                <c:pt idx="3">
                  <c:v>3</c:v>
                </c:pt>
                <c:pt idx="4">
                  <c:v>9</c:v>
                </c:pt>
                <c:pt idx="5">
                  <c:v>1</c:v>
                </c:pt>
                <c:pt idx="6">
                  <c:v>51</c:v>
                </c:pt>
              </c:numCache>
            </c:numRef>
          </c:val>
          <c:shape val="cylinder"/>
        </c:ser>
        <c:gapWidth val="84"/>
        <c:gapDepth val="170"/>
        <c:shape val="box"/>
        <c:axId val="39817984"/>
        <c:axId val="39819520"/>
        <c:axId val="0"/>
      </c:bar3DChart>
      <c:catAx>
        <c:axId val="39817984"/>
        <c:scaling>
          <c:orientation val="minMax"/>
        </c:scaling>
        <c:axPos val="l"/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39819520"/>
        <c:crosses val="autoZero"/>
        <c:auto val="1"/>
        <c:lblAlgn val="ctr"/>
        <c:lblOffset val="100"/>
      </c:catAx>
      <c:valAx>
        <c:axId val="39819520"/>
        <c:scaling>
          <c:orientation val="minMax"/>
        </c:scaling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1798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0.5355</cdr:x>
      <cdr:y>0.22636</cdr:y>
    </cdr:from>
    <cdr:to>
      <cdr:x>0.5803</cdr:x>
      <cdr:y>0.26451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889174" y="1488022"/>
          <a:ext cx="492663" cy="25080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21</a:t>
          </a:r>
          <a:endParaRPr lang="uk-UA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0.30943</cdr:x>
      <cdr:y>0.34406</cdr:y>
    </cdr:from>
    <cdr:to>
      <cdr:x>0.35857</cdr:x>
      <cdr:y>0.38021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403000" y="2261783"/>
          <a:ext cx="540341" cy="23760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</a:t>
          </a:r>
          <a:endParaRPr lang="uk-UA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0.47399</cdr:x>
      <cdr:y>0.47791</cdr:y>
    </cdr:from>
    <cdr:to>
      <cdr:x>0.52601</cdr:x>
      <cdr:y>0.52209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5212694" y="3141693"/>
          <a:ext cx="572125" cy="29040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16</a:t>
          </a:r>
          <a:endParaRPr lang="uk-UA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0.40127</cdr:x>
      <cdr:y>0.60143</cdr:y>
    </cdr:from>
    <cdr:to>
      <cdr:x>0.4504</cdr:x>
      <cdr:y>0.64761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4412968" y="3953667"/>
          <a:ext cx="540341" cy="30360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9</a:t>
          </a:r>
          <a:endParaRPr lang="uk-UA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0.31874</cdr:x>
      <cdr:y>0.72755</cdr:y>
    </cdr:from>
    <cdr:to>
      <cdr:x>0.36788</cdr:x>
      <cdr:y>0.77373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3505390" y="4782761"/>
          <a:ext cx="540340" cy="30361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</a:t>
          </a:r>
          <a:endParaRPr lang="uk-UA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0.96134</cdr:x>
      <cdr:y>0.85141</cdr:y>
    </cdr:from>
    <cdr:to>
      <cdr:x>1</cdr:x>
      <cdr:y>0.8996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9218141" y="5239263"/>
          <a:ext cx="370702" cy="2965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60</a:t>
          </a:r>
          <a:endParaRPr lang="uk-UA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 smtClean="0"/>
              <a:t>Зразок підзаголовка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BC77F8-EEA5-4944-9400-96EC4C5197D9}" type="datetimeFigureOut">
              <a:rPr lang="uk-UA"/>
              <a:pPr>
                <a:defRPr/>
              </a:pPr>
              <a:t>04.12.2015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20FD80-5D03-4612-928D-036A4E4A38A4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'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1402F0-A827-44F6-9767-1BEAC058A0BD}" type="datetimeFigureOut">
              <a:rPr lang="uk-UA"/>
              <a:pPr>
                <a:defRPr/>
              </a:pPr>
              <a:t>04.12.2015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A9E6FF-CA2F-43AF-BE31-55CB02103848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3ACC13-080B-4338-8767-89C03CC2AB03}" type="datetimeFigureOut">
              <a:rPr lang="uk-UA"/>
              <a:pPr>
                <a:defRPr/>
              </a:pPr>
              <a:t>04.12.2015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267B97-C14E-440D-A550-B6FA9CCE96CB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'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5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1D77B5-D213-440B-9368-89F748EB06E5}" type="datetimeFigureOut">
              <a:rPr lang="uk-UA"/>
              <a:pPr>
                <a:defRPr/>
              </a:pPr>
              <a:t>04.12.2015</a:t>
            </a:fld>
            <a:endParaRPr lang="uk-UA"/>
          </a:p>
        </p:txBody>
      </p:sp>
      <p:sp>
        <p:nvSpPr>
          <p:cNvPr id="6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65E434-A78A-49F0-BF20-A31E7BFA19A5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7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1856C2-F7DC-49CE-9326-0268A692DDD6}" type="datetimeFigureOut">
              <a:rPr lang="uk-UA"/>
              <a:pPr>
                <a:defRPr/>
              </a:pPr>
              <a:t>04.12.2015</a:t>
            </a:fld>
            <a:endParaRPr lang="uk-UA"/>
          </a:p>
        </p:txBody>
      </p:sp>
      <p:sp>
        <p:nvSpPr>
          <p:cNvPr id="8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CCB1A8-A194-407A-8526-07BADAEFE9F1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37FE60-629B-4690-92B7-F3505786D957}" type="datetimeFigureOut">
              <a:rPr lang="uk-UA"/>
              <a:pPr>
                <a:defRPr/>
              </a:pPr>
              <a:t>04.12.2015</a:t>
            </a:fld>
            <a:endParaRPr lang="uk-UA"/>
          </a:p>
        </p:txBody>
      </p:sp>
      <p:sp>
        <p:nvSpPr>
          <p:cNvPr id="4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B45459-313C-45E5-BE16-D43AC22C52EC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E59559-89AB-42C4-8873-848E14E46520}" type="datetimeFigureOut">
              <a:rPr lang="uk-UA"/>
              <a:pPr>
                <a:defRPr/>
              </a:pPr>
              <a:t>04.12.2015</a:t>
            </a:fld>
            <a:endParaRPr lang="uk-UA"/>
          </a:p>
        </p:txBody>
      </p:sp>
      <p:sp>
        <p:nvSpPr>
          <p:cNvPr id="3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4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4CCD8A-D4C2-41D7-AF96-438802C6ED38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BE48A0-97C5-469A-98A5-299439316F30}" type="datetimeFigureOut">
              <a:rPr lang="uk-UA"/>
              <a:pPr>
                <a:defRPr/>
              </a:pPr>
              <a:t>04.12.2015</a:t>
            </a:fld>
            <a:endParaRPr lang="uk-UA"/>
          </a:p>
        </p:txBody>
      </p:sp>
      <p:sp>
        <p:nvSpPr>
          <p:cNvPr id="6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925999-8422-4C4F-847F-190184113BD8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uk-UA" noProof="0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CD0842-245E-4629-8F10-BBE0D09050B9}" type="datetimeFigureOut">
              <a:rPr lang="uk-UA"/>
              <a:pPr>
                <a:defRPr/>
              </a:pPr>
              <a:t>04.12.2015</a:t>
            </a:fld>
            <a:endParaRPr lang="uk-UA"/>
          </a:p>
        </p:txBody>
      </p:sp>
      <p:sp>
        <p:nvSpPr>
          <p:cNvPr id="6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B64D45-D809-4385-B233-5900649AFC28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B6E478-6711-4B71-A6DF-7608CA9EC1A5}" type="datetimeFigureOut">
              <a:rPr lang="uk-UA"/>
              <a:pPr>
                <a:defRPr/>
              </a:pPr>
              <a:t>04.12.2015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E3F107-6251-4D4A-8CA2-80DCB41F0B92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DA431D-F2A5-4D61-964B-8FF1F18EE24F}" type="datetimeFigureOut">
              <a:rPr lang="uk-UA"/>
              <a:pPr>
                <a:defRPr/>
              </a:pPr>
              <a:t>04.12.2015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4D38BB-8881-4ECA-9DCB-F89EFE078BC8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Місце для заголовка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uk-UA" altLang="uk-UA" smtClean="0"/>
              <a:t>Зразок заголовка</a:t>
            </a:r>
          </a:p>
        </p:txBody>
      </p:sp>
      <p:sp>
        <p:nvSpPr>
          <p:cNvPr id="1027" name="Місце для тексту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altLang="uk-UA" smtClean="0"/>
              <a:t>Зразок тексту</a:t>
            </a:r>
          </a:p>
          <a:p>
            <a:pPr lvl="1"/>
            <a:r>
              <a:rPr lang="uk-UA" altLang="uk-UA" smtClean="0"/>
              <a:t>Другий рівень</a:t>
            </a:r>
          </a:p>
          <a:p>
            <a:pPr lvl="2"/>
            <a:r>
              <a:rPr lang="uk-UA" altLang="uk-UA" smtClean="0"/>
              <a:t>Третій рівень</a:t>
            </a:r>
          </a:p>
          <a:p>
            <a:pPr lvl="3"/>
            <a:r>
              <a:rPr lang="uk-UA" altLang="uk-UA" smtClean="0"/>
              <a:t>Четвертий рівень</a:t>
            </a:r>
          </a:p>
          <a:p>
            <a:pPr lvl="4"/>
            <a:r>
              <a:rPr lang="uk-UA" altLang="uk-UA" smtClean="0"/>
              <a:t>П'ятий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34B6EBE-BFEF-4319-9ED8-49B9F8E34B29}" type="datetimeFigureOut">
              <a:rPr lang="uk-UA"/>
              <a:pPr>
                <a:defRPr/>
              </a:pPr>
              <a:t>04.12.2015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6D850D7-DF33-4E3C-8977-2D0EC3CFBC6D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ransition spd="slow">
    <p:wipe/>
  </p:transition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17600" y="407988"/>
            <a:ext cx="9728200" cy="2405062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uk-UA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Інформація </a:t>
            </a:r>
            <a:r>
              <a:rPr lang="uk-UA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 особистий прийом громадян </a:t>
            </a:r>
            <a:br>
              <a:rPr lang="uk-UA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головами комітетів Верховної Ради </a:t>
            </a:r>
            <a:r>
              <a:rPr lang="uk-UA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України, головами депутатських фракцій (депутатських груп) у Верховній Раді України в приймальні Верховної </a:t>
            </a:r>
            <a:r>
              <a:rPr lang="uk-UA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Ради </a:t>
            </a:r>
            <a:r>
              <a:rPr lang="uk-UA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 під час роботи третьої </a:t>
            </a:r>
            <a:br>
              <a:rPr lang="uk-UA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сесії </a:t>
            </a:r>
            <a:r>
              <a:rPr lang="uk-UA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Верховної Ради України восьмого скликання </a:t>
            </a:r>
            <a:br>
              <a:rPr lang="uk-UA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(за </a:t>
            </a:r>
            <a:r>
              <a:rPr lang="uk-UA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період з 23 листопада по 3 грудня </a:t>
            </a:r>
            <a:r>
              <a:rPr lang="uk-UA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2015 року)</a:t>
            </a:r>
            <a:endParaRPr lang="uk-UA" sz="2400" dirty="0"/>
          </a:p>
        </p:txBody>
      </p:sp>
      <p:sp>
        <p:nvSpPr>
          <p:cNvPr id="13314" name="TextBox 3"/>
          <p:cNvSpPr txBox="1">
            <a:spLocks noChangeArrowheads="1"/>
          </p:cNvSpPr>
          <p:nvPr/>
        </p:nvSpPr>
        <p:spPr bwMode="auto">
          <a:xfrm>
            <a:off x="6908800" y="4140200"/>
            <a:ext cx="4851400" cy="193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uk-UA" altLang="uk-UA" sz="2400" b="1">
                <a:latin typeface="Times New Roman" pitchFamily="18" charset="0"/>
                <a:cs typeface="Times New Roman" pitchFamily="18" charset="0"/>
              </a:rPr>
              <a:t>Підготував:</a:t>
            </a:r>
          </a:p>
          <a:p>
            <a:pPr algn="ctr"/>
            <a:r>
              <a:rPr lang="uk-UA" altLang="uk-UA" sz="2400" b="1">
                <a:latin typeface="Times New Roman" pitchFamily="18" charset="0"/>
                <a:cs typeface="Times New Roman" pitchFamily="18" charset="0"/>
              </a:rPr>
              <a:t>Завідувач Відділу з питань звернень громадян Апарату Верховної Ради України</a:t>
            </a:r>
          </a:p>
          <a:p>
            <a:pPr algn="ctr"/>
            <a:r>
              <a:rPr lang="uk-UA" altLang="uk-UA" sz="2400" b="1">
                <a:latin typeface="Times New Roman" pitchFamily="18" charset="0"/>
                <a:cs typeface="Times New Roman" pitchFamily="18" charset="0"/>
              </a:rPr>
              <a:t>Адамович Н.М.</a:t>
            </a:r>
          </a:p>
        </p:txBody>
      </p:sp>
      <p:pic>
        <p:nvPicPr>
          <p:cNvPr id="13315" name="Рисунок 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0550" y="3778250"/>
            <a:ext cx="4616450" cy="266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Місце для вмісту 3"/>
          <p:cNvGraphicFramePr>
            <a:graphicFrameLocks noGrp="1"/>
          </p:cNvGraphicFramePr>
          <p:nvPr>
            <p:ph idx="1"/>
          </p:nvPr>
        </p:nvGraphicFramePr>
        <p:xfrm>
          <a:off x="749300" y="1646825"/>
          <a:ext cx="10515600" cy="5876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Діаграма 6"/>
          <p:cNvGraphicFramePr>
            <a:graphicFrameLocks/>
          </p:cNvGraphicFramePr>
          <p:nvPr/>
        </p:nvGraphicFramePr>
        <p:xfrm>
          <a:off x="546100" y="355600"/>
          <a:ext cx="11081608" cy="6210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Місце для вмісту 5"/>
          <p:cNvPicPr>
            <a:picLocks noGrp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701675" y="182563"/>
            <a:ext cx="11052175" cy="6383337"/>
          </a:xfrm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Діаграма 2"/>
          <p:cNvGraphicFramePr>
            <a:graphicFrameLocks/>
          </p:cNvGraphicFramePr>
          <p:nvPr/>
        </p:nvGraphicFramePr>
        <p:xfrm>
          <a:off x="284205" y="247135"/>
          <a:ext cx="11736345" cy="61907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Діаграма 5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0363" y="96838"/>
            <a:ext cx="11318875" cy="6437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іаграма 5"/>
          <p:cNvGraphicFramePr>
            <a:graphicFrameLocks/>
          </p:cNvGraphicFramePr>
          <p:nvPr/>
        </p:nvGraphicFramePr>
        <p:xfrm>
          <a:off x="438150" y="358346"/>
          <a:ext cx="11334750" cy="62030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іаграма 3"/>
          <p:cNvGraphicFramePr>
            <a:graphicFrameLocks/>
          </p:cNvGraphicFramePr>
          <p:nvPr/>
        </p:nvGraphicFramePr>
        <p:xfrm>
          <a:off x="543697" y="185351"/>
          <a:ext cx="10997514" cy="65737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іаграма 5"/>
          <p:cNvGraphicFramePr>
            <a:graphicFrameLocks/>
          </p:cNvGraphicFramePr>
          <p:nvPr/>
        </p:nvGraphicFramePr>
        <p:xfrm>
          <a:off x="209550" y="317500"/>
          <a:ext cx="11544300" cy="61340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Діаграма 3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9075" y="-122238"/>
            <a:ext cx="11210925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Діаграма 3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4638" y="158750"/>
            <a:ext cx="11277600" cy="669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 useBgFill="1">
        <p:nvSpPr>
          <p:cNvPr id="22530" name="TextBox 2"/>
          <p:cNvSpPr txBox="1">
            <a:spLocks noChangeArrowheads="1"/>
          </p:cNvSpPr>
          <p:nvPr/>
        </p:nvSpPr>
        <p:spPr bwMode="auto">
          <a:xfrm>
            <a:off x="5237163" y="1120775"/>
            <a:ext cx="2012950" cy="368300"/>
          </a:xfrm>
          <a:prstGeom prst="rect">
            <a:avLst/>
          </a:prstGeom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uk-UA" altLang="uk-UA" b="1">
                <a:latin typeface="Times New Roman" pitchFamily="18" charset="0"/>
                <a:cs typeface="Times New Roman" pitchFamily="18" charset="0"/>
              </a:rPr>
              <a:t>Раді України</a:t>
            </a:r>
          </a:p>
        </p:txBody>
      </p:sp>
    </p:spTree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59</Words>
  <Application>Microsoft Office PowerPoint</Application>
  <PresentationFormat>Произвольный</PresentationFormat>
  <Paragraphs>5</Paragraphs>
  <Slides>10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Шаблон оформлення</vt:lpstr>
      </vt:variant>
      <vt:variant>
        <vt:i4>1</vt:i4>
      </vt:variant>
      <vt:variant>
        <vt:lpstr>Заголовки слайдів</vt:lpstr>
      </vt:variant>
      <vt:variant>
        <vt:i4>10</vt:i4>
      </vt:variant>
    </vt:vector>
  </HeadingPairs>
  <TitlesOfParts>
    <vt:vector size="15" baseType="lpstr">
      <vt:lpstr>Calibri</vt:lpstr>
      <vt:lpstr>Arial</vt:lpstr>
      <vt:lpstr>Calibri Light</vt:lpstr>
      <vt:lpstr>Times New Roman</vt:lpstr>
      <vt:lpstr>Тема Office</vt:lpstr>
      <vt:lpstr>Інформація про особистий прийом громадян  головами комітетів Верховної Ради України, головами депутатських фракцій (депутатських груп) у Верховній Раді України в приймальні Верховної Ради України під час роботи третьої  сесії Верховної Ради України восьмого скликання  (за період з 23 листопада по 3 грудня 2015 року)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Інформація про особистий прийом громадян  головами комітетів Верховної Ради України, головами депутатських фракцій (депутатських груп) у Верховній Раді України в приймальні Верховної Ради України під час роботи третьої  сесії Верховної Ради України восьмого скликання  (за період з 23 листопада по 3 грудня 2015 року)</dc:title>
  <dc:creator>Sobol</dc:creator>
  <cp:lastModifiedBy>User_UKS</cp:lastModifiedBy>
  <cp:revision>9</cp:revision>
  <dcterms:created xsi:type="dcterms:W3CDTF">2015-12-04T12:55:28Z</dcterms:created>
  <dcterms:modified xsi:type="dcterms:W3CDTF">2015-12-04T15:56:22Z</dcterms:modified>
</cp:coreProperties>
</file>