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66FFCC"/>
    <a:srgbClr val="990099"/>
    <a:srgbClr val="CC0000"/>
    <a:srgbClr val="00CCFF"/>
    <a:srgbClr val="FF6600"/>
    <a:srgbClr val="6699FF"/>
    <a:srgbClr val="990033"/>
    <a:srgbClr val="FF3399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53" autoAdjust="0"/>
    <p:restoredTop sz="94660"/>
  </p:normalViewPr>
  <p:slideViewPr>
    <p:cSldViewPr snapToGrid="0">
      <p:cViewPr varScale="1">
        <p:scale>
          <a:sx n="64" d="100"/>
          <a:sy n="64" d="100"/>
        </p:scale>
        <p:origin x="86" y="48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84;&#1086;&#1080;%20&#1076;&#1086;&#1082;&#1091;&#1084;&#1077;&#1085;&#1090;&#1099;\&#1044;&#1110;&#1072;&#1075;&#1088;&#1072;&#1084;&#1080;\&#1058;&#1072;&#1073;&#1083;&#1080;&#1094;&#1110;\&#1050;&#1085;&#1080;&#1075;&#1072;1-&#1086;&#1073;&#1083;&#1072;&#1089;&#1090;&#1110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84;&#1086;&#1080;%20&#1076;&#1086;&#1082;&#1091;&#1084;&#1077;&#1085;&#1090;&#1099;\&#1044;&#1110;&#1072;&#1075;&#1088;&#1072;&#1084;&#1080;\&#1058;&#1072;&#1073;&#1083;&#1080;&#1094;&#1110;\&#1050;&#1085;&#1080;&#1075;&#1072;1-&#1079;&#1072;%20&#1089;&#1091;&#1073;&#1108;&#1082;&#1090;&#1086;&#1084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84;&#1086;&#1080;%20&#1076;&#1086;&#1082;&#1091;&#1084;&#1077;&#1085;&#1090;&#1099;\&#1044;&#1110;&#1072;&#1075;&#1088;&#1072;&#1084;&#1080;\&#1058;&#1072;&#1073;&#1083;&#1080;&#1094;&#1110;\&#1050;&#1085;&#1080;&#1075;&#1072;1-&#1089;&#1086;&#1094;&#1110;&#1072;&#1083;&#1100;&#1085;&#1080;&#1081;%20&#1089;&#1090;&#1072;&#1085;%20&#1072;&#1074;&#1090;&#1086;&#1088;&#1110;&#1074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84;&#1086;&#1080;%20&#1076;&#1086;&#1082;&#1091;&#1084;&#1077;&#1085;&#1090;&#1099;\&#1044;&#1110;&#1072;&#1075;&#1088;&#1072;&#1084;&#1080;\&#1058;&#1072;&#1073;&#1083;&#1080;&#1094;&#1110;\&#1050;&#1085;&#1080;&#1075;&#1072;1-&#1082;&#1072;&#1090;&#1077;&#1075;&#1086;&#1088;&#1110;&#1111;%20&#1072;&#1074;&#1090;&#1086;&#1088;&#1110;&#1074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84;&#1086;&#1080;%20&#1076;&#1086;&#1082;&#1091;&#1084;&#1077;&#1085;&#1090;&#1099;\&#1044;&#1110;&#1072;&#1075;&#1088;&#1072;&#1084;&#1080;\&#1058;&#1072;&#1073;&#1083;&#1080;&#1094;&#1110;\&#1050;&#1085;&#1080;&#1075;&#1072;1-&#1087;&#1080;&#1090;&#1072;&#1085;&#1085;&#1103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84;&#1086;&#1080;%20&#1076;&#1086;&#1082;&#1091;&#1084;&#1077;&#1085;&#1090;&#1099;\&#1044;&#1110;&#1072;&#1075;&#1088;&#1072;&#1084;&#1080;\&#1058;&#1072;&#1073;&#1083;&#1080;&#1094;&#1110;\&#1050;&#1085;&#1080;&#1075;&#1072;1-&#1087;&#1080;&#1090;&#1072;&#1085;&#1085;&#1103;%20&#1079;&#1072;&#1082;&#1086;&#1085;&#1085;&#1086;&#1089;&#1090;&#1110;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кількість прийомів, запланованих провести у звітний період </a:t>
            </a:r>
          </a:p>
          <a:p>
            <a:pPr>
              <a:defRPr/>
            </a:pPr>
            <a:r>
              <a:rPr lang="uk-UA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 до графіка</a:t>
            </a:r>
            <a:endParaRPr lang="uk-UA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CC00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</c:dPt>
          <c:dPt>
            <c:idx val="1"/>
            <c:invertIfNegative val="0"/>
            <c:bubble3D val="0"/>
            <c:spPr>
              <a:solidFill>
                <a:srgbClr val="00CCFF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</c:dPt>
          <c:dLbls>
            <c:dLbl>
              <c:idx val="0"/>
              <c:layout>
                <c:manualLayout>
                  <c:x val="0"/>
                  <c:y val="-7.78057286935342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2077294685989453E-3"/>
                  <c:y val="-8.42895394179955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Аркуш1!$A$2:$A$3</c:f>
              <c:strCache>
                <c:ptCount val="2"/>
                <c:pt idx="0">
                  <c:v>проведено</c:v>
                </c:pt>
                <c:pt idx="1">
                  <c:v>перенесено</c:v>
                </c:pt>
              </c:strCache>
            </c:strRef>
          </c:cat>
          <c:val>
            <c:numRef>
              <c:f>Аркуш1!$B$2:$B$3</c:f>
              <c:numCache>
                <c:formatCode>General</c:formatCode>
                <c:ptCount val="2"/>
                <c:pt idx="0">
                  <c:v>6</c:v>
                </c:pt>
                <c:pt idx="1">
                  <c:v>1</c:v>
                </c:pt>
              </c:numCache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6673712"/>
        <c:axId val="148495888"/>
        <c:axId val="0"/>
      </c:bar3DChart>
      <c:catAx>
        <c:axId val="296673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48495888"/>
        <c:crosses val="autoZero"/>
        <c:auto val="1"/>
        <c:lblAlgn val="ctr"/>
        <c:lblOffset val="100"/>
        <c:noMultiLvlLbl val="0"/>
      </c:catAx>
      <c:valAx>
        <c:axId val="148495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296673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600" b="1" i="0" baseline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особистий прийом громадян головами комітетів Верховної Ради України </a:t>
            </a:r>
          </a:p>
          <a:p>
            <a:pPr>
              <a:defRPr/>
            </a:pPr>
            <a:r>
              <a:rPr lang="uk-UA" sz="1600" b="1" i="0" baseline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 час роботи третьої сесії Верховної Ради України восьмого скликання </a:t>
            </a:r>
          </a:p>
          <a:p>
            <a:pPr>
              <a:defRPr/>
            </a:pPr>
            <a:r>
              <a:rPr lang="uk-UA" sz="1600" b="1" i="0" baseline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рівнем представництва</a:t>
            </a:r>
            <a:endParaRPr lang="uk-UA" sz="1600" b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2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0"/>
          <c:dPt>
            <c:idx val="0"/>
            <c:bubble3D val="0"/>
            <c:spPr>
              <a:solidFill>
                <a:srgbClr val="0070C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FF6699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2.8985507246376812E-2"/>
                  <c:y val="0.1445695356699715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691F97D5-7CE7-4B94-AFD8-66AC11014541}" type="CATEGORYNAME">
                      <a:rPr lang="ru-RU"/>
                      <a:pPr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[ІМ’Я КАТЕГОРІЇ]</a:t>
                    </a:fld>
                    <a:r>
                      <a:rPr lang="ru-RU" baseline="0" dirty="0"/>
                      <a:t>; </a:t>
                    </a:r>
                    <a:endParaRPr lang="ru-RU" baseline="0" dirty="0" smtClean="0"/>
                  </a:p>
                  <a:p>
                    <a:pPr>
                      <a:defRPr sz="14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fld id="{10DF5C82-2888-47C8-9B95-E1C5B35FDDA7}" type="VALUE">
                      <a:rPr lang="ru-RU" baseline="0" smtClean="0"/>
                      <a:pPr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[ЗНАЧЕННЯ]</a:t>
                    </a:fld>
                    <a:r>
                      <a:rPr lang="ru-RU" baseline="0" dirty="0"/>
                      <a:t>; </a:t>
                    </a:r>
                    <a:endParaRPr lang="ru-RU" baseline="0" dirty="0" smtClean="0"/>
                  </a:p>
                  <a:p>
                    <a:pPr>
                      <a:defRPr sz="14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fld id="{ADA542D1-B9DB-4C45-86E1-BC05BF020C5F}" type="PERCENTAGE">
                      <a:rPr lang="ru-RU" baseline="0" smtClean="0"/>
                      <a:pPr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[ВІДСОТОК]</a:t>
                    </a:fld>
                    <a:endParaRPr lang="uk-UA"/>
                  </a:p>
                </c:rich>
              </c:tx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1.8115942028985508E-2"/>
                  <c:y val="-3.7627687366157021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584209E0-30FD-49E6-B802-CAA6143842A3}" type="CATEGORYNAME">
                      <a:rPr lang="ru-RU"/>
                      <a:pPr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[ІМ’Я КАТЕГОРІЇ]</a:t>
                    </a:fld>
                    <a:r>
                      <a:rPr lang="ru-RU" baseline="0" dirty="0"/>
                      <a:t>; </a:t>
                    </a:r>
                    <a:endParaRPr lang="ru-RU" baseline="0" dirty="0" smtClean="0"/>
                  </a:p>
                  <a:p>
                    <a:pPr>
                      <a:defRPr sz="14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fld id="{D5E4A802-FA54-4FEF-A527-22D57402268B}" type="VALUE">
                      <a:rPr lang="ru-RU" baseline="0" smtClean="0"/>
                      <a:pPr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[ЗНАЧЕННЯ]</a:t>
                    </a:fld>
                    <a:r>
                      <a:rPr lang="ru-RU" baseline="0" dirty="0"/>
                      <a:t>; </a:t>
                    </a:r>
                    <a:endParaRPr lang="ru-RU" baseline="0" dirty="0" smtClean="0"/>
                  </a:p>
                  <a:p>
                    <a:pPr>
                      <a:defRPr sz="14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fld id="{1631E2DA-4EEF-4EAA-BA84-C1725D61B6EF}" type="PERCENTAGE">
                      <a:rPr lang="ru-RU" baseline="0" smtClean="0"/>
                      <a:pPr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[ВІДСОТОК]</a:t>
                    </a:fld>
                    <a:endParaRPr lang="uk-UA"/>
                  </a:p>
                </c:rich>
              </c:tx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  <c15:dlblFieldTable/>
                  <c15:showDataLabelsRange val="0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f>Аркуш1!$A$2:$A$3</c:f>
              <c:strCache>
                <c:ptCount val="2"/>
                <c:pt idx="0">
                  <c:v>особисто голова комітету</c:v>
                </c:pt>
                <c:pt idx="1">
                  <c:v>перші заступники, заступники голів комітетів</c:v>
                </c:pt>
              </c:strCache>
            </c:strRef>
          </c:cat>
          <c:val>
            <c:numRef>
              <c:f>Аркуш1!$B$2:$B$3</c:f>
              <c:numCache>
                <c:formatCode>General</c:formatCode>
                <c:ptCount val="2"/>
                <c:pt idx="0">
                  <c:v>4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600" b="1" i="0" baseline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кількість відвідувачів, прийнятих на особистих прийомах головами комітетів Верховної Ради України</a:t>
            </a:r>
            <a:endParaRPr lang="uk-UA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1.2077294685990338E-2"/>
                  <c:y val="2.20184542386320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4492753623188318E-2"/>
                  <c:y val="-8.07333995691906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3285024154589372E-2"/>
                  <c:y val="-8.07333995691906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9.661835748792270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570048309178744E-2"/>
                  <c:y val="4.0366699784595305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1.6908212560386472E-2"/>
                  <c:y val="-2.20184542386306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Аркуш1!$A$2:$A$7</c:f>
              <c:strCache>
                <c:ptCount val="6"/>
                <c:pt idx="0">
                  <c:v>комітет з питань з питань правової політики та правосуддя</c:v>
                </c:pt>
                <c:pt idx="1">
                  <c:v>комітет у справах ветеранів, учасників бойових дій, учасників АТО та людей з інвалідністю</c:v>
                </c:pt>
                <c:pt idx="2">
                  <c:v>комітет у закордонних справах</c:v>
                </c:pt>
                <c:pt idx="3">
                  <c:v>комітет з питань бюджету</c:v>
                </c:pt>
                <c:pt idx="4">
                  <c:v>комітет з питань транспорту</c:v>
                </c:pt>
                <c:pt idx="5">
                  <c:v>комітет з питань свободи слова та інформаційної політики</c:v>
                </c:pt>
              </c:strCache>
            </c:strRef>
          </c:cat>
          <c:val>
            <c:numRef>
              <c:f>Аркуш1!$B$2:$B$7</c:f>
              <c:numCache>
                <c:formatCode>General</c:formatCode>
                <c:ptCount val="6"/>
                <c:pt idx="0">
                  <c:v>35</c:v>
                </c:pt>
                <c:pt idx="1">
                  <c:v>16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5</c:v>
                </c:pt>
              </c:numCache>
            </c:numRef>
          </c:val>
          <c:shape val="cylinder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7"/>
        <c:gapDepth val="86"/>
        <c:shape val="box"/>
        <c:axId val="235858960"/>
        <c:axId val="235859352"/>
        <c:axId val="0"/>
      </c:bar3DChart>
      <c:catAx>
        <c:axId val="235858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235859352"/>
        <c:crosses val="autoZero"/>
        <c:auto val="1"/>
        <c:lblAlgn val="ctr"/>
        <c:lblOffset val="100"/>
        <c:noMultiLvlLbl val="0"/>
      </c:catAx>
      <c:valAx>
        <c:axId val="2358593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235858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кількість громадян, що звернулися до голів комітетів Верховної Ради України </a:t>
            </a:r>
          </a:p>
          <a:p>
            <a:pPr>
              <a:defRPr/>
            </a:pPr>
            <a:r>
              <a:rPr lang="uk-UA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 регіонах)</a:t>
            </a:r>
            <a:endParaRPr lang="uk-UA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7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5396457600656983E-2"/>
          <c:y val="0.13795711101052222"/>
          <c:w val="0.82202539080144155"/>
          <c:h val="0.76154033916319974"/>
        </c:manualLayout>
      </c:layout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30"/>
          <c:dPt>
            <c:idx val="0"/>
            <c:bubble3D val="0"/>
            <c:spPr>
              <a:solidFill>
                <a:srgbClr val="00206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rgbClr val="7030A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rgbClr val="FF99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6"/>
            <c:bubble3D val="0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9"/>
            <c:bubble3D val="0"/>
            <c:spPr>
              <a:solidFill>
                <a:srgbClr val="FF3399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0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1"/>
            <c:bubble3D val="0"/>
            <c:spPr>
              <a:solidFill>
                <a:srgbClr val="66FFCC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2"/>
            <c:bubble3D val="0"/>
            <c:spPr>
              <a:solidFill>
                <a:srgbClr val="6600FF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3"/>
            <c:bubble3D val="0"/>
            <c:spPr>
              <a:solidFill>
                <a:srgbClr val="CC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3.1654941383430876E-2"/>
                  <c:y val="-0.1255679369194144"/>
                </c:manualLayout>
              </c:layout>
              <c:tx>
                <c:rich>
                  <a:bodyPr/>
                  <a:lstStyle/>
                  <a:p>
                    <a:fld id="{4DD00BA7-9CC6-4A17-B94D-F90563FA5D83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; </a:t>
                    </a:r>
                    <a:fld id="{A279E50E-068B-4F17-800B-F19271137469}" type="VALUE">
                      <a:rPr lang="ru-RU" baseline="0"/>
                      <a:pPr/>
                      <a:t>[ЗНАЧЕННЯ]</a:t>
                    </a:fld>
                    <a:r>
                      <a:rPr lang="ru-RU" baseline="0" dirty="0"/>
                      <a:t>; </a:t>
                    </a:r>
                    <a:endParaRPr lang="ru-RU" baseline="0" dirty="0" smtClean="0"/>
                  </a:p>
                  <a:p>
                    <a:fld id="{1D9BDDB3-4998-4EAF-BFE8-09443AB887B5}" type="PERCENTAGE">
                      <a:rPr lang="ru-RU" baseline="0" smtClean="0"/>
                      <a:pPr/>
                      <a:t>[ВІДСОТОК]</a:t>
                    </a:fld>
                    <a:endParaRPr lang="uk-UA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1.7195078161865748E-16"/>
                  <c:y val="-8.4365957617731524E-2"/>
                </c:manualLayout>
              </c:layout>
              <c:tx>
                <c:rich>
                  <a:bodyPr/>
                  <a:lstStyle/>
                  <a:p>
                    <a:fld id="{E0848540-E15E-4996-9628-985EE5F3FD40}" type="CATEGORYNAME">
                      <a:rPr lang="uk-UA"/>
                      <a:pPr/>
                      <a:t>[ІМ’Я КАТЕГОРІЇ]</a:t>
                    </a:fld>
                    <a:r>
                      <a:rPr lang="uk-UA" baseline="0"/>
                      <a:t>; </a:t>
                    </a:r>
                    <a:endParaRPr lang="uk-UA" baseline="0" smtClean="0"/>
                  </a:p>
                  <a:p>
                    <a:fld id="{CDA0ADED-3CB2-455C-A788-3739D981E3F5}" type="VALUE">
                      <a:rPr lang="uk-UA" baseline="0" smtClean="0"/>
                      <a:pPr/>
                      <a:t>[ЗНАЧЕННЯ]</a:t>
                    </a:fld>
                    <a:r>
                      <a:rPr lang="uk-UA" baseline="0"/>
                      <a:t>; </a:t>
                    </a:r>
                    <a:endParaRPr lang="uk-UA" baseline="0" smtClean="0"/>
                  </a:p>
                  <a:p>
                    <a:fld id="{C544EE43-1C44-406A-83CB-144D3804C11D}" type="PERCENTAGE">
                      <a:rPr lang="uk-UA" baseline="0" smtClean="0"/>
                      <a:pPr/>
                      <a:t>[ВІДСОТОК]</a:t>
                    </a:fld>
                    <a:endParaRPr lang="uk-UA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C838B609-6CA9-4465-9F8A-609B12C6536A}" type="CATEGORYNAME">
                      <a:rPr lang="uk-UA"/>
                      <a:pPr/>
                      <a:t>[ІМ’Я КАТЕГОРІЇ]</a:t>
                    </a:fld>
                    <a:r>
                      <a:rPr lang="uk-UA" baseline="0"/>
                      <a:t>; </a:t>
                    </a:r>
                    <a:endParaRPr lang="uk-UA" baseline="0" smtClean="0"/>
                  </a:p>
                  <a:p>
                    <a:fld id="{C085309B-6858-4FCF-98C5-715AE7FA1AB5}" type="VALUE">
                      <a:rPr lang="uk-UA" baseline="0" smtClean="0"/>
                      <a:pPr/>
                      <a:t>[ЗНАЧЕННЯ]</a:t>
                    </a:fld>
                    <a:r>
                      <a:rPr lang="uk-UA" baseline="0"/>
                      <a:t>; </a:t>
                    </a:r>
                    <a:endParaRPr lang="uk-UA" baseline="0" smtClean="0"/>
                  </a:p>
                  <a:p>
                    <a:fld id="{A7091908-E721-45B1-8E31-BA319FDEE253}" type="PERCENTAGE">
                      <a:rPr lang="uk-UA" baseline="0" smtClean="0"/>
                      <a:pPr/>
                      <a:t>[ВІДСОТОК]</a:t>
                    </a:fld>
                    <a:endParaRPr lang="uk-UA"/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3.5172157092699164E-3"/>
                  <c:y val="7.0631964517170576E-2"/>
                </c:manualLayout>
              </c:layout>
              <c:tx>
                <c:rich>
                  <a:bodyPr/>
                  <a:lstStyle/>
                  <a:p>
                    <a:fld id="{E34F47A2-8593-452C-8DDA-005D8510E976}" type="CATEGORYNAME">
                      <a:rPr lang="uk-UA"/>
                      <a:pPr/>
                      <a:t>[ІМ’Я КАТЕГОРІЇ]</a:t>
                    </a:fld>
                    <a:r>
                      <a:rPr lang="uk-UA" baseline="0"/>
                      <a:t>; </a:t>
                    </a:r>
                    <a:endParaRPr lang="uk-UA" baseline="0" smtClean="0"/>
                  </a:p>
                  <a:p>
                    <a:fld id="{FE6C45BD-3D16-4E0D-8EEB-95B1D24B69A5}" type="VALUE">
                      <a:rPr lang="uk-UA" baseline="0" smtClean="0"/>
                      <a:pPr/>
                      <a:t>[ЗНАЧЕННЯ]</a:t>
                    </a:fld>
                    <a:r>
                      <a:rPr lang="uk-UA" baseline="0"/>
                      <a:t>; </a:t>
                    </a:r>
                    <a:endParaRPr lang="uk-UA" baseline="0" smtClean="0"/>
                  </a:p>
                  <a:p>
                    <a:fld id="{C6C40E80-2813-4F33-AE33-C911AE76419B}" type="PERCENTAGE">
                      <a:rPr lang="uk-UA" baseline="0" smtClean="0"/>
                      <a:pPr/>
                      <a:t>[ВІДСОТОК]</a:t>
                    </a:fld>
                    <a:endParaRPr lang="uk-UA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-9.3792418913869018E-3"/>
                  <c:y val="0.11575794184758512"/>
                </c:manualLayout>
              </c:layout>
              <c:tx>
                <c:rich>
                  <a:bodyPr/>
                  <a:lstStyle/>
                  <a:p>
                    <a:fld id="{D2742035-D6E5-4288-A501-98495429281E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; </a:t>
                    </a:r>
                    <a:endParaRPr lang="uk-UA" baseline="0" dirty="0" smtClean="0"/>
                  </a:p>
                  <a:p>
                    <a:fld id="{3264B040-362B-45C9-AE2D-836A779A084C}" type="VALUE">
                      <a:rPr lang="uk-UA" baseline="0" smtClean="0"/>
                      <a:pPr/>
                      <a:t>[ЗНАЧЕННЯ]</a:t>
                    </a:fld>
                    <a:r>
                      <a:rPr lang="uk-UA" baseline="0" dirty="0"/>
                      <a:t>; </a:t>
                    </a:r>
                    <a:endParaRPr lang="uk-UA" baseline="0" dirty="0" smtClean="0"/>
                  </a:p>
                  <a:p>
                    <a:fld id="{F1AB1B35-4342-40FF-BE7A-C76C4561E953}" type="PERCENTAGE">
                      <a:rPr lang="uk-UA" baseline="0" smtClean="0"/>
                      <a:pPr/>
                      <a:t>[ВІДСОТОК]</a:t>
                    </a:fld>
                    <a:endParaRPr lang="uk-UA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-2.5792915201313979E-2"/>
                  <c:y val="2.3543988172390048E-2"/>
                </c:manualLayout>
              </c:layout>
              <c:tx>
                <c:rich>
                  <a:bodyPr/>
                  <a:lstStyle/>
                  <a:p>
                    <a:fld id="{E9513209-4546-43FE-A2D5-F22903B84A2F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; </a:t>
                    </a:r>
                    <a:endParaRPr lang="uk-UA" baseline="0" dirty="0" smtClean="0"/>
                  </a:p>
                  <a:p>
                    <a:fld id="{D309866E-20B3-4CD7-A140-50E6F2DC5B9E}" type="VALUE">
                      <a:rPr lang="uk-UA" baseline="0" smtClean="0"/>
                      <a:pPr/>
                      <a:t>[ЗНАЧЕННЯ]</a:t>
                    </a:fld>
                    <a:r>
                      <a:rPr lang="uk-UA" baseline="0" dirty="0"/>
                      <a:t>; </a:t>
                    </a:r>
                    <a:endParaRPr lang="uk-UA" baseline="0" dirty="0" smtClean="0"/>
                  </a:p>
                  <a:p>
                    <a:fld id="{0BEC77AD-5E0F-4B76-84BE-C852DF3AF116}" type="PERCENTAGE">
                      <a:rPr lang="uk-UA" baseline="0" smtClean="0"/>
                      <a:pPr/>
                      <a:t>[ВІДСОТОК]</a:t>
                    </a:fld>
                    <a:endParaRPr lang="uk-UA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6"/>
              <c:layout>
                <c:manualLayout>
                  <c:x val="0.11356399303656473"/>
                  <c:y val="1.5777561837728635E-2"/>
                </c:manualLayout>
              </c:layout>
              <c:tx>
                <c:rich>
                  <a:bodyPr/>
                  <a:lstStyle/>
                  <a:p>
                    <a:fld id="{14123581-0E89-4467-A644-4827A8AFD5C7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; </a:t>
                    </a:r>
                    <a:endParaRPr lang="uk-UA" baseline="0" dirty="0" smtClean="0"/>
                  </a:p>
                  <a:p>
                    <a:fld id="{0EFFFD68-AD34-4A5C-8869-26ECB8A2BA3F}" type="VALUE">
                      <a:rPr lang="uk-UA" baseline="0" smtClean="0"/>
                      <a:pPr/>
                      <a:t>[ЗНАЧЕННЯ]</a:t>
                    </a:fld>
                    <a:r>
                      <a:rPr lang="uk-UA" baseline="0" dirty="0"/>
                      <a:t>; </a:t>
                    </a:r>
                    <a:endParaRPr lang="uk-UA" baseline="0" dirty="0" smtClean="0"/>
                  </a:p>
                  <a:p>
                    <a:fld id="{96D5EEC2-F35F-4A0F-8619-AB95CDB3F757}" type="PERCENTAGE">
                      <a:rPr lang="uk-UA" baseline="0" smtClean="0"/>
                      <a:pPr/>
                      <a:t>[ВІДСОТОК]</a:t>
                    </a:fld>
                    <a:endParaRPr lang="uk-UA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7"/>
              <c:layout>
                <c:manualLayout>
                  <c:x val="3.9861778038394288E-2"/>
                  <c:y val="3.1359696214577806E-2"/>
                </c:manualLayout>
              </c:layout>
              <c:tx>
                <c:rich>
                  <a:bodyPr/>
                  <a:lstStyle/>
                  <a:p>
                    <a:fld id="{D2157E84-E1D5-4871-9D06-8B92F1B111C0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; </a:t>
                    </a:r>
                    <a:endParaRPr lang="uk-UA" baseline="0" dirty="0" smtClean="0"/>
                  </a:p>
                  <a:p>
                    <a:fld id="{B392A122-3467-4074-9A1A-11B696BE1FF7}" type="VALUE">
                      <a:rPr lang="uk-UA" baseline="0" smtClean="0"/>
                      <a:pPr/>
                      <a:t>[ЗНАЧЕННЯ]</a:t>
                    </a:fld>
                    <a:r>
                      <a:rPr lang="uk-UA" baseline="0" dirty="0"/>
                      <a:t>; </a:t>
                    </a:r>
                    <a:endParaRPr lang="uk-UA" baseline="0" dirty="0" smtClean="0"/>
                  </a:p>
                  <a:p>
                    <a:fld id="{E5A9913D-C744-4CE2-B3DC-86A83C620163}" type="PERCENTAGE">
                      <a:rPr lang="uk-UA" baseline="0" smtClean="0"/>
                      <a:pPr/>
                      <a:t>[ВІДСОТОК]</a:t>
                    </a:fld>
                    <a:endParaRPr lang="uk-UA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8"/>
              <c:layout>
                <c:manualLayout>
                  <c:x val="-7.034431418540198E-3"/>
                  <c:y val="5.2973973387877793E-2"/>
                </c:manualLayout>
              </c:layout>
              <c:tx>
                <c:rich>
                  <a:bodyPr/>
                  <a:lstStyle/>
                  <a:p>
                    <a:fld id="{39BC8195-7D50-4035-8284-FFF426626345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; </a:t>
                    </a:r>
                    <a:endParaRPr lang="uk-UA" baseline="0" dirty="0" smtClean="0"/>
                  </a:p>
                  <a:p>
                    <a:fld id="{0F642FA2-93DB-4EA6-8A19-028A232B8BDE}" type="VALUE">
                      <a:rPr lang="uk-UA" baseline="0" smtClean="0"/>
                      <a:pPr/>
                      <a:t>[ЗНАЧЕННЯ]</a:t>
                    </a:fld>
                    <a:r>
                      <a:rPr lang="uk-UA" baseline="0" dirty="0"/>
                      <a:t>; </a:t>
                    </a:r>
                    <a:endParaRPr lang="uk-UA" baseline="0" dirty="0" smtClean="0"/>
                  </a:p>
                  <a:p>
                    <a:fld id="{D0A4A2E4-AE3F-492E-96BC-F63AFF780AFC}" type="PERCENTAGE">
                      <a:rPr lang="uk-UA" baseline="0" smtClean="0"/>
                      <a:pPr/>
                      <a:t>[ВІДСОТОК]</a:t>
                    </a:fld>
                    <a:endParaRPr lang="uk-UA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9"/>
              <c:layout>
                <c:manualLayout>
                  <c:x val="-6.283188437151839E-2"/>
                  <c:y val="8.0441959588999828E-2"/>
                </c:manualLayout>
              </c:layout>
              <c:tx>
                <c:rich>
                  <a:bodyPr/>
                  <a:lstStyle/>
                  <a:p>
                    <a:fld id="{EEE179F7-6895-40FE-AC12-5E8946DD6515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; </a:t>
                    </a:r>
                    <a:endParaRPr lang="uk-UA" baseline="0" dirty="0" smtClean="0"/>
                  </a:p>
                  <a:p>
                    <a:fld id="{77DCF841-65AA-488B-AE8F-F96CE8064839}" type="VALUE">
                      <a:rPr lang="uk-UA" baseline="0" smtClean="0"/>
                      <a:pPr/>
                      <a:t>[ЗНАЧЕННЯ]</a:t>
                    </a:fld>
                    <a:r>
                      <a:rPr lang="uk-UA" baseline="0" dirty="0"/>
                      <a:t>; </a:t>
                    </a:r>
                    <a:endParaRPr lang="uk-UA" baseline="0" dirty="0" smtClean="0"/>
                  </a:p>
                  <a:p>
                    <a:fld id="{1FB63E49-D71D-4777-8BBA-18A29F16616F}" type="PERCENTAGE">
                      <a:rPr lang="uk-UA" baseline="0" smtClean="0"/>
                      <a:pPr/>
                      <a:t>[ВІДСОТОК]</a:t>
                    </a:fld>
                    <a:endParaRPr lang="uk-UA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0"/>
              <c:layout>
                <c:manualLayout>
                  <c:x val="-9.1447608441022288E-2"/>
                  <c:y val="5.8859970430975486E-3"/>
                </c:manualLayout>
              </c:layout>
              <c:tx>
                <c:rich>
                  <a:bodyPr/>
                  <a:lstStyle/>
                  <a:p>
                    <a:fld id="{A722566F-D396-42BD-81BA-29A13F988D92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; </a:t>
                    </a:r>
                    <a:endParaRPr lang="uk-UA" baseline="0" dirty="0" smtClean="0"/>
                  </a:p>
                  <a:p>
                    <a:fld id="{F098A0F3-32F2-40BD-821D-1814EA8D4558}" type="VALUE">
                      <a:rPr lang="uk-UA" baseline="0" smtClean="0"/>
                      <a:pPr/>
                      <a:t>[ЗНАЧЕННЯ]</a:t>
                    </a:fld>
                    <a:r>
                      <a:rPr lang="uk-UA" baseline="0" dirty="0"/>
                      <a:t>; </a:t>
                    </a:r>
                    <a:endParaRPr lang="uk-UA" baseline="0" dirty="0" smtClean="0"/>
                  </a:p>
                  <a:p>
                    <a:fld id="{2083DA71-DC59-46B2-B9D1-A811E72B14C6}" type="PERCENTAGE">
                      <a:rPr lang="uk-UA" baseline="0" smtClean="0"/>
                      <a:pPr/>
                      <a:t>[ВІДСОТОК]</a:t>
                    </a:fld>
                    <a:endParaRPr lang="uk-UA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1"/>
              <c:layout>
                <c:manualLayout>
                  <c:x val="-4.3378993747664421E-2"/>
                  <c:y val="-5.1011974373512084E-2"/>
                </c:manualLayout>
              </c:layout>
              <c:tx>
                <c:rich>
                  <a:bodyPr/>
                  <a:lstStyle/>
                  <a:p>
                    <a:fld id="{3F90B672-71B6-494D-8907-BE632BDB7414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; </a:t>
                    </a:r>
                    <a:endParaRPr lang="uk-UA" baseline="0" dirty="0" smtClean="0"/>
                  </a:p>
                  <a:p>
                    <a:fld id="{AF58935C-802E-4BB0-BD70-E624060580D0}" type="VALUE">
                      <a:rPr lang="uk-UA" baseline="0" smtClean="0"/>
                      <a:pPr/>
                      <a:t>[ЗНАЧЕННЯ]</a:t>
                    </a:fld>
                    <a:r>
                      <a:rPr lang="uk-UA" baseline="0" dirty="0"/>
                      <a:t>; </a:t>
                    </a:r>
                    <a:endParaRPr lang="uk-UA" baseline="0" dirty="0" smtClean="0"/>
                  </a:p>
                  <a:p>
                    <a:fld id="{1535FC11-B6FA-47D7-B9B8-482D2AABD1F9}" type="PERCENTAGE">
                      <a:rPr lang="uk-UA" baseline="0" smtClean="0"/>
                      <a:pPr/>
                      <a:t>[ВІДСОТОК]</a:t>
                    </a:fld>
                    <a:endParaRPr lang="uk-UA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2"/>
              <c:layout>
                <c:manualLayout>
                  <c:x val="-2.5075911199703288E-2"/>
                  <c:y val="-0.14518792706307287"/>
                </c:manualLayout>
              </c:layout>
              <c:tx>
                <c:rich>
                  <a:bodyPr/>
                  <a:lstStyle/>
                  <a:p>
                    <a:fld id="{88EEA82D-2A7F-4AC6-8096-2EEC3C7584BB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; </a:t>
                    </a:r>
                    <a:endParaRPr lang="uk-UA" baseline="0" dirty="0" smtClean="0"/>
                  </a:p>
                  <a:p>
                    <a:fld id="{91A3F329-C417-4267-A910-5E2C1C0ADA50}" type="VALUE">
                      <a:rPr lang="uk-UA" baseline="0" smtClean="0"/>
                      <a:pPr/>
                      <a:t>[ЗНАЧЕННЯ]</a:t>
                    </a:fld>
                    <a:r>
                      <a:rPr lang="uk-UA" baseline="0" dirty="0"/>
                      <a:t>; </a:t>
                    </a:r>
                    <a:endParaRPr lang="uk-UA" baseline="0" dirty="0" smtClean="0"/>
                  </a:p>
                  <a:p>
                    <a:fld id="{8346CD33-98CD-429E-8103-5304386A9E3D}" type="PERCENTAGE">
                      <a:rPr lang="uk-UA" baseline="0" smtClean="0"/>
                      <a:pPr/>
                      <a:t>[ВІДСОТОК]</a:t>
                    </a:fld>
                    <a:endParaRPr lang="uk-UA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3"/>
              <c:layout>
                <c:manualLayout>
                  <c:x val="-0.14303343884365027"/>
                  <c:y val="4.7087976344780368E-2"/>
                </c:manualLayout>
              </c:layout>
              <c:tx>
                <c:rich>
                  <a:bodyPr/>
                  <a:lstStyle/>
                  <a:p>
                    <a:fld id="{951DF401-1DCC-400F-BA63-2351008008F7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; </a:t>
                    </a:r>
                    <a:endParaRPr lang="uk-UA" baseline="0" dirty="0" smtClean="0"/>
                  </a:p>
                  <a:p>
                    <a:fld id="{54B21CBF-C381-4469-AE38-E5C3FD55EC61}" type="VALUE">
                      <a:rPr lang="uk-UA" baseline="0" smtClean="0"/>
                      <a:pPr/>
                      <a:t>[ЗНАЧЕННЯ]</a:t>
                    </a:fld>
                    <a:r>
                      <a:rPr lang="uk-UA" baseline="0" dirty="0"/>
                      <a:t>; </a:t>
                    </a:r>
                    <a:endParaRPr lang="uk-UA" baseline="0" dirty="0" smtClean="0"/>
                  </a:p>
                  <a:p>
                    <a:fld id="{5C8ED82E-F66C-4CF4-9974-991A07667224}" type="PERCENTAGE">
                      <a:rPr lang="uk-UA" baseline="0" smtClean="0"/>
                      <a:pPr/>
                      <a:t>[ВІДСОТОК]</a:t>
                    </a:fld>
                    <a:endParaRPr lang="uk-UA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Лист1!$A$2:$A$27</c15:sqref>
                  </c15:fullRef>
                </c:ext>
              </c:extLst>
              <c:f>(Лист1!$A$2,Лист1!$A$5,Лист1!$A$8:$A$11,Лист1!$A$14,Лист1!$A$17,Лист1!$A$19,Лист1!$A$21,Лист1!$A$23:$A$24,Лист1!$A$26:$A$27)</c:f>
              <c:strCache>
                <c:ptCount val="14"/>
                <c:pt idx="0">
                  <c:v>Автономна Республіка Крим</c:v>
                </c:pt>
                <c:pt idx="1">
                  <c:v>Дніпропетровська</c:v>
                </c:pt>
                <c:pt idx="2">
                  <c:v>Закарпатська</c:v>
                </c:pt>
                <c:pt idx="3">
                  <c:v>Запорізька</c:v>
                </c:pt>
                <c:pt idx="4">
                  <c:v>Івано-Франківська</c:v>
                </c:pt>
                <c:pt idx="5">
                  <c:v>Київська</c:v>
                </c:pt>
                <c:pt idx="6">
                  <c:v>Львівська</c:v>
                </c:pt>
                <c:pt idx="7">
                  <c:v>Полтавська</c:v>
                </c:pt>
                <c:pt idx="8">
                  <c:v>Сумська</c:v>
                </c:pt>
                <c:pt idx="9">
                  <c:v>Харківська</c:v>
                </c:pt>
                <c:pt idx="10">
                  <c:v>Хмельницька</c:v>
                </c:pt>
                <c:pt idx="11">
                  <c:v>Черкаська</c:v>
                </c:pt>
                <c:pt idx="12">
                  <c:v>Чернігівська</c:v>
                </c:pt>
                <c:pt idx="13">
                  <c:v>м. Київ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Лист1!$B$2:$B$27</c15:sqref>
                  </c15:fullRef>
                </c:ext>
              </c:extLst>
              <c:f>(Лист1!$B$2,Лист1!$B$5,Лист1!$B$8:$B$11,Лист1!$B$14,Лист1!$B$17,Лист1!$B$19,Лист1!$B$21,Лист1!$B$23:$B$24,Лист1!$B$26:$B$27)</c:f>
              <c:numCache>
                <c:formatCode>General</c:formatCode>
                <c:ptCount val="14"/>
                <c:pt idx="0">
                  <c:v>1</c:v>
                </c:pt>
                <c:pt idx="1">
                  <c:v>4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37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>
                <c15:categoryFilterException>
                  <c15:sqref>Лист1!$B$12</c15:sqref>
                  <c15:spPr xmlns:c15="http://schemas.microsoft.com/office/drawing/2012/chart">
                    <a:solidFill>
                      <a:schemeClr val="accent5">
                        <a:lumMod val="60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cene3d>
                      <a:camera prst="orthographicFront"/>
                      <a:lightRig rig="threePt" dir="t"/>
                    </a:scene3d>
                    <a:sp3d contourW="25400" prstMaterial="matte">
                      <a:bevelT/>
                      <a:bevelB/>
                      <a:contourClr>
                        <a:schemeClr val="lt1"/>
                      </a:contourClr>
                    </a:sp3d>
                  </c15:spPr>
                  <c15:bubble3D val="0"/>
                </c15:categoryFilterException>
                <c15:categoryFilterException>
                  <c15:sqref>Лист1!$B$13</c15:sqref>
                  <c15:spPr xmlns:c15="http://schemas.microsoft.com/office/drawing/2012/chart">
                    <a:solidFill>
                      <a:schemeClr val="accent6">
                        <a:lumMod val="60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cene3d>
                      <a:camera prst="orthographicFront"/>
                      <a:lightRig rig="threePt" dir="t"/>
                    </a:scene3d>
                    <a:sp3d contourW="25400" prstMaterial="matte">
                      <a:bevelT/>
                      <a:bevelB/>
                      <a:contourClr>
                        <a:schemeClr val="lt1"/>
                      </a:contourClr>
                    </a:sp3d>
                  </c15:spPr>
                  <c15:bubble3D val="0"/>
                  <c15:dLbl>
                    <c:idx val="5"/>
                    <c:layout>
                      <c:manualLayout>
                        <c:x val="0.10317166080525592"/>
                        <c:y val="3.1391984229853447E-2"/>
                      </c:manualLayout>
                    </c:layout>
                    <c:dLblPos val="bestFit"/>
                    <c:showLegendKey val="0"/>
                    <c:showVal val="1"/>
                    <c:showCatName val="1"/>
                    <c:showSerName val="0"/>
                    <c:showPercent val="1"/>
                    <c:showBubbleSize val="0"/>
                    <c:extLst>
                      <c:ext uri="{CE6537A1-D6FC-4f65-9D91-7224C49458BB}">
                        <c15:layout/>
                      </c:ext>
                    </c:extLst>
                  </c15:dLbl>
                </c15:categoryFilterException>
              </c15:categoryFilterExceptions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600" b="1" i="0" baseline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види звернень громадян на особистих прийомах голів комітетів Верховної Ради України (за суб’єктом надходження) </a:t>
            </a:r>
            <a:endParaRPr lang="uk-UA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3399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</c:dPt>
          <c:dLbls>
            <c:dLbl>
              <c:idx val="0"/>
              <c:layout>
                <c:manualLayout>
                  <c:x val="2.4154589371980675E-3"/>
                  <c:y val="-8.33333333333334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2077294685990338E-3"/>
                  <c:y val="-8.11965811965812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колективне </c:v>
                </c:pt>
                <c:pt idx="1">
                  <c:v>індивідуальне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</c:v>
                </c:pt>
                <c:pt idx="1">
                  <c:v>72</c:v>
                </c:pt>
              </c:numCache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5508768"/>
        <c:axId val="235509160"/>
        <c:axId val="0"/>
      </c:bar3DChart>
      <c:catAx>
        <c:axId val="235508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235509160"/>
        <c:crosses val="autoZero"/>
        <c:auto val="1"/>
        <c:lblAlgn val="ctr"/>
        <c:lblOffset val="100"/>
        <c:noMultiLvlLbl val="0"/>
      </c:catAx>
      <c:valAx>
        <c:axId val="235509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235508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600" b="1" i="0" u="none" strike="noStrike" baseline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громадян на особистих прийомах голів комітетів Верховної Ради України </a:t>
            </a:r>
            <a:endParaRPr 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spPr>
            <a:solidFill>
              <a:srgbClr val="FF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1.849148436204635E-2"/>
                  <c:y val="2.09852006416498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9647202134674385E-2"/>
                  <c:y val="-7.69448468126188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542579099781396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0802919907302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Лист1!$A$2:$A$13</c15:sqref>
                  </c15:fullRef>
                </c:ext>
              </c:extLst>
              <c:f>(Лист1!$A$2,Лист1!$A$8:$A$9,Лист1!$A$13)</c:f>
              <c:strCache>
                <c:ptCount val="4"/>
                <c:pt idx="0">
                  <c:v>Пенсіонер</c:v>
                </c:pt>
                <c:pt idx="1">
                  <c:v>Підприємець</c:v>
                </c:pt>
                <c:pt idx="2">
                  <c:v>Безробітний</c:v>
                </c:pt>
                <c:pt idx="3">
                  <c:v>Інші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Лист1!$B$2:$B$13</c15:sqref>
                  </c15:fullRef>
                </c:ext>
              </c:extLst>
              <c:f>(Лист1!$B$2,Лист1!$B$8:$B$9,Лист1!$B$13)</c:f>
              <c:numCache>
                <c:formatCode>General</c:formatCode>
                <c:ptCount val="4"/>
                <c:pt idx="0">
                  <c:v>50</c:v>
                </c:pt>
                <c:pt idx="1">
                  <c:v>3</c:v>
                </c:pt>
                <c:pt idx="2">
                  <c:v>10</c:v>
                </c:pt>
                <c:pt idx="3">
                  <c:v>16</c:v>
                </c:pt>
              </c:numCache>
            </c:numRef>
          </c:val>
          <c:shape val="cylinder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40"/>
        <c:shape val="box"/>
        <c:axId val="236975672"/>
        <c:axId val="236974104"/>
        <c:axId val="0"/>
      </c:bar3DChart>
      <c:catAx>
        <c:axId val="2369756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236974104"/>
        <c:crosses val="autoZero"/>
        <c:auto val="1"/>
        <c:lblAlgn val="ctr"/>
        <c:lblOffset val="100"/>
        <c:noMultiLvlLbl val="0"/>
      </c:catAx>
      <c:valAx>
        <c:axId val="2369741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236975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600" b="1" i="0" u="none" strike="noStrike" baseline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громадян на особистих прийомах голів комітетів Верховної Ради України</a:t>
            </a:r>
            <a:endParaRPr 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spPr>
            <a:solidFill>
              <a:srgbClr val="99003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1.932367149758454E-2"/>
                  <c:y val="-1.5148045247128984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6908212560386517E-2"/>
                  <c:y val="-1.5148045247128984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2077294685990338E-2"/>
                  <c:y val="-7.574022623564492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207729468599033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57004830917874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2.053140096618357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9.661835748792270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9.661835748792270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Лист1!$A$2:$A$21</c15:sqref>
                  </c15:fullRef>
                </c:ext>
              </c:extLst>
              <c:f>(Лист1!$A$4:$A$5,Лист1!$A$7:$A$10,Лист1!$A$13,Лист1!$A$21)</c:f>
              <c:strCache>
                <c:ptCount val="8"/>
                <c:pt idx="0">
                  <c:v>Інвалід Великої Вітчизняної війни</c:v>
                </c:pt>
                <c:pt idx="1">
                  <c:v>Інвалід війни</c:v>
                </c:pt>
                <c:pt idx="2">
                  <c:v>Ветеран праці</c:v>
                </c:pt>
                <c:pt idx="3">
                  <c:v>Інвалід І групи</c:v>
                </c:pt>
                <c:pt idx="4">
                  <c:v>Інвалід ІІ групи</c:v>
                </c:pt>
                <c:pt idx="5">
                  <c:v>Інвалід ІІІ групи</c:v>
                </c:pt>
                <c:pt idx="6">
                  <c:v>Мати-героїня</c:v>
                </c:pt>
                <c:pt idx="7">
                  <c:v>Інші категорії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Лист1!$B$2:$B$21</c15:sqref>
                  </c15:fullRef>
                </c:ext>
              </c:extLst>
              <c:f>(Лист1!$B$4:$B$5,Лист1!$B$7:$B$10,Лист1!$B$13,Лист1!$B$21)</c:f>
              <c:numCache>
                <c:formatCode>General</c:formatCode>
                <c:ptCount val="8"/>
                <c:pt idx="0">
                  <c:v>2</c:v>
                </c:pt>
                <c:pt idx="1">
                  <c:v>1</c:v>
                </c:pt>
                <c:pt idx="2">
                  <c:v>8</c:v>
                </c:pt>
                <c:pt idx="3">
                  <c:v>1</c:v>
                </c:pt>
                <c:pt idx="4">
                  <c:v>5</c:v>
                </c:pt>
                <c:pt idx="5">
                  <c:v>2</c:v>
                </c:pt>
                <c:pt idx="6">
                  <c:v>2</c:v>
                </c:pt>
                <c:pt idx="7">
                  <c:v>58</c:v>
                </c:pt>
              </c:numCache>
            </c:numRef>
          </c:val>
          <c:shape val="cylinder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30"/>
        <c:gapDepth val="120"/>
        <c:shape val="box"/>
        <c:axId val="296672928"/>
        <c:axId val="296675280"/>
        <c:axId val="0"/>
      </c:bar3DChart>
      <c:catAx>
        <c:axId val="2966729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296675280"/>
        <c:crosses val="autoZero"/>
        <c:auto val="1"/>
        <c:lblAlgn val="ctr"/>
        <c:lblOffset val="100"/>
        <c:noMultiLvlLbl val="0"/>
      </c:catAx>
      <c:valAx>
        <c:axId val="2966752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296672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600" b="1" i="0" u="none" strike="noStrike" baseline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питання, порушені у зверненнях громадян до </a:t>
            </a:r>
          </a:p>
          <a:p>
            <a:pPr>
              <a:defRPr/>
            </a:pPr>
            <a:r>
              <a:rPr lang="uk-UA" sz="1600" b="1" i="0" u="none" strike="noStrike" baseline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голів комітетів Верховної Ради України</a:t>
            </a:r>
            <a:endParaRPr 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9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4224052364233628E-2"/>
          <c:y val="0.13475734224510211"/>
          <c:w val="0.77886277061328424"/>
          <c:h val="0.71844220117008684"/>
        </c:manualLayout>
      </c:layout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99003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rgbClr val="FF66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rgbClr val="00CCFF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6"/>
            <c:bubble3D val="0"/>
            <c:spPr>
              <a:solidFill>
                <a:srgbClr val="990099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8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9"/>
            <c:bubble3D val="0"/>
            <c:spPr>
              <a:solidFill>
                <a:srgbClr val="7030A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1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2"/>
            <c:bubble3D val="0"/>
            <c:spPr>
              <a:solidFill>
                <a:srgbClr val="66FFCC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3"/>
            <c:bubble3D val="0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4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5"/>
            <c:bubble3D val="0"/>
            <c:spPr>
              <a:solidFill>
                <a:srgbClr val="FF66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20282610590124175"/>
                  <c:y val="-1.833976803001383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9.6137229386715733E-2"/>
                  <c:y val="-5.705705609337589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1689543031518686E-2"/>
                  <c:y val="-3.769841206169486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349006021916407"/>
                      <c:h val="0.10290647616841009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0"/>
                  <c:y val="-4.686829607670170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6.0686874755133168E-3"/>
                  <c:y val="1.426426402334397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328890132889823"/>
                      <c:h val="8.5585584140063842E-2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0"/>
                  <c:y val="-1.833976803001375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4.6896209456934483E-3"/>
                  <c:y val="-3.871728806336224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4.1034183274817698E-2"/>
                  <c:y val="-7.132132011671989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7.2689124658248491E-2"/>
                  <c:y val="1.018876001667426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6.7999503712554948E-2"/>
                  <c:y val="-0.1548691522534488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7.2689124658248491E-2"/>
                  <c:y val="-9.169884015006840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0.14655065455292035"/>
                  <c:y val="-1.22265120200091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9.9654445095985839E-2"/>
                  <c:y val="6.520806410671531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1.3497009560283936E-4"/>
                  <c:y val="5.094380008337118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3.2647361416651956E-2"/>
                  <c:y val="0"/>
                </c:manualLayout>
              </c:layout>
              <c:tx>
                <c:rich>
                  <a:bodyPr/>
                  <a:lstStyle/>
                  <a:p>
                    <a:fld id="{E7BA589C-C4D9-45C6-81E9-2ED7B316AFAA}" type="CATEGORYNAME">
                      <a:rPr lang="ru-RU" smtClean="0"/>
                      <a:pPr/>
                      <a:t>[ІМ’Я КАТЕГОРІЇ]</a:t>
                    </a:fld>
                    <a:r>
                      <a:rPr lang="ru-RU" baseline="0" smtClean="0"/>
                      <a:t> </a:t>
                    </a:r>
                    <a:fld id="{9F6B0C60-C1A3-4A7C-8A6E-55A19BBA0F6A}" type="PERCENTAGE">
                      <a:rPr lang="ru-RU" baseline="0" smtClean="0"/>
                      <a:pPr/>
                      <a:t>[ВІДСОТОК]</a:t>
                    </a:fld>
                    <a:endParaRPr lang="ru-RU" baseline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5"/>
              <c:layout>
                <c:manualLayout>
                  <c:x val="-0.119585334115183"/>
                  <c:y val="5.9094808096710749E-2"/>
                </c:manualLayout>
              </c:layout>
              <c:tx>
                <c:rich>
                  <a:bodyPr/>
                  <a:lstStyle/>
                  <a:p>
                    <a:fld id="{58B1D188-3B46-4EE4-95AD-DF30B32203B9}" type="CATEGORYNAME">
                      <a:rPr lang="ru-RU" smtClean="0"/>
                      <a:pPr/>
                      <a:t>[ІМ’Я КАТЕГОРІЇ]</a:t>
                    </a:fld>
                    <a:r>
                      <a:rPr lang="ru-RU" baseline="0" smtClean="0"/>
                      <a:t> </a:t>
                    </a:r>
                    <a:fld id="{711D6F1A-FA80-4FCA-BF00-F3EB65C14E9B}" type="PERCENTAGE">
                      <a:rPr lang="ru-RU" baseline="0" smtClean="0"/>
                      <a:pPr/>
                      <a:t>[ВІДСОТОК]</a:t>
                    </a:fld>
                    <a:endParaRPr lang="ru-RU" baseline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Лист1!$A$3:$A$23</c15:sqref>
                  </c15:fullRef>
                </c:ext>
              </c:extLst>
              <c:f>(Лист1!$A$3:$A$4,Лист1!$A$6:$A$11,Лист1!$A$13:$A$14,Лист1!$A$16:$A$19,Лист1!$A$22:$A$23)</c:f>
              <c:strCache>
                <c:ptCount val="16"/>
                <c:pt idx="0">
                  <c:v>Аграрна політика і земельні відносини</c:v>
                </c:pt>
                <c:pt idx="1">
                  <c:v>Транспорт і зв"язок</c:v>
                </c:pt>
                <c:pt idx="2">
                  <c:v>Фінансова, податкова, митна політика</c:v>
                </c:pt>
                <c:pt idx="3">
                  <c:v>Соціальний захист</c:v>
                </c:pt>
                <c:pt idx="4">
                  <c:v>Праця і заробітна плата</c:v>
                </c:pt>
                <c:pt idx="5">
                  <c:v>Охорона здоров"я</c:v>
                </c:pt>
                <c:pt idx="6">
                  <c:v>Комунальне господарство</c:v>
                </c:pt>
                <c:pt idx="7">
                  <c:v>Житлова політика</c:v>
                </c:pt>
                <c:pt idx="8">
                  <c:v>Забезпечення дотримання законності та охорони правопорядку, реалізація прав і свобод громадян</c:v>
                </c:pt>
                <c:pt idx="9">
                  <c:v>Сім"я, діти, молодь, гендерна рівність, фізична культура і спорт</c:v>
                </c:pt>
                <c:pt idx="10">
                  <c:v>Освіта, наукова, науково-технічна, інноваційна діяльність та інтелектуальна власність</c:v>
                </c:pt>
                <c:pt idx="11">
                  <c:v>Інформаційна політика, діяльність засобів масової інформації</c:v>
                </c:pt>
                <c:pt idx="12">
                  <c:v>Діяльність об"єднань громадян, регігія та міжконфесійні відносини</c:v>
                </c:pt>
                <c:pt idx="13">
                  <c:v>Діяльність Верховної Ради України, Президента України та Кабінету Міністрів України</c:v>
                </c:pt>
                <c:pt idx="14">
                  <c:v>Діяльність органів місцевого самоврядування</c:v>
                </c:pt>
                <c:pt idx="15">
                  <c:v>Обороноздатність, суверенітет, міждержавні і міжнаціональні відносини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Лист1!$B$3:$B$23</c15:sqref>
                  </c15:fullRef>
                </c:ext>
              </c:extLst>
              <c:f>(Лист1!$B$3:$B$4,Лист1!$B$6:$B$11,Лист1!$B$13:$B$14,Лист1!$B$16:$B$19,Лист1!$B$22:$B$23)</c:f>
              <c:numCache>
                <c:formatCode>General</c:formatCode>
                <c:ptCount val="16"/>
                <c:pt idx="0">
                  <c:v>2</c:v>
                </c:pt>
                <c:pt idx="1">
                  <c:v>3</c:v>
                </c:pt>
                <c:pt idx="2">
                  <c:v>8</c:v>
                </c:pt>
                <c:pt idx="3">
                  <c:v>5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46</c:v>
                </c:pt>
                <c:pt idx="9">
                  <c:v>1</c:v>
                </c:pt>
                <c:pt idx="10">
                  <c:v>1</c:v>
                </c:pt>
                <c:pt idx="11">
                  <c:v>3</c:v>
                </c:pt>
                <c:pt idx="12">
                  <c:v>1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600" b="1" i="0" baseline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питання забезпечення дотримання законності та охорони правопорядку, реалізації прав і свобод громадян, порушені у зверненнях громадян до </a:t>
            </a:r>
            <a:endParaRPr lang="uk-UA" sz="1600" b="1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uk-UA" sz="1600" b="1" i="0" baseline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голів комітетів Верховної Ради України</a:t>
            </a:r>
            <a:endParaRPr lang="uk-UA" sz="1600" b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7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80521491232367E-2"/>
          <c:y val="0.20725835385103797"/>
          <c:w val="0.73742297376831512"/>
          <c:h val="0.67277345289400414"/>
        </c:manualLayout>
      </c:layout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3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rgbClr val="66FFCC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rgbClr val="7030A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6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8"/>
            <c:bubble3D val="0"/>
            <c:spPr>
              <a:solidFill>
                <a:srgbClr val="990099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9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</c:dPt>
          <c:dLbls>
            <c:dLbl>
              <c:idx val="1"/>
              <c:layout>
                <c:manualLayout>
                  <c:x val="-4.7852911454027668E-3"/>
                  <c:y val="4.356153947527571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3159550649857609E-2"/>
                  <c:y val="-0.1499001125628314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6.1594202898550728E-2"/>
                  <c:y val="5.8372849914210293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7.85024154589372E-2"/>
                  <c:y val="-2.626778246139463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8.6956521739130432E-2"/>
                  <c:y val="2.9186424957105147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3.5024154589371893E-2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1.4492753623188406E-2"/>
                  <c:y val="-1.459321247855257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2077294685990338E-3"/>
                  <c:y val="7.588470488847338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3821303664025833E-2"/>
                      <c:h val="5.4745044687011038E-2"/>
                    </c:manualLayout>
                  </c15:layout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Лист1!$A$3:$A$16</c15:sqref>
                  </c15:fullRef>
                </c:ext>
              </c:extLst>
              <c:f>(Лист1!$A$3:$A$8,Лист1!$A$10,Лист1!$A$12,Лист1!$A$14:$A$16)</c:f>
              <c:strCache>
                <c:ptCount val="11"/>
                <c:pt idx="0">
                  <c:v>Скарги на дії працівників міліції та органів ДАІ</c:v>
                </c:pt>
                <c:pt idx="1">
                  <c:v>Скарги на незаконні методи ведення слідства, тяганину із слідством</c:v>
                </c:pt>
                <c:pt idx="2">
                  <c:v>Скарги на дії працівників органів прокуратури</c:v>
                </c:pt>
                <c:pt idx="3">
                  <c:v>Скарги на судові рішення та вироки</c:v>
                </c:pt>
                <c:pt idx="4">
                  <c:v>Скарги на тяганину в судах</c:v>
                </c:pt>
                <c:pt idx="5">
                  <c:v>Скарги на дії суддів</c:v>
                </c:pt>
                <c:pt idx="6">
                  <c:v>Діяльність виконавчої служби (виконання судових ршень)</c:v>
                </c:pt>
                <c:pt idx="7">
                  <c:v>Порушення законодавства про звернення громадян, захист прав людини у міжнародних організаціях</c:v>
                </c:pt>
                <c:pt idx="8">
                  <c:v>Захист прав споживачів</c:v>
                </c:pt>
                <c:pt idx="9">
                  <c:v>Інші</c:v>
                </c:pt>
                <c:pt idx="10">
                  <c:v>Пропозиції про зміни в законодавстві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Лист1!$B$3:$B$16</c15:sqref>
                  </c15:fullRef>
                </c:ext>
              </c:extLst>
              <c:f>(Лист1!$B$3:$B$8,Лист1!$B$10,Лист1!$B$12,Лист1!$B$14:$B$16)</c:f>
              <c:numCache>
                <c:formatCode>General</c:formatCode>
                <c:ptCount val="11"/>
                <c:pt idx="0">
                  <c:v>4</c:v>
                </c:pt>
                <c:pt idx="1">
                  <c:v>5</c:v>
                </c:pt>
                <c:pt idx="2">
                  <c:v>8</c:v>
                </c:pt>
                <c:pt idx="3">
                  <c:v>10</c:v>
                </c:pt>
                <c:pt idx="4">
                  <c:v>2</c:v>
                </c:pt>
                <c:pt idx="5">
                  <c:v>3</c:v>
                </c:pt>
                <c:pt idx="6">
                  <c:v>5</c:v>
                </c:pt>
                <c:pt idx="7">
                  <c:v>1</c:v>
                </c:pt>
                <c:pt idx="8">
                  <c:v>3</c:v>
                </c:pt>
                <c:pt idx="9">
                  <c:v>3</c:v>
                </c:pt>
                <c:pt idx="10">
                  <c:v>2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F293-CA0F-4614-B26C-6455A4CCB814}" type="datetimeFigureOut">
              <a:rPr lang="uk-UA" smtClean="0"/>
              <a:t>02.10.2015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C053E-CD5A-4906-9BD3-C917B4EA094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648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F293-CA0F-4614-B26C-6455A4CCB814}" type="datetimeFigureOut">
              <a:rPr lang="uk-UA" smtClean="0"/>
              <a:t>02.10.2015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C053E-CD5A-4906-9BD3-C917B4EA094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83445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F293-CA0F-4614-B26C-6455A4CCB814}" type="datetimeFigureOut">
              <a:rPr lang="uk-UA" smtClean="0"/>
              <a:t>02.10.2015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C053E-CD5A-4906-9BD3-C917B4EA094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7568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F293-CA0F-4614-B26C-6455A4CCB814}" type="datetimeFigureOut">
              <a:rPr lang="uk-UA" smtClean="0"/>
              <a:t>02.10.2015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C053E-CD5A-4906-9BD3-C917B4EA094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17798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F293-CA0F-4614-B26C-6455A4CCB814}" type="datetimeFigureOut">
              <a:rPr lang="uk-UA" smtClean="0"/>
              <a:t>02.10.2015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C053E-CD5A-4906-9BD3-C917B4EA094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6827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F293-CA0F-4614-B26C-6455A4CCB814}" type="datetimeFigureOut">
              <a:rPr lang="uk-UA" smtClean="0"/>
              <a:t>02.10.2015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C053E-CD5A-4906-9BD3-C917B4EA094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6052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F293-CA0F-4614-B26C-6455A4CCB814}" type="datetimeFigureOut">
              <a:rPr lang="uk-UA" smtClean="0"/>
              <a:t>02.10.2015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C053E-CD5A-4906-9BD3-C917B4EA094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0526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F293-CA0F-4614-B26C-6455A4CCB814}" type="datetimeFigureOut">
              <a:rPr lang="uk-UA" smtClean="0"/>
              <a:t>02.10.2015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C053E-CD5A-4906-9BD3-C917B4EA094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539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F293-CA0F-4614-B26C-6455A4CCB814}" type="datetimeFigureOut">
              <a:rPr lang="uk-UA" smtClean="0"/>
              <a:t>02.10.2015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C053E-CD5A-4906-9BD3-C917B4EA094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3711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F293-CA0F-4614-B26C-6455A4CCB814}" type="datetimeFigureOut">
              <a:rPr lang="uk-UA" smtClean="0"/>
              <a:t>02.10.2015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C053E-CD5A-4906-9BD3-C917B4EA094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6661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F293-CA0F-4614-B26C-6455A4CCB814}" type="datetimeFigureOut">
              <a:rPr lang="uk-UA" smtClean="0"/>
              <a:t>02.10.2015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C053E-CD5A-4906-9BD3-C917B4EA094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3147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FF293-CA0F-4614-B26C-6455A4CCB814}" type="datetimeFigureOut">
              <a:rPr lang="uk-UA" smtClean="0"/>
              <a:t>02.10.2015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C053E-CD5A-4906-9BD3-C917B4EA094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3440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300789"/>
            <a:ext cx="9144000" cy="2743199"/>
          </a:xfrm>
        </p:spPr>
        <p:txBody>
          <a:bodyPr>
            <a:normAutofit fontScale="90000"/>
          </a:bodyPr>
          <a:lstStyle/>
          <a:p>
            <a:pPr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uk-U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 </a:t>
            </a:r>
            <a:r>
              <a:rPr lang="uk-U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особистий прийом громадян </a:t>
            </a:r>
            <a:r>
              <a:rPr lang="uk-U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головами </a:t>
            </a:r>
            <a:r>
              <a:rPr lang="uk-U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комітетів Верховної Ради </a:t>
            </a:r>
            <a:r>
              <a:rPr lang="uk-U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України, </a:t>
            </a:r>
            <a:br>
              <a:rPr lang="uk-U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головами депутатських фракцій (депутатських груп) </a:t>
            </a:r>
            <a:br>
              <a:rPr lang="uk-U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приймальні Верховної Ради України</a:t>
            </a:r>
            <a:r>
              <a:rPr lang="uk-U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 час роботи третьої сесії Верховної Ради України восьмого скликання </a:t>
            </a:r>
            <a:r>
              <a:rPr lang="uk-U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станом на 1 жовтня 2015 року)</a:t>
            </a:r>
            <a:endParaRPr lang="uk-UA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7327232" y="3854701"/>
            <a:ext cx="3810000" cy="1655762"/>
          </a:xfrm>
        </p:spPr>
        <p:txBody>
          <a:bodyPr>
            <a:normAutofit fontScale="92500" lnSpcReduction="10000"/>
          </a:bodyPr>
          <a:lstStyle/>
          <a:p>
            <a:r>
              <a:rPr lang="uk-UA" altLang="ru-RU" b="1" dirty="0" smtClean="0">
                <a:latin typeface="Times New Roman" panose="02020603050405020304" pitchFamily="18" charset="0"/>
              </a:rPr>
              <a:t>Підготував: </a:t>
            </a:r>
          </a:p>
          <a:p>
            <a:r>
              <a:rPr lang="uk-UA" altLang="ru-RU" b="1" dirty="0" smtClean="0">
                <a:latin typeface="Times New Roman" panose="02020603050405020304" pitchFamily="18" charset="0"/>
              </a:rPr>
              <a:t>Завідувач Відділу з питань звернень громадян Апарату Верховної Ради України Адамович Н.М.</a:t>
            </a:r>
            <a:endParaRPr lang="ru-RU" altLang="ru-RU" b="1" dirty="0" smtClean="0">
              <a:latin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32" y="3387785"/>
            <a:ext cx="5230478" cy="300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70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6205010"/>
              </p:ext>
            </p:extLst>
          </p:nvPr>
        </p:nvGraphicFramePr>
        <p:xfrm>
          <a:off x="838200" y="300789"/>
          <a:ext cx="10515600" cy="5876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2269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856132"/>
              </p:ext>
            </p:extLst>
          </p:nvPr>
        </p:nvGraphicFramePr>
        <p:xfrm>
          <a:off x="838200" y="96252"/>
          <a:ext cx="10515600" cy="6412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43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2009430"/>
              </p:ext>
            </p:extLst>
          </p:nvPr>
        </p:nvGraphicFramePr>
        <p:xfrm>
          <a:off x="613611" y="409074"/>
          <a:ext cx="11093115" cy="5931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3522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5754560"/>
              </p:ext>
            </p:extLst>
          </p:nvPr>
        </p:nvGraphicFramePr>
        <p:xfrm>
          <a:off x="589547" y="192505"/>
          <a:ext cx="11213431" cy="6472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2092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8677684"/>
              </p:ext>
            </p:extLst>
          </p:nvPr>
        </p:nvGraphicFramePr>
        <p:xfrm>
          <a:off x="838200" y="613611"/>
          <a:ext cx="105156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4993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7079702"/>
              </p:ext>
            </p:extLst>
          </p:nvPr>
        </p:nvGraphicFramePr>
        <p:xfrm>
          <a:off x="838200" y="493295"/>
          <a:ext cx="10988842" cy="6051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01020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3314648"/>
              </p:ext>
            </p:extLst>
          </p:nvPr>
        </p:nvGraphicFramePr>
        <p:xfrm>
          <a:off x="838200" y="397042"/>
          <a:ext cx="10515600" cy="614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1743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9023229"/>
              </p:ext>
            </p:extLst>
          </p:nvPr>
        </p:nvGraphicFramePr>
        <p:xfrm>
          <a:off x="709863" y="288758"/>
          <a:ext cx="10972801" cy="6232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078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9850355"/>
              </p:ext>
            </p:extLst>
          </p:nvPr>
        </p:nvGraphicFramePr>
        <p:xfrm>
          <a:off x="970547" y="264695"/>
          <a:ext cx="10615864" cy="617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5019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310</Words>
  <Application>Microsoft Office PowerPoint</Application>
  <PresentationFormat>Широкий екран</PresentationFormat>
  <Paragraphs>113</Paragraphs>
  <Slides>10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Інформація про особистий прийом громадян  головами комітетів Верховної Ради України,  головами депутатських фракцій (депутатських груп)  в приймальні Верховної Ради України під час роботи третьої сесії Верховної Ради України восьмого скликання  (за станом на 1 жовтня 2015 року)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Інформація про особистий прийом громадян головами комітетів Верховної Ради України  під час роботи третьої сесії Верховної Ради України восьмого скликання (за станом на 1 жовтня 2015 року)</dc:title>
  <dc:creator>Adamovich</dc:creator>
  <cp:lastModifiedBy>Adamovich</cp:lastModifiedBy>
  <cp:revision>22</cp:revision>
  <dcterms:created xsi:type="dcterms:W3CDTF">2015-10-02T05:32:44Z</dcterms:created>
  <dcterms:modified xsi:type="dcterms:W3CDTF">2015-10-02T06:49:11Z</dcterms:modified>
</cp:coreProperties>
</file>