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6" r:id="rId4"/>
    <p:sldId id="260" r:id="rId5"/>
    <p:sldId id="262" r:id="rId6"/>
    <p:sldId id="263" r:id="rId7"/>
    <p:sldId id="264" r:id="rId8"/>
    <p:sldId id="265" r:id="rId9"/>
    <p:sldId id="267" r:id="rId10"/>
    <p:sldId id="268" r:id="rId11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  <a:srgbClr val="A50021"/>
    <a:srgbClr val="FF0000"/>
    <a:srgbClr val="CC6600"/>
    <a:srgbClr val="666699"/>
    <a:srgbClr val="9900CC"/>
    <a:srgbClr val="339933"/>
    <a:srgbClr val="FF66FF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4;&#1080;&#1072;&#1085;&#1072;\Desktop\&#1058;&#1072;&#1073;&#1083;&#1080;&#1094;&#1110;%20&#1057;&#1085;&#1110;&#1078;&#1072;&#1085;&#1072;\&#1055;&#1088;&#1086;&#1074;&#1077;&#1076;&#1077;&#1085;&#1086;,&#1087;&#1077;&#1088;&#1077;&#1085;&#1077;&#1089;&#1077;&#1085;&#1086;,%20&#1079;&#1072;&#1087;&#1083;&#1072;&#1085;&#1086;&#1074;&#1072;&#1085;&#108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8;&#1072;&#1073;&#1083;&#1080;&#1094;&#1110;%20&#1057;&#1085;&#1110;&#1078;&#1072;&#1085;&#1072;\&#1054;&#1089;&#1086;&#1073;&#1080;&#1089;&#1090;&#1086;%20&#1075;&#1086;&#1083;&#1086;&#1074;&#1072;%20&#1082;&#1086;&#1084;&#1110;&#1090;&#1077;&#1090;&#1091;,%20&#1088;&#1103;&#1076;&#1086;&#1074;&#1110;%20&#1095;&#1083;&#1077;&#1085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8;&#1072;&#1073;&#1083;&#1080;&#1094;&#1110;%20&#1057;&#1085;&#1110;&#1078;&#1072;&#1085;&#1072;\&#1053;&#1072;&#1079;&#1074;&#1080;%20&#1082;&#1086;&#1084;&#1110;&#1090;&#1077;&#1090;&#1110;&#1074;,%20&#1092;&#1088;&#1072;&#1082;&#1094;&#1110;&#1081;,%20&#1075;&#1088;&#1091;&#1087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4;&#1080;&#1072;&#1085;&#1072;\Desktop\&#1058;&#1072;&#1073;&#1083;&#1080;&#1094;&#1110;%20&#1057;&#1085;&#1110;&#1078;&#1072;&#1085;&#1072;\&#1044;&#1072;&#1085;&#1110;%20&#1087;&#1088;&#1086;%20&#1082;&#1110;&#1083;&#1100;&#1082;&#1110;&#1089;&#1090;&#1100;%20&#1075;&#1088;&#1086;&#1084;&#1072;&#1076;&#1103;&#1085;%20(%20&#1087;&#1086;%20&#1088;&#1077;&#1075;&#1110;&#1086;&#1085;&#1072;&#1093;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4;&#1080;&#1072;&#1085;&#1072;\Desktop\&#1058;&#1072;&#1073;&#1083;&#1080;&#1094;&#1110;%20&#1057;&#1085;&#1110;&#1078;&#1072;&#1085;&#1072;\&#1042;&#1080;&#1076;&#1080;%20&#1079;&#1074;&#1077;&#1088;&#1085;&#1077;&#1085;&#1100;%20(&#1082;&#1086;&#1083;&#1077;&#1082;&#1090;&#1080;&#1074;&#1085;&#1077;,%20&#1110;&#1085;&#1076;&#1080;&#1074;&#1110;&#1076;&#1091;&#1072;&#1083;&#1100;&#1085;&#1077;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4;&#1080;&#1072;&#1085;&#1072;\Desktop\&#1058;&#1072;&#1073;&#1083;&#1080;&#1094;&#1110;%20&#1057;&#1085;&#1110;&#1078;&#1072;&#1085;&#1072;\&#1044;&#1072;&#1085;&#1110;%20&#1087;&#1088;&#1086;%20&#1089;&#1086;&#1094;&#1110;&#1072;&#1083;&#1100;&#1085;&#1080;&#1081;%20&#1089;&#1090;&#1072;&#1085;%20&#1072;&#1074;&#1090;&#1086;&#1088;&#1110;&#1074;%20&#1079;&#1074;&#1077;&#1088;&#1085;&#1077;&#1085;&#110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4;&#1080;&#1072;&#1085;&#1072;\Desktop\&#1058;&#1072;&#1073;&#1083;&#1080;&#1094;&#1110;%20&#1057;&#1085;&#1110;&#1078;&#1072;&#1085;&#1072;\&#1044;&#1072;&#1085;&#1110;%20&#1087;&#1088;&#1086;%20&#1082;&#1072;&#1090;&#1077;&#1075;&#1086;&#1088;&#1110;&#1111;%20&#1072;&#1074;&#1090;&#1086;&#1088;&#1110;&#1074;%20&#1079;&#1074;&#1077;&#1088;&#1085;&#1077;&#1085;&#110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4;&#1080;&#1072;&#1085;&#1072;\Desktop\&#1058;&#1072;&#1073;&#1083;&#1080;&#1094;&#1110;%20&#1057;&#1085;&#1110;&#1078;&#1072;&#1085;&#1072;\&#1044;&#1072;&#1085;&#1110;%20&#1087;&#1088;&#1086;%20&#1087;&#1080;&#1090;&#1072;&#1085;&#1085;&#1103;%20&#1087;&#1086;&#1088;&#1091;&#1096;&#1077;&#1085;&#1110;%20&#1091;%20&#1079;&#1074;&#1077;&#1088;&#1085;&#1077;&#1085;&#1085;&#1103;&#1093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4;&#1080;&#1072;&#1085;&#1072;\Desktop\&#1058;&#1072;&#1073;&#1083;&#1080;&#1094;&#1110;%20&#1057;&#1085;&#1110;&#1078;&#1072;&#1085;&#1072;\&#1050;&#1085;&#1080;&#1075;&#1072;1-&#1087;&#1080;&#1090;&#1072;&#1085;&#1085;&#1103;%20&#1089;&#1086;&#1094;&#1110;&#1072;&#1083;&#1100;&#1085;&#1086;&#1075;&#1086;%20&#1079;&#1072;&#1093;&#1080;&#1089;&#1090;&#1091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кількість прийомів, проведених,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перенесених  та запланованих провести у звітний період відповідно до графіка</a:t>
            </a: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9.8927310588085932E-2"/>
          <c:y val="8.576996865850535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6699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"/>
            <c:invertIfNegative val="0"/>
            <c:bubble3D val="0"/>
            <c:spPr>
              <a:solidFill>
                <a:srgbClr val="00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1.8040181129810734E-2"/>
                  <c:y val="-5.7894728844491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677737732876587E-2"/>
                  <c:y val="-7.7192971792654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805249053489593E-2"/>
                  <c:y val="-5.7894728844491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Лист1!$A$1:$A$3</c:f>
              <c:strCache>
                <c:ptCount val="3"/>
                <c:pt idx="0">
                  <c:v>проведено</c:v>
                </c:pt>
                <c:pt idx="1">
                  <c:v>перенесено</c:v>
                </c:pt>
                <c:pt idx="2">
                  <c:v>заплановано</c:v>
                </c:pt>
              </c:strCache>
            </c:strRef>
          </c:cat>
          <c:val>
            <c:numRef>
              <c:f>Лист1!$B$1:$B$3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8186512"/>
        <c:axId val="68187072"/>
        <c:axId val="0"/>
      </c:bar3DChart>
      <c:catAx>
        <c:axId val="6818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8187072"/>
        <c:crosses val="autoZero"/>
        <c:auto val="1"/>
        <c:lblAlgn val="ctr"/>
        <c:lblOffset val="100"/>
        <c:noMultiLvlLbl val="0"/>
      </c:catAx>
      <c:valAx>
        <c:axId val="6818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18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особистий прийом громадян головами комітетів Верховної Ради України, головами депутатських фракцій у Верховній Ра</a:t>
            </a:r>
            <a:r>
              <a:rPr lang="uk-UA" sz="1800" b="1" baseline="0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 України під час роботи третьої сесії      Верховної Ради України восьмого скликання за рівнем представництва</a:t>
            </a:r>
            <a:endParaRPr lang="uk-UA" sz="1800" b="1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739701863751605"/>
          <c:y val="2.50787704287794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1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803032123645243E-2"/>
          <c:y val="0.25383202515151398"/>
          <c:w val="0.83485558265699333"/>
          <c:h val="0.65666481260326859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7"/>
          <c:dPt>
            <c:idx val="0"/>
            <c:bubble3D val="0"/>
            <c:spPr>
              <a:solidFill>
                <a:srgbClr val="008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1.2106447259158489E-2"/>
                  <c:y val="0.15531016862704117"/>
                </c:manualLayout>
              </c:layout>
              <c:tx>
                <c:rich>
                  <a:bodyPr/>
                  <a:lstStyle/>
                  <a:p>
                    <a:fld id="{683EF3CB-E724-450A-AA08-77144E1EC050}" type="CATEGORYNAME">
                      <a:rPr lang="ru-RU" b="1" smtClean="0">
                        <a:solidFill>
                          <a:schemeClr val="tx1"/>
                        </a:solidFill>
                      </a:rPr>
                      <a:pPr/>
                      <a:t>[ИМЯ КАТЕГОРИИ]</a:t>
                    </a:fld>
                    <a:r>
                      <a:rPr lang="ru-RU" b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fld id="{30AEF237-B1CA-45A6-AE9C-64D5A8379F66}" type="PERCENTAGE">
                      <a:rPr lang="ru-RU" b="1" baseline="0" smtClean="0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 b="1" baseline="0" dirty="0" smtClean="0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13235937325644"/>
                      <c:h val="0.1090827293994470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20378412864621218"/>
                  <c:y val="6.6484533556727371E-2"/>
                </c:manualLayout>
              </c:layout>
              <c:tx>
                <c:rich>
                  <a:bodyPr/>
                  <a:lstStyle/>
                  <a:p>
                    <a:fld id="{D27A78E0-CA07-496F-B7D2-845F16498FC3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 </a:t>
                    </a:r>
                    <a:fld id="{C338A3B2-2200-442C-A4B0-C2C773EACC80}" type="PERCENTAGE">
                      <a:rPr lang="ru-RU" baseline="0"/>
                      <a:pPr/>
                      <a:t>[ПРОЦЕНТ]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1.4596450907138828E-2"/>
                  <c:y val="0.19134040603988403"/>
                </c:manualLayout>
              </c:layout>
              <c:tx>
                <c:rich>
                  <a:bodyPr/>
                  <a:lstStyle/>
                  <a:p>
                    <a:fld id="{DBBF294A-AB81-4E6D-B3F3-DEBD278F2BE3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 </a:t>
                    </a:r>
                    <a:fld id="{8F5F2407-8A94-403B-A8C3-783760EF5584}" type="PERCENTAGE">
                      <a:rPr lang="ru-RU" baseline="0"/>
                      <a:pPr/>
                      <a:t>[ПРОЦЕНТ]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332767483131244"/>
                      <c:h val="0.14296301143520865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Лист1!$A$1:$A$3</c:f>
              <c:strCache>
                <c:ptCount val="3"/>
                <c:pt idx="0">
                  <c:v>Особисто голови комітетів, голови депутатських фракцій</c:v>
                </c:pt>
                <c:pt idx="1">
                  <c:v>Рядові члени комітетів, депутатських фракцій</c:v>
                </c:pt>
                <c:pt idx="2">
                  <c:v>Перші заступники, заступники голів комітетів, фракцій, голови підкомітетів, секретарі комітетів</c:v>
                </c:pt>
              </c:strCache>
            </c:strRef>
          </c:cat>
          <c:val>
            <c:numRef>
              <c:f>Лист1!$B$1:$B$3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кількість  відвідувачів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прийнятих на особистих прийомах головами  комітетів Верховної Ради України, головами депутатських  фракцій у Верховній Раді  України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104247485823864"/>
          <c:y val="3.7169045501838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50286579202329584"/>
          <c:y val="0.16353147082836736"/>
          <c:w val="0.47795376399582928"/>
          <c:h val="0.78395255210728343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9029024369432882E-2"/>
                  <c:y val="-1.0324734861621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464958682972859E-2"/>
                  <c:y val="-1.0324734861621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093358449014588E-2"/>
                  <c:y val="-7.57138476657301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888888888888878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281676205901756E-2"/>
                  <c:y val="-5.40739696524336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4002522432487449E-2"/>
                  <c:y val="-4.57482953964995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Лист1!$A$1:$A$6</c:f>
              <c:strCache>
                <c:ptCount val="5"/>
                <c:pt idx="0">
                  <c:v>комітет з  питань соціальної політики, зайнятості та  пенсійного забезпечення</c:v>
                </c:pt>
                <c:pt idx="1">
                  <c:v>спеціальна контрольна комісія Верховної Ради України з  питань приватизації </c:v>
                </c:pt>
                <c:pt idx="2">
                  <c:v>депутатська фракція Політичної партії "Об'єднання  "САМОПОМІЧ"</c:v>
                </c:pt>
                <c:pt idx="3">
                  <c:v>комітет з  питань європейської інтеграції</c:v>
                </c:pt>
                <c:pt idx="4">
                  <c:v>депутатська фракція Радикальної  партії  Олега  Ляшка</c:v>
                </c:pt>
              </c:strCache>
            </c:strRef>
          </c:cat>
          <c:val>
            <c:numRef>
              <c:f>Лист1!$B$1:$B$6</c:f>
              <c:numCache>
                <c:formatCode>General</c:formatCode>
                <c:ptCount val="6"/>
                <c:pt idx="0">
                  <c:v>16</c:v>
                </c:pt>
                <c:pt idx="1">
                  <c:v>2</c:v>
                </c:pt>
                <c:pt idx="2">
                  <c:v>25</c:v>
                </c:pt>
                <c:pt idx="3">
                  <c:v>7</c:v>
                </c:pt>
                <c:pt idx="4">
                  <c:v>46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gapDepth val="222"/>
        <c:shape val="box"/>
        <c:axId val="216914480"/>
        <c:axId val="216915040"/>
        <c:axId val="0"/>
      </c:bar3DChart>
      <c:catAx>
        <c:axId val="216914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6915040"/>
        <c:crosses val="autoZero"/>
        <c:auto val="1"/>
        <c:lblAlgn val="ctr"/>
        <c:lblOffset val="100"/>
        <c:noMultiLvlLbl val="0"/>
      </c:catAx>
      <c:valAx>
        <c:axId val="216915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6914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кількість громадян, що звернулися до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голів комітетів Верховної Ради України,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голів депутатських фракцій у </a:t>
            </a:r>
            <a:r>
              <a:rPr lang="uk-UA" sz="1800" b="1" baseline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Верховній </a:t>
            </a:r>
            <a:r>
              <a:rPr lang="uk-UA" sz="1800" b="1" baseline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 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 (по регіонах)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455829201955217E-2"/>
          <c:y val="0.21194297149278585"/>
          <c:w val="0.82802440369814168"/>
          <c:h val="0.7168302698925267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rgbClr val="FF66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rgbClr val="CC33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3"/>
            <c:bubble3D val="0"/>
            <c:spPr>
              <a:solidFill>
                <a:srgbClr val="CC33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4"/>
            <c:bubble3D val="0"/>
            <c:spPr>
              <a:solidFill>
                <a:srgbClr val="6600CC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5"/>
            <c:bubble3D val="0"/>
            <c:spPr>
              <a:solidFill>
                <a:srgbClr val="0066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7"/>
            <c:bubble3D val="0"/>
            <c:spPr>
              <a:solidFill>
                <a:srgbClr val="FF00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8"/>
            <c:bubble3D val="0"/>
            <c:spPr>
              <a:solidFill>
                <a:srgbClr val="CC66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4.5887013948191578E-2"/>
                  <c:y val="-0.148090585943689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23895435749455E-2"/>
                  <c:y val="-0.1084996682609908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6995111951791211E-2"/>
                  <c:y val="-5.477667329691107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1816401957384365E-2"/>
                  <c:y val="-4.21451893036191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4500914038407847E-2"/>
                  <c:y val="-1.881773071158611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100248911284752"/>
                      <c:h val="6.5880035635212705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2.0965202856221988E-2"/>
                  <c:y val="3.622405162604903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5582369167273621E-2"/>
                  <c:y val="4.72231928131051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6.5236005846501577E-2"/>
                  <c:y val="-1.99654810952362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18899705492832547"/>
                  <c:y val="9.216990617652022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422419250156742"/>
                      <c:h val="5.276442200549375E-2"/>
                    </c:manualLayout>
                  </c15:layout>
                </c:ext>
              </c:extLst>
            </c:dLbl>
            <c:dLbl>
              <c:idx val="9"/>
              <c:layout>
                <c:manualLayout>
                  <c:x val="0.10423880252919093"/>
                  <c:y val="3.80209107459243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589119987936231"/>
                      <c:h val="3.7978588914781272E-2"/>
                    </c:manualLayout>
                  </c15:layout>
                </c:ext>
              </c:extLst>
            </c:dLbl>
            <c:dLbl>
              <c:idx val="10"/>
              <c:layout>
                <c:manualLayout>
                  <c:x val="1.8872960802236879E-2"/>
                  <c:y val="4.0739459063036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9.3649067421105986E-2"/>
                      <c:h val="4.669171431094659E-2"/>
                    </c:manualLayout>
                  </c15:layout>
                </c:ext>
              </c:extLst>
            </c:dLbl>
            <c:dLbl>
              <c:idx val="11"/>
              <c:layout>
                <c:manualLayout>
                  <c:x val="-7.5423444869470793E-2"/>
                  <c:y val="7.161887726857360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9.0312476616892914E-2"/>
                  <c:y val="3.72644195218917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8.6259556310911992E-2"/>
                  <c:y val="-6.436137466386624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4.22673275719221E-2"/>
                  <c:y val="-2.31772303218564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2.6870981977526794E-2"/>
                  <c:y val="-4.43468291771815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3.31925334079902E-2"/>
                  <c:y val="-7.791460214589862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5.1381060683839538E-3"/>
                  <c:y val="-0.1104318574805679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0.17459241612968901"/>
                  <c:y val="2.76436015875880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Лист1!$A$1:$A$28</c15:sqref>
                  </c15:fullRef>
                </c:ext>
              </c:extLst>
              <c:f>(Лист1!$A$2,Лист1!$A$4:$A$10,Лист1!$A$12:$A$13,Лист1!$A$15:$A$18,Лист1!$A$20,Лист1!$A$22:$A$23,Лист1!$A$25:$A$26)</c:f>
              <c:strCache>
                <c:ptCount val="19"/>
                <c:pt idx="0">
                  <c:v>Вінницька</c:v>
                </c:pt>
                <c:pt idx="1">
                  <c:v>Дніпропетровська</c:v>
                </c:pt>
                <c:pt idx="2">
                  <c:v>Донецька</c:v>
                </c:pt>
                <c:pt idx="3">
                  <c:v>Житомирська</c:v>
                </c:pt>
                <c:pt idx="4">
                  <c:v>Закарпатська</c:v>
                </c:pt>
                <c:pt idx="5">
                  <c:v>Запорізька</c:v>
                </c:pt>
                <c:pt idx="6">
                  <c:v>Івано-Франківська</c:v>
                </c:pt>
                <c:pt idx="7">
                  <c:v>Київська</c:v>
                </c:pt>
                <c:pt idx="8">
                  <c:v>Луганська</c:v>
                </c:pt>
                <c:pt idx="9">
                  <c:v>Львівська</c:v>
                </c:pt>
                <c:pt idx="10">
                  <c:v>Одеська</c:v>
                </c:pt>
                <c:pt idx="11">
                  <c:v>Полтавська</c:v>
                </c:pt>
                <c:pt idx="12">
                  <c:v>Рівненська</c:v>
                </c:pt>
                <c:pt idx="13">
                  <c:v>Сумська</c:v>
                </c:pt>
                <c:pt idx="14">
                  <c:v>Харківська</c:v>
                </c:pt>
                <c:pt idx="15">
                  <c:v>Хмельницька</c:v>
                </c:pt>
                <c:pt idx="16">
                  <c:v>Черкаська</c:v>
                </c:pt>
                <c:pt idx="17">
                  <c:v>Чернігівська</c:v>
                </c:pt>
                <c:pt idx="18">
                  <c:v>м. Київ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Лист1!$B$1:$B$28</c15:sqref>
                  </c15:fullRef>
                </c:ext>
              </c:extLst>
              <c:f>(Лист1!$B$2,Лист1!$B$4:$B$10,Лист1!$B$12:$B$13,Лист1!$B$15:$B$18,Лист1!$B$20,Лист1!$B$22:$B$23,Лист1!$B$25:$B$26)</c:f>
              <c:numCache>
                <c:formatCode>General</c:formatCode>
                <c:ptCount val="19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  <c:pt idx="7">
                  <c:v>11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54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Лист1!$B$21</c15:sqref>
                  <c15:spPr xmlns:c15="http://schemas.microsoft.com/office/drawing/2012/chart">
                    <a:solidFill>
                      <a:schemeClr val="accent3">
                        <a:lumMod val="8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  <c15:categoryFilterException>
                  <c15:sqref>Лист1!$B$24</c15:sqref>
                  <c15:spPr xmlns:c15="http://schemas.microsoft.com/office/drawing/2012/chart">
                    <a:solidFill>
                      <a:schemeClr val="accent6">
                        <a:lumMod val="8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  <c15:categoryFilterException>
                  <c15:sqref>Лист1!$B$27</c15:sqref>
                  <c15:spPr xmlns:c15="http://schemas.microsoft.com/office/drawing/2012/chart">
                    <a:solidFill>
                      <a:schemeClr val="accent3">
                        <a:lumMod val="60000"/>
                        <a:lumOff val="4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  <c15:categoryFilterException>
                  <c15:sqref>Лист1!$B$28</c15:sqref>
                  <c15:spPr xmlns:c15="http://schemas.microsoft.com/office/drawing/2012/chart">
                    <a:solidFill>
                      <a:schemeClr val="accent4">
                        <a:lumMod val="60000"/>
                        <a:lumOff val="4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</c15:categoryFilterExceptions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</a:t>
            </a:r>
            <a:r>
              <a:rPr lang="uk-UA" sz="1800" b="1" baseline="0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види звернень громадян на особистих прийомах голів комітетів Верховної Ради України, голів депутатських фракцій у Верховній Раді України </a:t>
            </a:r>
          </a:p>
          <a:p>
            <a:pPr>
              <a:defRPr/>
            </a:pPr>
            <a:r>
              <a:rPr lang="uk-UA" sz="1800" b="1" baseline="0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суб’єктом надходження)</a:t>
            </a:r>
            <a:endParaRPr lang="uk-UA" sz="1800" b="1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2.7589543860398996E-2"/>
                  <c:y val="-8.0683953106373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2355814163587966E-2"/>
                  <c:y val="-8.4573890002491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Лист1!$A$1:$A$2</c:f>
              <c:strCache>
                <c:ptCount val="2"/>
                <c:pt idx="0">
                  <c:v>колективне</c:v>
                </c:pt>
                <c:pt idx="1">
                  <c:v>індивідуальне</c:v>
                </c:pt>
              </c:strCache>
            </c:strRef>
          </c:cat>
          <c:val>
            <c:numRef>
              <c:f>Лист1!$B$1:$B$2</c:f>
              <c:numCache>
                <c:formatCode>General</c:formatCode>
                <c:ptCount val="2"/>
                <c:pt idx="0">
                  <c:v>13</c:v>
                </c:pt>
                <c:pt idx="1">
                  <c:v>115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6503392"/>
        <c:axId val="216503952"/>
        <c:axId val="0"/>
      </c:bar3DChart>
      <c:catAx>
        <c:axId val="21650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6503952"/>
        <c:crosses val="autoZero"/>
        <c:auto val="1"/>
        <c:lblAlgn val="ctr"/>
        <c:lblOffset val="100"/>
        <c:noMultiLvlLbl val="0"/>
      </c:catAx>
      <c:valAx>
        <c:axId val="21650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650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соціальний стан авторів звернень громадян на особистих прийомах голів комітетів Верховної Ради України, голів депутатських фракцій у Верховній Раді України</a:t>
            </a:r>
            <a:endParaRPr lang="uk-UA" sz="1800" b="1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1"/>
              <c:layout>
                <c:manualLayout>
                  <c:x val="1.00054824441424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005482444142403E-2"/>
                  <c:y val="-7.64927824871238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8937621725709848E-3"/>
                  <c:y val="-7.64927824871238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005482444142403E-2"/>
                  <c:y val="2.0861908946802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8.8937621725710247E-3"/>
                  <c:y val="-3.824639124356190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5564083801999293E-2"/>
                  <c:y val="-3.824639124356190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Лист1!$A$1:$A$12</c15:sqref>
                  </c15:fullRef>
                </c:ext>
              </c:extLst>
              <c:f>(Лист1!$A$1,Лист1!$A$3:$A$4,Лист1!$A$7:$A$8,Лист1!$A$10,Лист1!$A$12)</c:f>
              <c:strCache>
                <c:ptCount val="7"/>
                <c:pt idx="0">
                  <c:v>пенсіонер</c:v>
                </c:pt>
                <c:pt idx="1">
                  <c:v>селянин</c:v>
                </c:pt>
                <c:pt idx="2">
                  <c:v>працівник бюджетної сфери</c:v>
                </c:pt>
                <c:pt idx="3">
                  <c:v>підприємець</c:v>
                </c:pt>
                <c:pt idx="4">
                  <c:v>безробітний</c:v>
                </c:pt>
                <c:pt idx="5">
                  <c:v>служитель релігійної організації</c:v>
                </c:pt>
                <c:pt idx="6">
                  <c:v>інші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Лист1!$B$1:$B$12</c15:sqref>
                  </c15:fullRef>
                </c:ext>
              </c:extLst>
              <c:f>(Лист1!$B$1,Лист1!$B$3:$B$4,Лист1!$B$7:$B$8,Лист1!$B$10,Лист1!$B$12)</c:f>
              <c:numCache>
                <c:formatCode>General</c:formatCode>
                <c:ptCount val="7"/>
                <c:pt idx="0">
                  <c:v>80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26</c:v>
                </c:pt>
                <c:pt idx="5">
                  <c:v>3</c:v>
                </c:pt>
                <c:pt idx="6">
                  <c:v>15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6506192"/>
        <c:axId val="216506752"/>
        <c:axId val="0"/>
      </c:bar3DChart>
      <c:catAx>
        <c:axId val="216506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6506752"/>
        <c:crosses val="autoZero"/>
        <c:auto val="1"/>
        <c:lblAlgn val="ctr"/>
        <c:lblOffset val="100"/>
        <c:noMultiLvlLbl val="0"/>
      </c:catAx>
      <c:valAx>
        <c:axId val="216506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6506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категорії авторів звернень громадян на особистих прийомах голів комітетів Верховної Ради України, голів депутатських фракцій у Верховній Раді України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5045815664003686"/>
          <c:y val="0.11779145181914515"/>
          <c:w val="0.53209039337471564"/>
          <c:h val="0.82427535930864104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00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13"/>
              <c:layout>
                <c:manualLayout>
                  <c:x val="4.8309178743959581E-3"/>
                  <c:y val="-5.83728499142102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Лист1!$A$1:$A$20</c15:sqref>
                  </c15:fullRef>
                </c:ext>
              </c:extLst>
              <c:f>(Лист1!$A$2:$A$9,Лист1!$A$11:$A$15,Лист1!$A$20)</c:f>
              <c:strCache>
                <c:ptCount val="14"/>
                <c:pt idx="0">
                  <c:v>Дитина війни</c:v>
                </c:pt>
                <c:pt idx="1">
                  <c:v>Інвалід Великої Вітчизняної війни</c:v>
                </c:pt>
                <c:pt idx="2">
                  <c:v>Інвалід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Інвалід I групи</c:v>
                </c:pt>
                <c:pt idx="6">
                  <c:v>Інвалід II групи</c:v>
                </c:pt>
                <c:pt idx="7">
                  <c:v>Інвалід III групи</c:v>
                </c:pt>
                <c:pt idx="8">
                  <c:v>Одинока мати</c:v>
                </c:pt>
                <c:pt idx="9">
                  <c:v>Мати-героїня</c:v>
                </c:pt>
                <c:pt idx="10">
                  <c:v>Багатотідна сім'я</c:v>
                </c:pt>
                <c:pt idx="11">
                  <c:v>Оособа, що потерпіла від Чорнобильської катастрофи</c:v>
                </c:pt>
                <c:pt idx="12">
                  <c:v>Учасник ліквідації наслідків аварії на Чорнобильській АЕС</c:v>
                </c:pt>
                <c:pt idx="13">
                  <c:v>Інші категорії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Лист1!$B$1:$B$20</c15:sqref>
                  </c15:fullRef>
                </c:ext>
              </c:extLst>
              <c:f>(Лист1!$B$2:$B$9,Лист1!$B$11:$B$15,Лист1!$B$20)</c:f>
              <c:numCache>
                <c:formatCode>General</c:formatCode>
                <c:ptCount val="14"/>
                <c:pt idx="0">
                  <c:v>3</c:v>
                </c:pt>
                <c:pt idx="1">
                  <c:v>2</c:v>
                </c:pt>
                <c:pt idx="2">
                  <c:v>18</c:v>
                </c:pt>
                <c:pt idx="3">
                  <c:v>1</c:v>
                </c:pt>
                <c:pt idx="4">
                  <c:v>9</c:v>
                </c:pt>
                <c:pt idx="5">
                  <c:v>2</c:v>
                </c:pt>
                <c:pt idx="6">
                  <c:v>11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74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1062816"/>
        <c:axId val="231063376"/>
        <c:axId val="0"/>
      </c:bar3DChart>
      <c:catAx>
        <c:axId val="231062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1063376"/>
        <c:crosses val="autoZero"/>
        <c:auto val="1"/>
        <c:lblAlgn val="ctr"/>
        <c:lblOffset val="100"/>
        <c:noMultiLvlLbl val="0"/>
      </c:catAx>
      <c:valAx>
        <c:axId val="231063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10628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питання, порушені у зверненнях громадян до голів комітетів Верховної Ради України, голів депутатських фракцій у Верховній Раді України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2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464679165729154E-2"/>
          <c:y val="0.20385580503654058"/>
          <c:w val="0.76840490009882034"/>
          <c:h val="0.67102047669630671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8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CC66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3"/>
            <c:bubble3D val="0"/>
            <c:explosion val="19"/>
            <c:spPr>
              <a:solidFill>
                <a:srgbClr val="A5002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rgbClr val="0066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5"/>
            <c:bubble3D val="0"/>
            <c:explosion val="19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7"/>
            <c:bubble3D val="0"/>
            <c:explosion val="19"/>
            <c:spPr>
              <a:solidFill>
                <a:srgbClr val="9900CC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rgbClr val="0033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2"/>
            <c:bubble3D val="0"/>
            <c:spPr>
              <a:solidFill>
                <a:srgbClr val="8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4"/>
            <c:bubble3D val="0"/>
            <c:spPr>
              <a:solidFill>
                <a:srgbClr val="CC33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5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8559854040173568"/>
                  <c:y val="-1.145022893498037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840863432411474"/>
                  <c:y val="-9.18681175596857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606089757734318"/>
                      <c:h val="9.2351753399225522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6.3954516729699512E-2"/>
                  <c:y val="-0.1333462525218517"/>
                </c:manualLayout>
              </c:layout>
              <c:tx>
                <c:rich>
                  <a:bodyPr/>
                  <a:lstStyle/>
                  <a:p>
                    <a:fld id="{DDB84965-96BC-4650-ADCD-403CF37EE78E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5D63E8F2-4A2E-469D-A4E6-5CBF4C728891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590669736980587"/>
                      <c:h val="7.6527777777777778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1.1615873713050343E-2"/>
                  <c:y val="-8.63945720268684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8619302271148815E-2"/>
                  <c:y val="4.64887791555345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9716483513996561E-2"/>
                  <c:y val="-1.492735283089613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9.4046195574828163E-3"/>
                  <c:y val="-1.95701781630044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6.9220071579386797E-2"/>
                  <c:y val="3.98429883764529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4.6048940613482121E-3"/>
                  <c:y val="-0.20785669357511788"/>
                </c:manualLayout>
              </c:layout>
              <c:tx>
                <c:rich>
                  <a:bodyPr/>
                  <a:lstStyle/>
                  <a:p>
                    <a:fld id="{91E3C10B-7681-4F3D-838E-1CC322D8D031}" type="CATEGORYNAME">
                      <a:rPr lang="ru-RU" smtClean="0"/>
                      <a:pPr/>
                      <a:t>[ИМЯ КАТЕГОРИИ]</a:t>
                    </a:fld>
                    <a:fld id="{A3C91EB9-C736-4E3B-BC3E-EB58DE6077D1}" type="PERCENTAGE">
                      <a:rPr lang="ru-RU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9.4402016825736818E-2"/>
                  <c:y val="-0.13121110650022227"/>
                </c:manualLayout>
              </c:layout>
              <c:tx>
                <c:rich>
                  <a:bodyPr/>
                  <a:lstStyle/>
                  <a:p>
                    <a:fld id="{45216518-D999-4F42-8DAD-E5D4463CF2CA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7029D7BE-C053-4694-9E2C-8B0D6C204004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0"/>
              <c:layout>
                <c:manualLayout>
                  <c:x val="8.7197150034763235E-2"/>
                  <c:y val="-7.5668890623047075E-2"/>
                </c:manualLayout>
              </c:layout>
              <c:tx>
                <c:rich>
                  <a:bodyPr/>
                  <a:lstStyle/>
                  <a:p>
                    <a:fld id="{F46B8A82-0F36-4C0C-8F56-2A54455D14B7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7D368CA9-5F85-40EA-991A-B6ACA9032860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1"/>
              <c:layout>
                <c:manualLayout>
                  <c:x val="7.3790172618095284E-2"/>
                  <c:y val="-7.3658224100218292E-3"/>
                </c:manualLayout>
              </c:layout>
              <c:tx>
                <c:rich>
                  <a:bodyPr/>
                  <a:lstStyle/>
                  <a:p>
                    <a:fld id="{9978F8F8-45C7-4F23-9C3B-1F2E19B7635E}" type="CATEGORYNAME">
                      <a:rPr lang="ru-RU" smtClean="0"/>
                      <a:pPr/>
                      <a:t>[ИМЯ КАТЕГОРИИ]</a:t>
                    </a:fld>
                    <a:fld id="{1169F413-65A4-467A-B914-F5F55863FBDF}" type="PERCENTAGE">
                      <a:rPr lang="ru-RU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2"/>
              <c:layout>
                <c:manualLayout>
                  <c:x val="7.2087336119189188E-2"/>
                  <c:y val="3.8275669673604032E-2"/>
                </c:manualLayout>
              </c:layout>
              <c:tx>
                <c:rich>
                  <a:bodyPr/>
                  <a:lstStyle/>
                  <a:p>
                    <a:fld id="{40100C3F-8B86-41E1-990E-DF7B62027D4A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C4B0425A-7D0D-4501-8444-CFAD439E0286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89586938250331"/>
                      <c:h val="7.084746686757381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3"/>
              <c:layout>
                <c:manualLayout>
                  <c:x val="3.9919860558046425E-3"/>
                  <c:y val="2.6534940242590749E-2"/>
                </c:manualLayout>
              </c:layout>
              <c:tx>
                <c:rich>
                  <a:bodyPr/>
                  <a:lstStyle/>
                  <a:p>
                    <a:fld id="{EA881663-6616-4D44-93AD-73D43B451DA6}" type="CATEGORYNAME">
                      <a:rPr lang="ru-RU" smtClean="0"/>
                      <a:pPr/>
                      <a:t>[ИМЯ КАТЕГОРИИ]</a:t>
                    </a:fld>
                    <a:r>
                      <a:rPr lang="ru-RU" smtClean="0"/>
                      <a:t> </a:t>
                    </a:r>
                    <a:fld id="{601BC80B-3724-4CD4-9D32-C8B425F2E6DD}" type="PERCENTAGE">
                      <a:rPr lang="ru-RU" baseline="0" smtClean="0"/>
                      <a:pPr/>
                      <a:t>[ПРОЦЕНТ]</a:t>
                    </a:fld>
                    <a:endParaRPr lang="ru-RU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143385604365958"/>
                      <c:h val="8.1465850858335812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4"/>
              <c:layout>
                <c:manualLayout>
                  <c:x val="-2.3834307566769169E-2"/>
                  <c:y val="6.7977116071731375E-2"/>
                </c:manualLayout>
              </c:layout>
              <c:tx>
                <c:rich>
                  <a:bodyPr/>
                  <a:lstStyle/>
                  <a:p>
                    <a:fld id="{965359BF-9BA2-4F4D-A05C-8BE8D0F5ABC6}" type="CATEGORYNAME">
                      <a:rPr lang="ru-RU" smtClean="0"/>
                      <a:pPr/>
                      <a:t>[ИМЯ КАТЕГОРИИ]</a:t>
                    </a:fld>
                    <a:fld id="{66A77C34-3254-44CE-9179-FC2ACBC2D85A}" type="PERCENTAGE">
                      <a:rPr lang="ru-RU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90979753646358"/>
                      <c:h val="5.1873804322577793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5"/>
              <c:layout>
                <c:manualLayout>
                  <c:x val="9.2133341157031989E-3"/>
                  <c:y val="-2.4518908849108997E-3"/>
                </c:manualLayout>
              </c:layout>
              <c:tx>
                <c:rich>
                  <a:bodyPr/>
                  <a:lstStyle/>
                  <a:p>
                    <a:fld id="{0D1E3AA7-B741-43D5-9A46-1DBA89E0DA99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D0DE4FFE-0502-4CD1-97D1-C072B857BE15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067011669271987"/>
                      <c:h val="7.5159082914510927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Лист1!$A$1:$A$24</c15:sqref>
                  </c15:fullRef>
                </c:ext>
              </c:extLst>
              <c:f>(Лист1!$A$1:$A$2,Лист1!$A$5:$A$10,Лист1!$A$12:$A$13,Лист1!$A$15:$A$18,Лист1!$A$21,Лист1!$A$23)</c:f>
              <c:strCache>
                <c:ptCount val="16"/>
                <c:pt idx="0">
                  <c:v>Промислова політика</c:v>
                </c:pt>
                <c:pt idx="1">
                  <c:v>Аграрна політика і земельні відносини</c:v>
                </c:pt>
                <c:pt idx="2">
                  <c:v>Фінансова, податкова, митна політика</c:v>
                </c:pt>
                <c:pt idx="3">
                  <c:v>Соціальний захист</c:v>
                </c:pt>
                <c:pt idx="4">
                  <c:v>Праця і заробітна плата</c:v>
                </c:pt>
                <c:pt idx="5">
                  <c:v>Охорона здоров'я</c:v>
                </c:pt>
                <c:pt idx="6">
                  <c:v>Комунальне господарство</c:v>
                </c:pt>
                <c:pt idx="7">
                  <c:v>Житлова політика</c:v>
                </c:pt>
                <c:pt idx="8">
                  <c:v>Забезпечення дотримання законності та охорони правопорядку, реалізація прав і свобод громадян </c:v>
                </c:pt>
                <c:pt idx="9">
                  <c:v>Сім'я, діти, молодь, гендерна рівність, фізична культура і спорт</c:v>
                </c:pt>
                <c:pt idx="10">
                  <c:v>Освіта, наукова, науково-технічна, інноваційна діяльність та інтелектуальна власність</c:v>
                </c:pt>
                <c:pt idx="11">
                  <c:v>Інформаційна політика, діяльність засобів масової інформації </c:v>
                </c:pt>
                <c:pt idx="12">
                  <c:v>Діяльність об'єднань громадян, релігія та міжконфесійні відносини</c:v>
                </c:pt>
                <c:pt idx="13">
                  <c:v>Діяльність Верховної Ради України, Президента України та Кабінету Міністрів України</c:v>
                </c:pt>
                <c:pt idx="14">
                  <c:v>Діяльність органів місцевого самоврядування </c:v>
                </c:pt>
                <c:pt idx="15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Лист1!$B$1:$B$24</c15:sqref>
                  </c15:fullRef>
                </c:ext>
              </c:extLst>
              <c:f>(Лист1!$B$1:$B$2,Лист1!$B$5:$B$10,Лист1!$B$12:$B$13,Лист1!$B$15:$B$18,Лист1!$B$21,Лист1!$B$23)</c:f>
              <c:numCache>
                <c:formatCode>General</c:formatCode>
                <c:ptCount val="16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43</c:v>
                </c:pt>
                <c:pt idx="4">
                  <c:v>9</c:v>
                </c:pt>
                <c:pt idx="5">
                  <c:v>4</c:v>
                </c:pt>
                <c:pt idx="6">
                  <c:v>3</c:v>
                </c:pt>
                <c:pt idx="7">
                  <c:v>10</c:v>
                </c:pt>
                <c:pt idx="8">
                  <c:v>39</c:v>
                </c:pt>
                <c:pt idx="9">
                  <c:v>4</c:v>
                </c:pt>
                <c:pt idx="10">
                  <c:v>1</c:v>
                </c:pt>
                <c:pt idx="11">
                  <c:v>2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Лист1!$B$19</c15:sqref>
                  <c15:spPr xmlns:c15="http://schemas.microsoft.com/office/drawing/2012/chart">
                    <a:solidFill>
                      <a:schemeClr val="accent1">
                        <a:lumMod val="8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  <c15:categoryFilterException>
                  <c15:sqref>Лист1!$B$20</c15:sqref>
                  <c15:spPr xmlns:c15="http://schemas.microsoft.com/office/drawing/2012/chart">
                    <a:solidFill>
                      <a:schemeClr val="accent2">
                        <a:lumMod val="8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  <c15:categoryFilterException>
                  <c15:sqref>Лист1!$B$22</c15:sqref>
                  <c15:spPr xmlns:c15="http://schemas.microsoft.com/office/drawing/2012/chart">
                    <a:solidFill>
                      <a:schemeClr val="accent4">
                        <a:lumMod val="8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  <c15:categoryFilterException>
                  <c15:sqref>Лист1!$B$24</c15:sqref>
                  <c15:spPr xmlns:c15="http://schemas.microsoft.com/office/drawing/2012/chart">
                    <a:solidFill>
                      <a:schemeClr val="accent6">
                        <a:lumMod val="8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</c15:categoryFilterExceptions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 соціального захисту, порушені у 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зверненнях 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 до голів комітетів Верховної Ради України,  голів депутатських фракцій у Верховній Раді України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718452473563385"/>
          <c:y val="1.23584797640613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272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4159160967507405E-2"/>
          <c:y val="0.24976577509973466"/>
          <c:w val="0.84976748415900316"/>
          <c:h val="0.697120645296385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rgbClr val="008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7.1317380849234391E-2"/>
                  <c:y val="1.8937568825443955E-2"/>
                </c:manualLayout>
              </c:layout>
              <c:tx>
                <c:rich>
                  <a:bodyPr/>
                  <a:lstStyle/>
                  <a:p>
                    <a:fld id="{DC6DC1E8-41F4-4AC6-A180-B206ECF8508D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9F92BA2E-7E2B-4B35-BB22-AF94E6A6710E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61964503054229"/>
                      <c:h val="0.1188784752015511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9.8212780284022166E-2"/>
                  <c:y val="-3.2404029410096631E-2"/>
                </c:manualLayout>
              </c:layout>
              <c:tx>
                <c:rich>
                  <a:bodyPr/>
                  <a:lstStyle/>
                  <a:p>
                    <a:fld id="{951377CF-4F0A-4BB5-9181-45CC88D282A3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38BE7892-FB46-4D5C-BF0C-843369E96038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7.1108855777142418E-2"/>
                  <c:y val="3.9983913494784903E-2"/>
                </c:manualLayout>
              </c:layout>
              <c:tx>
                <c:rich>
                  <a:bodyPr/>
                  <a:lstStyle/>
                  <a:p>
                    <a:fld id="{43AD08F1-DDA2-45C3-8E8D-85A2DF4FD5AA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3AC3E975-7E6D-4A58-B697-9C26BFC154C1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5.5903142497220039E-2"/>
                  <c:y val="6.9747108229481519E-2"/>
                </c:manualLayout>
              </c:layout>
              <c:tx>
                <c:rich>
                  <a:bodyPr/>
                  <a:lstStyle/>
                  <a:p>
                    <a:fld id="{D3B29C8C-C569-47EB-9393-251C543F5566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38DBE14A-ECF6-4126-B20A-83DCFC4C9AF8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9.0294204816852991E-2"/>
                  <c:y val="-4.03251382309142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5A96AAC-29FA-49B8-B0EB-F1451918DB4C}" type="CATEGORYNAME">
                      <a:rPr lang="ru-RU" b="1" i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  <a:fld id="{68D47211-7F64-4C78-BC23-73801CAEB444}" type="PERCENTAGE">
                      <a:rPr lang="ru-RU" b="1" baseline="0">
                        <a:solidFill>
                          <a:schemeClr val="tx1"/>
                        </a:solidFill>
                      </a:rPr>
                      <a:pPr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b="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3.1868754012572366E-2"/>
                  <c:y val="0.1309957450262310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9858286305844504E-2"/>
                  <c:y val="7.3936219135722736E-2"/>
                </c:manualLayout>
              </c:layout>
              <c:tx>
                <c:rich>
                  <a:bodyPr/>
                  <a:lstStyle/>
                  <a:p>
                    <a:fld id="{3154BFA8-2962-44D7-8995-067FE2FEDB38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7BC85FD4-B496-4B85-8B62-C50302C3F486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8657284573687248E-2"/>
                      <c:h val="6.8786275510008904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-2.199655035049642E-2"/>
                  <c:y val="-1.8017650914520809E-2"/>
                </c:manualLayout>
              </c:layout>
              <c:tx>
                <c:rich>
                  <a:bodyPr/>
                  <a:lstStyle/>
                  <a:p>
                    <a:fld id="{799A1583-644D-4F36-8681-9F4CE3158FF6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</a:t>
                    </a:r>
                    <a:fld id="{1616C95A-DD3E-441C-B294-B0A2467ACC03}" type="PERCENTAGE">
                      <a:rPr lang="ru-RU" baseline="0" smtClean="0"/>
                      <a:pPr/>
                      <a:t>[ПРОЦЕНТ]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21627391434432"/>
                      <c:h val="0.12099074377300731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Лист1!$A$2:$A$14</c15:sqref>
                  </c15:fullRef>
                </c:ext>
              </c:extLst>
              <c:f>(Лист1!$A$2:$A$4,Лист1!$A$7:$A$9,Лист1!$A$12:$A$13)</c:f>
              <c:strCache>
                <c:ptCount val="8"/>
                <c:pt idx="0">
                  <c:v>Призначення, перерахунок, виплата трудової, соціальної пенсії</c:v>
                </c:pt>
                <c:pt idx="1">
                  <c:v>Визначення соціального статусу (ветеран праці, ліквідатор, учасник війни інше)</c:v>
                </c:pt>
                <c:pt idx="2">
                  <c:v>Надання пільг особам, які мають на це право</c:v>
                </c:pt>
                <c:pt idx="3">
                  <c:v>Отримання соціальних виплат, субсидій</c:v>
                </c:pt>
                <c:pt idx="4">
                  <c:v>Надання матеріальної допомоги</c:v>
                </c:pt>
                <c:pt idx="5">
                  <c:v>Реабілітації та соціального захисту інвалідів</c:v>
                </c:pt>
                <c:pt idx="6">
                  <c:v>Інші</c:v>
                </c:pt>
                <c:pt idx="7">
                  <c:v>Пропозиії про зміни в законодавстві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Лист1!$B$2:$B$14</c15:sqref>
                  </c15:fullRef>
                </c:ext>
              </c:extLst>
              <c:f>(Лист1!$B$2:$B$4,Лист1!$B$7:$B$9,Лист1!$B$12:$B$13)</c:f>
              <c:numCache>
                <c:formatCode>General</c:formatCode>
                <c:ptCount val="8"/>
                <c:pt idx="0">
                  <c:v>15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17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Лист1!$B$10</c15:sqref>
                  <c15:spPr xmlns:c15="http://schemas.microsoft.com/office/drawing/2012/chart">
                    <a:solidFill>
                      <a:schemeClr val="accent3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  <c15:categoryFilterException>
                  <c15:sqref>Лист1!$B$11</c15:sqref>
                  <c15:spPr xmlns:c15="http://schemas.microsoft.com/office/drawing/2012/chart">
                    <a:solidFill>
                      <a:schemeClr val="accent4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  <c15:categoryFilterException>
                  <c15:sqref>Лист1!$B$14</c15:sqref>
                  <c15:spPr xmlns:c15="http://schemas.microsoft.com/office/drawing/2012/chart">
                    <a:solidFill>
                      <a:schemeClr val="accent1">
                        <a:lumMod val="80000"/>
                        <a:lumOff val="2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</c15:categoryFilterExceptions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38EAD-9A48-4882-8049-08A960ED58E1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40C05-487C-4311-A658-237FEC2AD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65C2B-2475-4D00-9DCD-BB41262B4D39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07B39-1888-4CD2-B52E-34C560D6F2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628DF-589A-427A-A925-9CEDCD4C2A79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7D25A-2477-43B5-BB92-2CD778EEE8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B67F-2998-4853-947D-8CF89385BE91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0A221-18D4-4442-B3A6-053318B25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73A1E-DF0F-4D10-9AC4-F26A0D2EDBF8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53080-ABF2-4DA3-AF7C-57C093402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3A4B1-EEA8-4F5E-9FD9-193BDC81CF46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C4D04-54DF-4B75-A233-1A882C168A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2D5-71D5-4688-A697-20FD76356DAF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95F43-E612-448A-AD37-4AEFC4D5B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1C564-2B0A-4889-8EE6-CEC61D5B1189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A8AA5-D3D7-4F6B-9257-B1C74AA4D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DAC6A-529F-43D8-B9EE-6D8EAA5002A1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74DC3-0C12-4DE4-AE0A-D9BAD6FCC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A8378-A3E6-4E55-868F-160E28C11BDE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E0FEC-33C9-4FD7-AB91-A660C7D936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E6C0A-7DF8-4AC8-9BDB-5E093D65D156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AD989-7783-4EAB-8324-287AF96A7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C885F2-A3E7-419C-A9F0-2B23AA150881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F07C34-5E0F-45FE-A445-B17D1BBEB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115" y="405679"/>
            <a:ext cx="9126537" cy="20240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2700" b="1" dirty="0" smtClean="0">
                <a:latin typeface="Times New Roman" pitchFamily="18" charset="0"/>
                <a:cs typeface="Times New Roman" pitchFamily="18" charset="0"/>
              </a:rPr>
              <a:t>Інформація про особистий прийом громадян</a:t>
            </a:r>
            <a:br>
              <a:rPr lang="uk-UA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b="1" dirty="0" smtClean="0">
                <a:latin typeface="Times New Roman" pitchFamily="18" charset="0"/>
                <a:cs typeface="Times New Roman" pitchFamily="18" charset="0"/>
              </a:rPr>
              <a:t>головами комітетів Верховної Ради України, головами депутатських фракцій у Верховній Раді України в приймальні Верховної Ради України під час роботи третьої сесії Верховної          Ради України восьмого скликання</a:t>
            </a:r>
            <a:br>
              <a:rPr lang="uk-UA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(за період  з 7 грудня по 17 грудня 2015 року)</a:t>
            </a:r>
            <a:endParaRPr lang="ru-RU" sz="27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77615" y="3988811"/>
            <a:ext cx="4672012" cy="2255837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ідготував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>
              <a:lnSpc>
                <a:spcPct val="70000"/>
              </a:lnSpc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Завідувач Відділу з питань</a:t>
            </a:r>
          </a:p>
          <a:p>
            <a:pPr eaLnBrk="1" hangingPunct="1">
              <a:lnSpc>
                <a:spcPct val="70000"/>
              </a:lnSpc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звернень громадян Апарату</a:t>
            </a:r>
          </a:p>
          <a:p>
            <a:pPr eaLnBrk="1" hangingPunct="1">
              <a:lnSpc>
                <a:spcPct val="70000"/>
              </a:lnSpc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Верховної Ради України</a:t>
            </a:r>
          </a:p>
          <a:p>
            <a:pPr eaLnBrk="1" hangingPunct="1">
              <a:lnSpc>
                <a:spcPct val="70000"/>
              </a:lnSpc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Адамович Н.М.</a:t>
            </a:r>
          </a:p>
          <a:p>
            <a:pPr eaLnBrk="1" hangingPunct="1">
              <a:lnSpc>
                <a:spcPct val="70000"/>
              </a:lnSpc>
            </a:pPr>
            <a:endParaRPr lang="ru-RU" dirty="0" smtClean="0"/>
          </a:p>
        </p:txBody>
      </p:sp>
      <p:pic>
        <p:nvPicPr>
          <p:cNvPr id="1331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8" y="3446463"/>
            <a:ext cx="5237162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5389980"/>
              </p:ext>
            </p:extLst>
          </p:nvPr>
        </p:nvGraphicFramePr>
        <p:xfrm>
          <a:off x="200416" y="162839"/>
          <a:ext cx="11812043" cy="6375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403363"/>
              </p:ext>
            </p:extLst>
          </p:nvPr>
        </p:nvGraphicFramePr>
        <p:xfrm>
          <a:off x="400833" y="207819"/>
          <a:ext cx="11185032" cy="641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378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9257390"/>
              </p:ext>
            </p:extLst>
          </p:nvPr>
        </p:nvGraphicFramePr>
        <p:xfrm>
          <a:off x="389352" y="259774"/>
          <a:ext cx="11247327" cy="6393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759620"/>
              </p:ext>
            </p:extLst>
          </p:nvPr>
        </p:nvGraphicFramePr>
        <p:xfrm>
          <a:off x="237996" y="300625"/>
          <a:ext cx="11493340" cy="6350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0213924"/>
              </p:ext>
            </p:extLst>
          </p:nvPr>
        </p:nvGraphicFramePr>
        <p:xfrm>
          <a:off x="363255" y="325677"/>
          <a:ext cx="11323529" cy="6250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5916735"/>
              </p:ext>
            </p:extLst>
          </p:nvPr>
        </p:nvGraphicFramePr>
        <p:xfrm>
          <a:off x="325677" y="237995"/>
          <a:ext cx="11423737" cy="6425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8925925"/>
              </p:ext>
            </p:extLst>
          </p:nvPr>
        </p:nvGraphicFramePr>
        <p:xfrm>
          <a:off x="400833" y="237994"/>
          <a:ext cx="11323529" cy="6620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001790"/>
              </p:ext>
            </p:extLst>
          </p:nvPr>
        </p:nvGraphicFramePr>
        <p:xfrm>
          <a:off x="72736" y="-38718"/>
          <a:ext cx="11844355" cy="6896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937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0320444"/>
              </p:ext>
            </p:extLst>
          </p:nvPr>
        </p:nvGraphicFramePr>
        <p:xfrm>
          <a:off x="144379" y="301336"/>
          <a:ext cx="11839074" cy="6296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860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347</Words>
  <Application>Microsoft Office PowerPoint</Application>
  <PresentationFormat>Широкоэкранный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Інформація про особистий прийом громадян головами комітетів Верховної Ради України, головами депутатських фракцій у Верховній Раді України в приймальні Верховної Ради України під час роботи третьої сесії Верховної          Ради України восьмого скликання (за період  з 7 грудня по 17 грудня 2015 року)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Тетяна Василівна Філь</dc:creator>
  <cp:lastModifiedBy>Диана</cp:lastModifiedBy>
  <cp:revision>106</cp:revision>
  <dcterms:created xsi:type="dcterms:W3CDTF">2015-12-11T10:52:03Z</dcterms:created>
  <dcterms:modified xsi:type="dcterms:W3CDTF">2015-12-17T14:23:57Z</dcterms:modified>
</cp:coreProperties>
</file>