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84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Чернівецької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8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994786961322725"/>
          <c:y val="0.25156335641830185"/>
          <c:w val="0.71785939466743542"/>
          <c:h val="0.61377328594684055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Стовпець2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3"/>
          <c:dPt>
            <c:idx val="0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565-41D7-998A-A12F5781B11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5519-47D3-B0FB-09354CF910F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E319-4FB4-88F0-C257328DABC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E319-4FB4-88F0-C257328DABC5}"/>
              </c:ext>
            </c:extLst>
          </c:dPt>
          <c:dLbls>
            <c:dLbl>
              <c:idx val="0"/>
              <c:layout>
                <c:manualLayout>
                  <c:x val="7.6325447607741556E-2"/>
                  <c:y val="-2.087872812706629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9.316194340356701E-2"/>
                  <c:y val="-0.1002178950099182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565-41D7-998A-A12F5781B110}"/>
                </c:ext>
              </c:extLst>
            </c:dLbl>
            <c:dLbl>
              <c:idx val="2"/>
              <c:layout>
                <c:manualLayout>
                  <c:x val="-2.8060826326375615E-2"/>
                  <c:y val="-0.1336238600132243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5519-47D3-B0FB-09354CF910F0}"/>
                </c:ext>
              </c:extLst>
            </c:dLbl>
            <c:dLbl>
              <c:idx val="3"/>
              <c:layout>
                <c:manualLayout>
                  <c:x val="7.1835715395521541E-2"/>
                  <c:y val="-5.01089475049591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319-4FB4-88F0-C257328DABC5}"/>
                </c:ext>
              </c:extLst>
            </c:dLbl>
            <c:dLbl>
              <c:idx val="4"/>
              <c:layout>
                <c:manualLayout>
                  <c:x val="5.0509487387476085E-2"/>
                  <c:y val="6.054831156849225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E319-4FB4-88F0-C257328DABC5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Аркуш1!$A$3:$A$12</c:f>
              <c:strCache>
                <c:ptCount val="5"/>
                <c:pt idx="0">
                  <c:v>Надійшло поштою</c:v>
                </c:pt>
                <c:pt idx="1">
                  <c:v>На особистому прийомі</c:v>
                </c:pt>
                <c:pt idx="2">
                  <c:v>Через уповноважену особу</c:v>
                </c:pt>
                <c:pt idx="3">
                  <c:v>Засобами електронного зв'язку</c:v>
                </c:pt>
                <c:pt idx="4">
                  <c:v>Засобами телефонного зв'язку</c:v>
                </c:pt>
              </c:strCache>
            </c:strRef>
          </c:cat>
          <c:val>
            <c:numRef>
              <c:f>Аркуш1!$B$3:$B$12</c:f>
              <c:numCache>
                <c:formatCode>General</c:formatCode>
                <c:ptCount val="5"/>
                <c:pt idx="0">
                  <c:v>563</c:v>
                </c:pt>
                <c:pt idx="1">
                  <c:v>432</c:v>
                </c:pt>
                <c:pt idx="2">
                  <c:v>39</c:v>
                </c:pt>
                <c:pt idx="3">
                  <c:v>20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Чернівецької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19220620095774746"/>
                  <c:y val="-1.2676369135203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2.3604270293056707E-2"/>
                  <c:y val="-3.873290268954784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D5F-45C6-A198-5FFE1CA991AF}"/>
                </c:ext>
              </c:extLst>
            </c:dLbl>
            <c:dLbl>
              <c:idx val="2"/>
              <c:layout>
                <c:manualLayout>
                  <c:x val="3.2596373261840214E-2"/>
                  <c:y val="-3.873290268954784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C73-46E7-AB35-8FFC4A2038C4}"/>
                </c:ext>
              </c:extLst>
            </c:dLbl>
            <c:dLbl>
              <c:idx val="3"/>
              <c:layout>
                <c:manualLayout>
                  <c:x val="3.3720386132938152E-2"/>
                  <c:y val="4.22545637840122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C73-46E7-AB35-8FFC4A2038C4}"/>
                </c:ext>
              </c:extLst>
            </c:dLbl>
            <c:dLbl>
              <c:idx val="4"/>
              <c:layout>
                <c:manualLayout>
                  <c:x val="5.1704592070505165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C34-4200-93E0-1FCC62E7528A}"/>
                </c:ext>
              </c:extLst>
            </c:dLbl>
            <c:dLbl>
              <c:idx val="5"/>
              <c:layout>
                <c:manualLayout>
                  <c:x val="0.30460748806754129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C34-4200-93E0-1FCC62E752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Аркуш1!$A$2:$A$13</c:f>
              <c:strCache>
                <c:ptCount val="6"/>
                <c:pt idx="0">
                  <c:v>Пенсіонер</c:v>
                </c:pt>
                <c:pt idx="1">
                  <c:v>Працівник бюджетної сфери</c:v>
                </c:pt>
                <c:pt idx="2">
                  <c:v>Підприємець</c:v>
                </c:pt>
                <c:pt idx="3">
                  <c:v>Безробітний</c:v>
                </c:pt>
                <c:pt idx="4">
                  <c:v>Особа, що позбавлена волі; особа, воля якої обмежена</c:v>
                </c:pt>
                <c:pt idx="5">
                  <c:v>Інші</c:v>
                </c:pt>
              </c:strCache>
            </c:strRef>
          </c:cat>
          <c:val>
            <c:numRef>
              <c:f>Аркуш1!$B$2:$B$13</c:f>
              <c:numCache>
                <c:formatCode>General</c:formatCode>
                <c:ptCount val="6"/>
                <c:pt idx="0">
                  <c:v>191</c:v>
                </c:pt>
                <c:pt idx="1">
                  <c:v>3</c:v>
                </c:pt>
                <c:pt idx="2">
                  <c:v>10</c:v>
                </c:pt>
                <c:pt idx="3">
                  <c:v>6</c:v>
                </c:pt>
                <c:pt idx="4">
                  <c:v>18</c:v>
                </c:pt>
                <c:pt idx="5">
                  <c:v>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Аркуш1!$A$2:$A$13</c:f>
              <c:strCache>
                <c:ptCount val="6"/>
                <c:pt idx="0">
                  <c:v>Пенсіонер</c:v>
                </c:pt>
                <c:pt idx="1">
                  <c:v>Працівник бюджетної сфери</c:v>
                </c:pt>
                <c:pt idx="2">
                  <c:v>Підприємець</c:v>
                </c:pt>
                <c:pt idx="3">
                  <c:v>Безробітний</c:v>
                </c:pt>
                <c:pt idx="4">
                  <c:v>Особа, що позбавлена волі; особа, воля якої обмежена</c:v>
                </c:pt>
                <c:pt idx="5">
                  <c:v>Інші</c:v>
                </c:pt>
              </c:strCache>
            </c:strRef>
          </c:cat>
          <c:val>
            <c:numRef>
              <c:f>Аркуш1!$C$2:$C$13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Аркуш1!$A$2:$A$13</c:f>
              <c:strCache>
                <c:ptCount val="6"/>
                <c:pt idx="0">
                  <c:v>Пенсіонер</c:v>
                </c:pt>
                <c:pt idx="1">
                  <c:v>Працівник бюджетної сфери</c:v>
                </c:pt>
                <c:pt idx="2">
                  <c:v>Підприємець</c:v>
                </c:pt>
                <c:pt idx="3">
                  <c:v>Безробітний</c:v>
                </c:pt>
                <c:pt idx="4">
                  <c:v>Особа, що позбавлена волі; особа, воля якої обмежена</c:v>
                </c:pt>
                <c:pt idx="5">
                  <c:v>Інші</c:v>
                </c:pt>
              </c:strCache>
            </c:strRef>
          </c:cat>
          <c:val>
            <c:numRef>
              <c:f>Аркуш1!$D$2:$D$13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Чернівецької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2338772765869833E-2"/>
                  <c:y val="-1.5310885386267497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3.2363222758192277E-2"/>
                  <c:y val="2.08787212621648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2.0104895489282845E-2"/>
                  <c:y val="-2.0878721262167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3472-4F0E-9FDE-FEE5A5DF083B}"/>
                </c:ext>
              </c:extLst>
            </c:dLbl>
            <c:dLbl>
              <c:idx val="3"/>
              <c:layout>
                <c:manualLayout>
                  <c:x val="2.122183412757637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3472-4F0E-9FDE-FEE5A5DF083B}"/>
                </c:ext>
              </c:extLst>
            </c:dLbl>
            <c:dLbl>
              <c:idx val="4"/>
              <c:layout>
                <c:manualLayout>
                  <c:x val="2.7923465957337301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5"/>
              <c:layout>
                <c:manualLayout>
                  <c:x val="4.1267491953944559E-2"/>
                  <c:y val="-8.3514885048666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3472-4F0E-9FDE-FEE5A5DF083B}"/>
                </c:ext>
              </c:extLst>
            </c:dLbl>
            <c:dLbl>
              <c:idx val="6"/>
              <c:layout>
                <c:manualLayout>
                  <c:x val="4.3516975846091065E-2"/>
                  <c:y val="-2.08787212621671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3472-4F0E-9FDE-FEE5A5DF083B}"/>
                </c:ext>
              </c:extLst>
            </c:dLbl>
            <c:dLbl>
              <c:idx val="7"/>
              <c:layout>
                <c:manualLayout>
                  <c:x val="4.7950429790958232E-2"/>
                  <c:y val="-2.08787212621671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8"/>
              <c:layout>
                <c:manualLayout>
                  <c:x val="4.6780564859095694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37F-4026-9BE0-1161427D337F}"/>
                </c:ext>
              </c:extLst>
            </c:dLbl>
            <c:dLbl>
              <c:idx val="9"/>
              <c:layout>
                <c:manualLayout>
                  <c:x val="3.2300866212232743E-2"/>
                  <c:y val="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37F-4026-9BE0-1161427D337F}"/>
                </c:ext>
              </c:extLst>
            </c:dLbl>
            <c:dLbl>
              <c:idx val="10"/>
              <c:layout>
                <c:manualLayout>
                  <c:x val="3.5642335130739576E-2"/>
                  <c:y val="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BDC-47E7-852A-5DCDC9BD9F63}"/>
                </c:ext>
              </c:extLst>
            </c:dLbl>
            <c:dLbl>
              <c:idx val="11"/>
              <c:layout>
                <c:manualLayout>
                  <c:x val="2.673175134805468E-2"/>
                  <c:y val="-1.0439278431393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6150433106116371E-2"/>
                      <c:h val="2.493971474734774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0BDC-47E7-852A-5DCDC9BD9F63}"/>
                </c:ext>
              </c:extLst>
            </c:dLbl>
            <c:dLbl>
              <c:idx val="12"/>
              <c:layout>
                <c:manualLayout>
                  <c:x val="0.30407367158412185"/>
                  <c:y val="-1.2527232757299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0F3-4FA9-93C7-4D3007ABE5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Аркуш1!$A$2:$A$24</c:f>
              <c:strCache>
                <c:ptCount val="13"/>
                <c:pt idx="0">
                  <c:v>Учасник війни</c:v>
                </c:pt>
                <c:pt idx="1">
                  <c:v>Дитина війни</c:v>
                </c:pt>
                <c:pt idx="2">
                  <c:v>Інвалід Великої Вітчизняної війни</c:v>
                </c:pt>
                <c:pt idx="3">
                  <c:v>Інвалід війни</c:v>
                </c:pt>
                <c:pt idx="4">
                  <c:v>Учасник бойових дій</c:v>
                </c:pt>
                <c:pt idx="5">
                  <c:v>Ветеран праці</c:v>
                </c:pt>
                <c:pt idx="6">
                  <c:v>Інвалід І групи</c:v>
                </c:pt>
                <c:pt idx="7">
                  <c:v>Інвалід ІІ групи</c:v>
                </c:pt>
                <c:pt idx="8">
                  <c:v>Інвалід ІІІ групи</c:v>
                </c:pt>
                <c:pt idx="9">
                  <c:v>Одинока мати</c:v>
                </c:pt>
                <c:pt idx="10">
                  <c:v>Багатодітна сім"я</c:v>
                </c:pt>
                <c:pt idx="11">
                  <c:v>Учасник ліквідаціії наслідків на Чорнобильській АЕС</c:v>
                </c:pt>
                <c:pt idx="12">
                  <c:v>Інші категорії</c:v>
                </c:pt>
              </c:strCache>
            </c:strRef>
          </c:cat>
          <c:val>
            <c:numRef>
              <c:f>Аркуш1!$B$2:$B$24</c:f>
              <c:numCache>
                <c:formatCode>General</c:formatCode>
                <c:ptCount val="13"/>
                <c:pt idx="0">
                  <c:v>6</c:v>
                </c:pt>
                <c:pt idx="1">
                  <c:v>13</c:v>
                </c:pt>
                <c:pt idx="2">
                  <c:v>3</c:v>
                </c:pt>
                <c:pt idx="3">
                  <c:v>3</c:v>
                </c:pt>
                <c:pt idx="4">
                  <c:v>12</c:v>
                </c:pt>
                <c:pt idx="5">
                  <c:v>7</c:v>
                </c:pt>
                <c:pt idx="6">
                  <c:v>13</c:v>
                </c:pt>
                <c:pt idx="7">
                  <c:v>37</c:v>
                </c:pt>
                <c:pt idx="8">
                  <c:v>30</c:v>
                </c:pt>
                <c:pt idx="9">
                  <c:v>17</c:v>
                </c:pt>
                <c:pt idx="10">
                  <c:v>1</c:v>
                </c:pt>
                <c:pt idx="11">
                  <c:v>14</c:v>
                </c:pt>
                <c:pt idx="12">
                  <c:v>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Аркуш1!$A$2:$A$24</c:f>
              <c:strCache>
                <c:ptCount val="13"/>
                <c:pt idx="0">
                  <c:v>Учасник війни</c:v>
                </c:pt>
                <c:pt idx="1">
                  <c:v>Дитина війни</c:v>
                </c:pt>
                <c:pt idx="2">
                  <c:v>Інвалід Великої Вітчизняної війни</c:v>
                </c:pt>
                <c:pt idx="3">
                  <c:v>Інвалід війни</c:v>
                </c:pt>
                <c:pt idx="4">
                  <c:v>Учасник бойових дій</c:v>
                </c:pt>
                <c:pt idx="5">
                  <c:v>Ветеран праці</c:v>
                </c:pt>
                <c:pt idx="6">
                  <c:v>Інвалід І групи</c:v>
                </c:pt>
                <c:pt idx="7">
                  <c:v>Інвалід ІІ групи</c:v>
                </c:pt>
                <c:pt idx="8">
                  <c:v>Інвалід ІІІ групи</c:v>
                </c:pt>
                <c:pt idx="9">
                  <c:v>Одинока мати</c:v>
                </c:pt>
                <c:pt idx="10">
                  <c:v>Багатодітна сім"я</c:v>
                </c:pt>
                <c:pt idx="11">
                  <c:v>Учасник ліквідаціії наслідків на Чорнобильській АЕС</c:v>
                </c:pt>
                <c:pt idx="12">
                  <c:v>Інші категорії</c:v>
                </c:pt>
              </c:strCache>
            </c:strRef>
          </c:cat>
          <c:val>
            <c:numRef>
              <c:f>Аркуш1!$C$2:$C$24</c:f>
              <c:numCache>
                <c:formatCode>General</c:formatCode>
                <c:ptCount val="13"/>
              </c:numCache>
            </c:numRef>
          </c:val>
          <c:extLst>
            <c:ext xmlns:c16="http://schemas.microsoft.com/office/drawing/2014/chart" uri="{C3380CC4-5D6E-409C-BE32-E72D297353CC}">
              <c16:uniqueId val="{00000001-3472-4F0E-9FDE-FEE5A5DF083B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Аркуш1!$A$2:$A$24</c:f>
              <c:strCache>
                <c:ptCount val="13"/>
                <c:pt idx="0">
                  <c:v>Учасник війни</c:v>
                </c:pt>
                <c:pt idx="1">
                  <c:v>Дитина війни</c:v>
                </c:pt>
                <c:pt idx="2">
                  <c:v>Інвалід Великої Вітчизняної війни</c:v>
                </c:pt>
                <c:pt idx="3">
                  <c:v>Інвалід війни</c:v>
                </c:pt>
                <c:pt idx="4">
                  <c:v>Учасник бойових дій</c:v>
                </c:pt>
                <c:pt idx="5">
                  <c:v>Ветеран праці</c:v>
                </c:pt>
                <c:pt idx="6">
                  <c:v>Інвалід І групи</c:v>
                </c:pt>
                <c:pt idx="7">
                  <c:v>Інвалід ІІ групи</c:v>
                </c:pt>
                <c:pt idx="8">
                  <c:v>Інвалід ІІІ групи</c:v>
                </c:pt>
                <c:pt idx="9">
                  <c:v>Одинока мати</c:v>
                </c:pt>
                <c:pt idx="10">
                  <c:v>Багатодітна сім"я</c:v>
                </c:pt>
                <c:pt idx="11">
                  <c:v>Учасник ліквідаціії наслідків на Чорнобильській АЕС</c:v>
                </c:pt>
                <c:pt idx="12">
                  <c:v>Інші категорії</c:v>
                </c:pt>
              </c:strCache>
            </c:strRef>
          </c:cat>
          <c:val>
            <c:numRef>
              <c:f>Аркуш1!$D$2:$D$24</c:f>
              <c:numCache>
                <c:formatCode>General</c:formatCode>
                <c:ptCount val="13"/>
              </c:numCache>
            </c:numRef>
          </c:val>
          <c:extLst>
            <c:ext xmlns:c16="http://schemas.microsoft.com/office/drawing/2014/chart" uri="{C3380CC4-5D6E-409C-BE32-E72D297353CC}">
              <c16:uniqueId val="{00000002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мешканців Чернівецької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34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498139939218835"/>
          <c:y val="0.25246446757575786"/>
          <c:w val="0.5929398555150438"/>
          <c:h val="0.53846596352238507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30"/>
          <c:dPt>
            <c:idx val="0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4675-4EA5-A0B9-893FA36A06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8B1-406C-A9BC-8936682419B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D8B1-406C-A9BC-8936682419B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D8B1-406C-A9BC-8936682419B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8B1-406C-A9BC-8936682419B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E4DD-48EA-B1F2-093ED65570D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E4DD-48EA-B1F2-093ED65570D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E4DD-48EA-B1F2-093ED65570D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E4DD-48EA-B1F2-093ED65570D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E4DD-48EA-B1F2-093ED65570DE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E4DD-48EA-B1F2-093ED65570DE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E4DD-48EA-B1F2-093ED65570DE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E4DD-48EA-B1F2-093ED65570DE}"/>
              </c:ext>
            </c:extLst>
          </c:dPt>
          <c:dLbls>
            <c:dLbl>
              <c:idx val="0"/>
              <c:layout>
                <c:manualLayout>
                  <c:x val="-2.2076325331331827E-2"/>
                  <c:y val="0.17149993540890393"/>
                </c:manualLayout>
              </c:layout>
              <c:tx>
                <c:rich>
                  <a:bodyPr/>
                  <a:lstStyle/>
                  <a:p>
                    <a:fld id="{36F9954E-97C4-4D45-A099-F25016CBA61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4,1 %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4675-4EA5-A0B9-893FA36A06FA}"/>
                </c:ext>
              </c:extLst>
            </c:dLbl>
            <c:dLbl>
              <c:idx val="1"/>
              <c:layout>
                <c:manualLayout>
                  <c:x val="-0.20530982558138519"/>
                  <c:y val="8.8849364127504452E-2"/>
                </c:manualLayout>
              </c:layout>
              <c:tx>
                <c:rich>
                  <a:bodyPr/>
                  <a:lstStyle/>
                  <a:p>
                    <a:fld id="{C16E289E-DD2A-4D58-987A-64577E28FEA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4,2 %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8B1-406C-A9BC-8936682419B1}"/>
                </c:ext>
              </c:extLst>
            </c:dLbl>
            <c:dLbl>
              <c:idx val="2"/>
              <c:layout>
                <c:manualLayout>
                  <c:x val="-7.9474771192794294E-2"/>
                  <c:y val="8.2650571281399493E-3"/>
                </c:manualLayout>
              </c:layout>
              <c:tx>
                <c:rich>
                  <a:bodyPr/>
                  <a:lstStyle/>
                  <a:p>
                    <a:fld id="{089E2A60-2121-4AE7-9655-D209CFE4663C}" type="CATEGORYNAME">
                      <a:rPr lang="uk-UA" smtClean="0"/>
                      <a:pPr/>
                      <a:t>[ІМ’Я КАТЕГОРІЇ]</a:t>
                    </a:fld>
                    <a:r>
                      <a:rPr lang="uk-UA" baseline="0" dirty="0" smtClean="0"/>
                      <a:t> 24,2 %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D8B1-406C-A9BC-8936682419B1}"/>
                </c:ext>
              </c:extLst>
            </c:dLbl>
            <c:dLbl>
              <c:idx val="3"/>
              <c:layout>
                <c:manualLayout>
                  <c:x val="-3.2528509314384078E-2"/>
                  <c:y val="1.8596378538314886E-2"/>
                </c:manualLayout>
              </c:layout>
              <c:tx>
                <c:rich>
                  <a:bodyPr/>
                  <a:lstStyle/>
                  <a:p>
                    <a:fld id="{DEFC1048-31A2-4CAA-888D-3210E82F2115}" type="CATEGORYNAME">
                      <a:rPr lang="uk-UA"/>
                      <a:pPr/>
                      <a:t>[ІМ’Я КАТЕГОРІЇ]</a:t>
                    </a:fld>
                    <a:r>
                      <a:rPr lang="uk-UA" baseline="0"/>
                      <a:t>
</a:t>
                    </a:r>
                    <a:r>
                      <a:rPr lang="uk-UA" baseline="0" smtClean="0"/>
                      <a:t>2,3 %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D8B1-406C-A9BC-8936682419B1}"/>
                </c:ext>
              </c:extLst>
            </c:dLbl>
            <c:dLbl>
              <c:idx val="4"/>
              <c:layout>
                <c:manualLayout>
                  <c:x val="-2.5387774131031507E-2"/>
                  <c:y val="-2.8927699948489823E-2"/>
                </c:manualLayout>
              </c:layout>
              <c:tx>
                <c:rich>
                  <a:bodyPr/>
                  <a:lstStyle/>
                  <a:p>
                    <a:fld id="{3D778F4B-A0B4-4CDA-AD61-4FC8FF50E77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4,9 %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8B1-406C-A9BC-8936682419B1}"/>
                </c:ext>
              </c:extLst>
            </c:dLbl>
            <c:dLbl>
              <c:idx val="5"/>
              <c:layout>
                <c:manualLayout>
                  <c:x val="-5.5190813328329376E-2"/>
                  <c:y val="-0.1177770640759943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E4DD-48EA-B1F2-093ED65570DE}"/>
                </c:ext>
              </c:extLst>
            </c:dLbl>
            <c:dLbl>
              <c:idx val="6"/>
              <c:layout>
                <c:manualLayout>
                  <c:x val="-2.2076325331331745E-3"/>
                  <c:y val="-5.5789135614944654E-2"/>
                </c:manualLayout>
              </c:layout>
              <c:tx>
                <c:rich>
                  <a:bodyPr/>
                  <a:lstStyle/>
                  <a:p>
                    <a:fld id="{CD5D35DE-956E-4E6A-9A53-52881D62D59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24,5 %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E4DD-48EA-B1F2-093ED65570DE}"/>
                </c:ext>
              </c:extLst>
            </c:dLbl>
            <c:dLbl>
              <c:idx val="7"/>
              <c:layout>
                <c:manualLayout>
                  <c:x val="-7.6163322393094521E-2"/>
                  <c:y val="-7.438551415325955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E4DD-48EA-B1F2-093ED65570DE}"/>
                </c:ext>
              </c:extLst>
            </c:dLbl>
            <c:dLbl>
              <c:idx val="8"/>
              <c:layout>
                <c:manualLayout>
                  <c:x val="8.278621999249397E-2"/>
                  <c:y val="-9.504815697360941E-2"/>
                </c:manualLayout>
              </c:layout>
              <c:tx>
                <c:rich>
                  <a:bodyPr/>
                  <a:lstStyle/>
                  <a:p>
                    <a:fld id="{1A63D154-E881-4E0B-8F0D-4097AB965C0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10,8 %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E4DD-48EA-B1F2-093ED65570DE}"/>
                </c:ext>
              </c:extLst>
            </c:dLbl>
            <c:dLbl>
              <c:idx val="9"/>
              <c:layout>
                <c:manualLayout>
                  <c:x val="8.9409117591893572E-2"/>
                  <c:y val="-4.3391549922734807E-2"/>
                </c:manualLayout>
              </c:layout>
              <c:tx>
                <c:rich>
                  <a:bodyPr/>
                  <a:lstStyle/>
                  <a:p>
                    <a:fld id="{203B90C9-14E9-48EF-8DB6-6FADEBB299C7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4,1 %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E4DD-48EA-B1F2-093ED65570DE}"/>
                </c:ext>
              </c:extLst>
            </c:dLbl>
            <c:dLbl>
              <c:idx val="10"/>
              <c:layout>
                <c:manualLayout>
                  <c:x val="5.739844586146238E-2"/>
                  <c:y val="-5.165660705087468E-2"/>
                </c:manualLayout>
              </c:layout>
              <c:tx>
                <c:rich>
                  <a:bodyPr/>
                  <a:lstStyle/>
                  <a:p>
                    <a:fld id="{B3F07C94-7818-4ABE-899A-EAC13611933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2,6 %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E4DD-48EA-B1F2-093ED65570DE}"/>
                </c:ext>
              </c:extLst>
            </c:dLbl>
            <c:dLbl>
              <c:idx val="11"/>
              <c:layout>
                <c:manualLayout>
                  <c:x val="4.6360283195796666E-2"/>
                  <c:y val="-1.8596378538314962E-2"/>
                </c:manualLayout>
              </c:layout>
              <c:tx>
                <c:rich>
                  <a:bodyPr/>
                  <a:lstStyle/>
                  <a:p>
                    <a:fld id="{A0E344CA-12B0-427C-A9CC-BA6671BD417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6,6 %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E4DD-48EA-B1F2-093ED65570DE}"/>
                </c:ext>
              </c:extLst>
            </c:dLbl>
            <c:dLbl>
              <c:idx val="12"/>
              <c:layout>
                <c:manualLayout>
                  <c:x val="6.6228975993995239E-3"/>
                  <c:y val="3.719275707662977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E4DD-48EA-B1F2-093ED65570DE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Аркуш1!$A$2:$A$25</c:f>
              <c:strCache>
                <c:ptCount val="13"/>
                <c:pt idx="0">
                  <c:v>Аграрна політика і земельні відносини</c:v>
                </c:pt>
                <c:pt idx="1">
                  <c:v>Фінансова, податкова, митна політика</c:v>
                </c:pt>
                <c:pt idx="2">
                  <c:v>Соціальний захист</c:v>
                </c:pt>
                <c:pt idx="3">
                  <c:v>Охорона здоров"я</c:v>
                </c:pt>
                <c:pt idx="4">
                  <c:v>Комунальне господарство</c:v>
                </c:pt>
                <c:pt idx="5">
                  <c:v>Житлова політика</c:v>
                </c:pt>
                <c:pt idx="6">
                  <c:v>Забезпечення дотримання законності та охорони правопорядку, реалізація прав і свобод громадян</c:v>
                </c:pt>
                <c:pt idx="7">
                  <c:v>Сім"я, діти, молодь, гендерна рівність, фізична культура і спорт</c:v>
                </c:pt>
                <c:pt idx="8">
                  <c:v>Діяльність Верховної Ради України, Президента України та Кабінету Міністрів України</c:v>
                </c:pt>
                <c:pt idx="9">
                  <c:v>Діяльність центральних органів виконавчої влади</c:v>
                </c:pt>
                <c:pt idx="10">
                  <c:v>Діяльність місцевих органів виконавчої влади</c:v>
                </c:pt>
                <c:pt idx="11">
                  <c:v>Діяльність органів місцевого самоврядування</c:v>
                </c:pt>
                <c:pt idx="12">
                  <c:v>Державне будівництво, адміністративно-територіальний устрій</c:v>
                </c:pt>
              </c:strCache>
            </c:strRef>
          </c:cat>
          <c:val>
            <c:numRef>
              <c:f>Аркуш1!$B$2:$B$25</c:f>
              <c:numCache>
                <c:formatCode>General</c:formatCode>
                <c:ptCount val="13"/>
                <c:pt idx="0">
                  <c:v>30</c:v>
                </c:pt>
                <c:pt idx="1">
                  <c:v>31</c:v>
                </c:pt>
                <c:pt idx="2">
                  <c:v>177</c:v>
                </c:pt>
                <c:pt idx="3">
                  <c:v>17</c:v>
                </c:pt>
                <c:pt idx="4">
                  <c:v>36</c:v>
                </c:pt>
                <c:pt idx="5">
                  <c:v>11</c:v>
                </c:pt>
                <c:pt idx="6">
                  <c:v>179</c:v>
                </c:pt>
                <c:pt idx="7">
                  <c:v>22</c:v>
                </c:pt>
                <c:pt idx="8">
                  <c:v>79</c:v>
                </c:pt>
                <c:pt idx="9">
                  <c:v>30</c:v>
                </c:pt>
                <c:pt idx="10">
                  <c:v>19</c:v>
                </c:pt>
                <c:pt idx="11">
                  <c:v>48</c:v>
                </c:pt>
                <c:pt idx="1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75-4EA5-A0B9-893FA36A06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15.01.2018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15.01.2018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15.01.2018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15.01.2018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15.01.2018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15.01.2018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15.01.2018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15.01.2018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15.01.2018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15.01.2018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15.01.2018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15.01.2018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2569601933"/>
              </p:ext>
            </p:extLst>
          </p:nvPr>
        </p:nvGraphicFramePr>
        <p:xfrm>
          <a:off x="445274" y="357810"/>
          <a:ext cx="11314706" cy="6082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4287936957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3875364542"/>
              </p:ext>
            </p:extLst>
          </p:nvPr>
        </p:nvGraphicFramePr>
        <p:xfrm>
          <a:off x="421419" y="365760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3681896444"/>
              </p:ext>
            </p:extLst>
          </p:nvPr>
        </p:nvGraphicFramePr>
        <p:xfrm>
          <a:off x="373711" y="143691"/>
          <a:ext cx="11505538" cy="6376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04117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76</Words>
  <Application>Microsoft Office PowerPoint</Application>
  <PresentationFormat>Широкий екран</PresentationFormat>
  <Paragraphs>41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67</cp:revision>
  <cp:lastPrinted>2018-01-15T09:57:04Z</cp:lastPrinted>
  <dcterms:created xsi:type="dcterms:W3CDTF">2018-01-03T13:22:59Z</dcterms:created>
  <dcterms:modified xsi:type="dcterms:W3CDTF">2018-01-15T12:41:50Z</dcterms:modified>
</cp:coreProperties>
</file>