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</p:sldIdLst>
  <p:sldSz cx="12192000" cy="6858000"/>
  <p:notesSz cx="6797675" cy="9926638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74" d="100"/>
          <a:sy n="74" d="100"/>
        </p:scale>
        <p:origin x="77" y="3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звернення</a:t>
            </a:r>
            <a:r>
              <a:rPr lang="uk-UA" sz="2000" b="1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мешканців Херсонської області за формою надходження</a:t>
            </a:r>
            <a:endPara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30"/>
      <c:rotY val="228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4107030266628226"/>
          <c:y val="0.22233313704040905"/>
          <c:w val="0.71785939466743542"/>
          <c:h val="0.61377328594684055"/>
        </c:manualLayout>
      </c:layout>
      <c:pie3D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952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  <a:bevelB/>
              <a:contourClr>
                <a:srgbClr val="000000"/>
              </a:contourClr>
            </a:sp3d>
          </c:spPr>
          <c:explosion val="7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D565-41D7-998A-A12F5781B11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C-21EB-4834-BD5B-E4F6449C2E0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4-D565-41D7-998A-A12F5781B11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D565-41D7-998A-A12F5781B110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E-21EB-4834-BD5B-E4F6449C2E02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4199-418C-BF88-DCDE44CA70A2}"/>
              </c:ext>
            </c:extLst>
          </c:dPt>
          <c:dLbls>
            <c:dLbl>
              <c:idx val="0"/>
              <c:layout>
                <c:manualLayout>
                  <c:x val="-2.2448661061100484E-2"/>
                  <c:y val="-3.340596500330607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D565-41D7-998A-A12F5781B110}"/>
                </c:ext>
              </c:extLst>
            </c:dLbl>
            <c:dLbl>
              <c:idx val="1"/>
              <c:layout>
                <c:manualLayout>
                  <c:x val="0.15938549353381343"/>
                  <c:y val="-0.1085693862607447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C-21EB-4834-BD5B-E4F6449C2E02}"/>
                </c:ext>
              </c:extLst>
            </c:dLbl>
            <c:dLbl>
              <c:idx val="2"/>
              <c:layout>
                <c:manualLayout>
                  <c:x val="0.15040602910937323"/>
                  <c:y val="5.428469313037236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D565-41D7-998A-A12F5781B110}"/>
                </c:ext>
              </c:extLst>
            </c:dLbl>
            <c:dLbl>
              <c:idx val="3"/>
              <c:layout>
                <c:manualLayout>
                  <c:x val="4.938705433442106E-2"/>
                  <c:y val="0.13779960563863738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D565-41D7-998A-A12F5781B110}"/>
                </c:ext>
              </c:extLst>
            </c:dLbl>
            <c:dLbl>
              <c:idx val="4"/>
              <c:layout>
                <c:manualLayout>
                  <c:x val="-8.1937612873016791E-2"/>
                  <c:y val="8.142703969555839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E-21EB-4834-BD5B-E4F6449C2E02}"/>
                </c:ext>
              </c:extLst>
            </c:dLbl>
            <c:dLbl>
              <c:idx val="5"/>
              <c:layout>
                <c:manualLayout>
                  <c:x val="-3.8162723803870813E-2"/>
                  <c:y val="-8.9778530946385146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4199-418C-BF88-DCDE44CA70A2}"/>
                </c:ext>
              </c:extLst>
            </c:dLbl>
            <c:spPr>
              <a:solidFill>
                <a:schemeClr val="lt1"/>
              </a:solidFill>
              <a:ln>
                <a:noFill/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/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Аркуш1!$A$2:$A$10</c:f>
              <c:strCache>
                <c:ptCount val="6"/>
                <c:pt idx="0">
                  <c:v>Надійшло поштою</c:v>
                </c:pt>
                <c:pt idx="1">
                  <c:v>Засобами телефонного зв'язку</c:v>
                </c:pt>
                <c:pt idx="2">
                  <c:v>Засобами електронного зв'язку</c:v>
                </c:pt>
                <c:pt idx="3">
                  <c:v>На особистому прийомі</c:v>
                </c:pt>
                <c:pt idx="4">
                  <c:v>Через органи влади</c:v>
                </c:pt>
                <c:pt idx="5">
                  <c:v>Електронна петиція, що не набрала необхідну кількість голосів</c:v>
                </c:pt>
              </c:strCache>
            </c:strRef>
          </c:cat>
          <c:val>
            <c:numRef>
              <c:f>Аркуш1!$B$2:$B$10</c:f>
              <c:numCache>
                <c:formatCode>General</c:formatCode>
                <c:ptCount val="6"/>
                <c:pt idx="0">
                  <c:v>606</c:v>
                </c:pt>
                <c:pt idx="1">
                  <c:v>102</c:v>
                </c:pt>
                <c:pt idx="2">
                  <c:v>77</c:v>
                </c:pt>
                <c:pt idx="3">
                  <c:v>32</c:v>
                </c:pt>
                <c:pt idx="4">
                  <c:v>5</c:v>
                </c:pt>
                <c:pt idx="5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65-41D7-998A-A12F5781B110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соціальний стан авторів звернень з Херсонської області</a:t>
            </a:r>
            <a:endParaRPr lang="uk-UA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cene3d>
          <a:camera prst="orthographicFront"/>
          <a:lightRig rig="threePt" dir="t"/>
        </a:scene3d>
        <a:sp3d prstMaterial="matte"/>
      </c:spPr>
    </c:sideWall>
    <c:backWall>
      <c:thickness val="0"/>
      <c:spPr>
        <a:noFill/>
        <a:ln>
          <a:noFill/>
        </a:ln>
        <a:effectLst/>
        <a:scene3d>
          <a:camera prst="orthographicFront"/>
          <a:lightRig rig="threePt" dir="t"/>
        </a:scene3d>
        <a:sp3d prstMaterial="matte"/>
      </c:spPr>
    </c:backWall>
    <c:plotArea>
      <c:layout/>
      <c:bar3DChart>
        <c:barDir val="bar"/>
        <c:grouping val="stacke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0.18546212373115983"/>
                  <c:y val="1.0564140015654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ED5F-45C6-A198-5FFE1CA991AF}"/>
                </c:ext>
              </c:extLst>
            </c:dLbl>
            <c:dLbl>
              <c:idx val="1"/>
              <c:layout>
                <c:manualLayout>
                  <c:x val="2.248025742195877E-2"/>
                  <c:y val="-7.7465805379095682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ED5F-45C6-A198-5FFE1CA991AF}"/>
                </c:ext>
              </c:extLst>
            </c:dLbl>
            <c:dLbl>
              <c:idx val="2"/>
              <c:layout>
                <c:manualLayout>
                  <c:x val="2.5852296035252503E-2"/>
                  <c:y val="-4.225456378401341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D5F-45C6-A198-5FFE1CA991AF}"/>
                </c:ext>
              </c:extLst>
            </c:dLbl>
            <c:dLbl>
              <c:idx val="3"/>
              <c:layout>
                <c:manualLayout>
                  <c:x val="2.4728283164154645E-2"/>
                  <c:y val="-4.22545637840126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D5F-45C6-A198-5FFE1CA991AF}"/>
                </c:ext>
              </c:extLst>
            </c:dLbl>
            <c:dLbl>
              <c:idx val="4"/>
              <c:layout>
                <c:manualLayout>
                  <c:x val="2.3604270293056707E-2"/>
                  <c:y val="4.225622734951594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D5F-45C6-A198-5FFE1CA991AF}"/>
                </c:ext>
              </c:extLst>
            </c:dLbl>
            <c:dLbl>
              <c:idx val="5"/>
              <c:layout>
                <c:manualLayout>
                  <c:x val="2.4728283164154645E-2"/>
                  <c:y val="4.225622734951594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D5F-45C6-A198-5FFE1CA991AF}"/>
                </c:ext>
              </c:extLst>
            </c:dLbl>
            <c:dLbl>
              <c:idx val="6"/>
              <c:layout>
                <c:manualLayout>
                  <c:x val="3.8216437617329908E-2"/>
                  <c:y val="6.33843410242746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1356244550860829E-2"/>
                      <c:h val="3.791299053348049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487B-4AFB-A80E-25CC4C76C90C}"/>
                </c:ext>
              </c:extLst>
            </c:dLbl>
            <c:dLbl>
              <c:idx val="7"/>
              <c:layout>
                <c:manualLayout>
                  <c:x val="3.1472360390742277E-2"/>
                  <c:y val="4.225955448052411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87B-4AFB-A80E-25CC4C76C90C}"/>
                </c:ext>
              </c:extLst>
            </c:dLbl>
            <c:dLbl>
              <c:idx val="8"/>
              <c:layout>
                <c:manualLayout>
                  <c:x val="2.248025742195877E-2"/>
                  <c:y val="-4.225456378401302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C99-4F35-A670-0CAF67E36B01}"/>
                </c:ext>
              </c:extLst>
            </c:dLbl>
            <c:dLbl>
              <c:idx val="9"/>
              <c:layout>
                <c:manualLayout>
                  <c:x val="2.2480257421958687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C99-4F35-A670-0CAF67E36B01}"/>
                </c:ext>
              </c:extLst>
            </c:dLbl>
            <c:dLbl>
              <c:idx val="10"/>
              <c:layout>
                <c:manualLayout>
                  <c:x val="0.29561538509875779"/>
                  <c:y val="4.225622734951594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C99-4F35-A670-0CAF67E36B0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Аркуш1!$A$2:$A$15</c:f>
              <c:strCache>
                <c:ptCount val="11"/>
                <c:pt idx="0">
                  <c:v>Пенсіонер</c:v>
                </c:pt>
                <c:pt idx="1">
                  <c:v>Пенсіонер з числа військовослужбовців</c:v>
                </c:pt>
                <c:pt idx="2">
                  <c:v>Робітник</c:v>
                </c:pt>
                <c:pt idx="3">
                  <c:v>Селянин</c:v>
                </c:pt>
                <c:pt idx="4">
                  <c:v>Працівник бюджетної сфери</c:v>
                </c:pt>
                <c:pt idx="5">
                  <c:v>Державний службовець</c:v>
                </c:pt>
                <c:pt idx="6">
                  <c:v>Підприємець</c:v>
                </c:pt>
                <c:pt idx="7">
                  <c:v>Безробітний</c:v>
                </c:pt>
                <c:pt idx="8">
                  <c:v>Особа, що позбавлена волі; особа, воля якої обмежена</c:v>
                </c:pt>
                <c:pt idx="9">
                  <c:v>Журналіст</c:v>
                </c:pt>
                <c:pt idx="10">
                  <c:v>Інші</c:v>
                </c:pt>
              </c:strCache>
            </c:strRef>
          </c:cat>
          <c:val>
            <c:numRef>
              <c:f>Аркуш1!$B$2:$B$15</c:f>
              <c:numCache>
                <c:formatCode>General</c:formatCode>
                <c:ptCount val="11"/>
                <c:pt idx="0">
                  <c:v>284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4</c:v>
                </c:pt>
                <c:pt idx="5">
                  <c:v>1</c:v>
                </c:pt>
                <c:pt idx="6">
                  <c:v>33</c:v>
                </c:pt>
                <c:pt idx="7">
                  <c:v>18</c:v>
                </c:pt>
                <c:pt idx="8">
                  <c:v>7</c:v>
                </c:pt>
                <c:pt idx="9">
                  <c:v>4</c:v>
                </c:pt>
                <c:pt idx="10">
                  <c:v>472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5F-45C6-A198-5FFE1CA991AF}"/>
            </c:ext>
          </c:extLst>
        </c:ser>
        <c:ser>
          <c:idx val="1"/>
          <c:order val="1"/>
          <c:tx>
            <c:strRef>
              <c:f>Аркуш1!$C$1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Аркуш1!$A$2:$A$15</c:f>
              <c:strCache>
                <c:ptCount val="11"/>
                <c:pt idx="0">
                  <c:v>Пенсіонер</c:v>
                </c:pt>
                <c:pt idx="1">
                  <c:v>Пенсіонер з числа військовослужбовців</c:v>
                </c:pt>
                <c:pt idx="2">
                  <c:v>Робітник</c:v>
                </c:pt>
                <c:pt idx="3">
                  <c:v>Селянин</c:v>
                </c:pt>
                <c:pt idx="4">
                  <c:v>Працівник бюджетної сфери</c:v>
                </c:pt>
                <c:pt idx="5">
                  <c:v>Державний службовець</c:v>
                </c:pt>
                <c:pt idx="6">
                  <c:v>Підприємець</c:v>
                </c:pt>
                <c:pt idx="7">
                  <c:v>Безробітний</c:v>
                </c:pt>
                <c:pt idx="8">
                  <c:v>Особа, що позбавлена волі; особа, воля якої обмежена</c:v>
                </c:pt>
                <c:pt idx="9">
                  <c:v>Журналіст</c:v>
                </c:pt>
                <c:pt idx="10">
                  <c:v>Інші</c:v>
                </c:pt>
              </c:strCache>
            </c:strRef>
          </c:cat>
          <c:val>
            <c:numRef>
              <c:f>Аркуш1!$C$2:$C$15</c:f>
              <c:numCache>
                <c:formatCode>General</c:formatCode>
                <c:ptCount val="11"/>
              </c:numCache>
            </c:numRef>
          </c:val>
          <c:extLst>
            <c:ext xmlns:c16="http://schemas.microsoft.com/office/drawing/2014/chart" uri="{C3380CC4-5D6E-409C-BE32-E72D297353CC}">
              <c16:uniqueId val="{00000001-ED5F-45C6-A198-5FFE1CA991AF}"/>
            </c:ext>
          </c:extLst>
        </c:ser>
        <c:ser>
          <c:idx val="2"/>
          <c:order val="2"/>
          <c:tx>
            <c:strRef>
              <c:f>Аркуш1!$D$1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strRef>
              <c:f>Аркуш1!$A$2:$A$15</c:f>
              <c:strCache>
                <c:ptCount val="11"/>
                <c:pt idx="0">
                  <c:v>Пенсіонер</c:v>
                </c:pt>
                <c:pt idx="1">
                  <c:v>Пенсіонер з числа військовослужбовців</c:v>
                </c:pt>
                <c:pt idx="2">
                  <c:v>Робітник</c:v>
                </c:pt>
                <c:pt idx="3">
                  <c:v>Селянин</c:v>
                </c:pt>
                <c:pt idx="4">
                  <c:v>Працівник бюджетної сфери</c:v>
                </c:pt>
                <c:pt idx="5">
                  <c:v>Державний службовець</c:v>
                </c:pt>
                <c:pt idx="6">
                  <c:v>Підприємець</c:v>
                </c:pt>
                <c:pt idx="7">
                  <c:v>Безробітний</c:v>
                </c:pt>
                <c:pt idx="8">
                  <c:v>Особа, що позбавлена волі; особа, воля якої обмежена</c:v>
                </c:pt>
                <c:pt idx="9">
                  <c:v>Журналіст</c:v>
                </c:pt>
                <c:pt idx="10">
                  <c:v>Інші</c:v>
                </c:pt>
              </c:strCache>
            </c:strRef>
          </c:cat>
          <c:val>
            <c:numRef>
              <c:f>Аркуш1!$D$2:$D$15</c:f>
              <c:numCache>
                <c:formatCode>General</c:formatCode>
                <c:ptCount val="11"/>
              </c:numCache>
            </c:numRef>
          </c:val>
          <c:extLst>
            <c:ext xmlns:c16="http://schemas.microsoft.com/office/drawing/2014/chart" uri="{C3380CC4-5D6E-409C-BE32-E72D297353CC}">
              <c16:uniqueId val="{00000002-ED5F-45C6-A198-5FFE1CA991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4"/>
        <c:shape val="cylinder"/>
        <c:axId val="802797791"/>
        <c:axId val="802803615"/>
        <c:axId val="0"/>
      </c:bar3DChart>
      <c:catAx>
        <c:axId val="802797791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802803615"/>
        <c:crosses val="autoZero"/>
        <c:auto val="1"/>
        <c:lblAlgn val="ctr"/>
        <c:lblOffset val="100"/>
        <c:noMultiLvlLbl val="0"/>
      </c:catAx>
      <c:valAx>
        <c:axId val="802803615"/>
        <c:scaling>
          <c:orientation val="minMax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high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8027977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категорії авторів звернень з Херсонської області</a:t>
            </a:r>
            <a:endParaRPr lang="uk-UA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stacke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2.1224993029836159E-2"/>
                  <c:y val="2.088036525596654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3472-4F0E-9FDE-FEE5A5DF083B}"/>
                </c:ext>
              </c:extLst>
            </c:dLbl>
            <c:dLbl>
              <c:idx val="1"/>
              <c:layout>
                <c:manualLayout>
                  <c:x val="2.7907930866849829E-2"/>
                  <c:y val="4.175908651813292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3472-4F0E-9FDE-FEE5A5DF083B}"/>
                </c:ext>
              </c:extLst>
            </c:dLbl>
            <c:dLbl>
              <c:idx val="2"/>
              <c:layout>
                <c:manualLayout>
                  <c:x val="2.7901616279917218E-2"/>
                  <c:y val="4.175908651813330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3472-4F0E-9FDE-FEE5A5DF083B}"/>
                </c:ext>
              </c:extLst>
            </c:dLbl>
            <c:dLbl>
              <c:idx val="3"/>
              <c:layout>
                <c:manualLayout>
                  <c:x val="2.5670900743375975E-2"/>
                  <c:y val="8.351817303626584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3472-4F0E-9FDE-FEE5A5DF083B}"/>
                </c:ext>
              </c:extLst>
            </c:dLbl>
            <c:dLbl>
              <c:idx val="4"/>
              <c:layout>
                <c:manualLayout>
                  <c:x val="2.3449481682041078E-2"/>
                  <c:y val="2.088036525596693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3472-4F0E-9FDE-FEE5A5DF083B}"/>
                </c:ext>
              </c:extLst>
            </c:dLbl>
            <c:dLbl>
              <c:idx val="5"/>
              <c:layout>
                <c:manualLayout>
                  <c:x val="2.6809631253556888E-2"/>
                  <c:y val="8.351652904246643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3472-4F0E-9FDE-FEE5A5DF083B}"/>
                </c:ext>
              </c:extLst>
            </c:dLbl>
            <c:dLbl>
              <c:idx val="6"/>
              <c:layout>
                <c:manualLayout>
                  <c:x val="2.233250141573916E-2"/>
                  <c:y val="6.263780778030006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3472-4F0E-9FDE-FEE5A5DF083B}"/>
                </c:ext>
              </c:extLst>
            </c:dLbl>
            <c:dLbl>
              <c:idx val="7"/>
              <c:layout>
                <c:manualLayout>
                  <c:x val="3.5720215036241704E-2"/>
                  <c:y val="4.175908651813292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3472-4F0E-9FDE-FEE5A5DF083B}"/>
                </c:ext>
              </c:extLst>
            </c:dLbl>
            <c:dLbl>
              <c:idx val="8"/>
              <c:layout>
                <c:manualLayout>
                  <c:x val="3.7926023035437642E-2"/>
                  <c:y val="2.088036525596731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3472-4F0E-9FDE-FEE5A5DF083B}"/>
                </c:ext>
              </c:extLst>
            </c:dLbl>
            <c:dLbl>
              <c:idx val="9"/>
              <c:layout>
                <c:manualLayout>
                  <c:x val="3.123378872321771E-2"/>
                  <c:y val="1.6439938009361251E-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472-4F0E-9FDE-FEE5A5DF083B}"/>
                </c:ext>
              </c:extLst>
            </c:dLbl>
            <c:dLbl>
              <c:idx val="10"/>
              <c:layout>
                <c:manualLayout>
                  <c:x val="2.8959397293725906E-2"/>
                  <c:y val="6.263780778029929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5A1-46F9-A095-FEDB7E8F349D}"/>
                </c:ext>
              </c:extLst>
            </c:dLbl>
            <c:dLbl>
              <c:idx val="11"/>
              <c:layout>
                <c:manualLayout>
                  <c:x val="2.2276459456712236E-2"/>
                  <c:y val="8.35165290424672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A28-45F7-A1F5-55D2F8286D8D}"/>
                </c:ext>
              </c:extLst>
            </c:dLbl>
            <c:dLbl>
              <c:idx val="12"/>
              <c:layout>
                <c:manualLayout>
                  <c:x val="1.6707344592534177E-2"/>
                  <c:y val="6.263616378649913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A2A-45A7-85BE-7B7BEA9732ED}"/>
                </c:ext>
              </c:extLst>
            </c:dLbl>
            <c:dLbl>
              <c:idx val="13"/>
              <c:layout>
                <c:manualLayout>
                  <c:x val="1.9965654688036967E-2"/>
                  <c:y val="8.351817303626584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A2A-45A7-85BE-7B7BEA9732ED}"/>
                </c:ext>
              </c:extLst>
            </c:dLbl>
            <c:dLbl>
              <c:idx val="14"/>
              <c:layout>
                <c:manualLayout>
                  <c:x val="1.8581548771659791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684-4DF1-869F-6E9363E85FFB}"/>
                </c:ext>
              </c:extLst>
            </c:dLbl>
            <c:dLbl>
              <c:idx val="15"/>
              <c:layout>
                <c:manualLayout>
                  <c:x val="1.748851649097392E-2"/>
                  <c:y val="1.6439938001705807E-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684-4DF1-869F-6E9363E85FFB}"/>
                </c:ext>
              </c:extLst>
            </c:dLbl>
            <c:dLbl>
              <c:idx val="16"/>
              <c:layout>
                <c:manualLayout>
                  <c:x val="0.2699789733294099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684-4DF1-869F-6E9363E85FF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Аркуш1!$A$2:$A$25</c:f>
              <c:strCache>
                <c:ptCount val="17"/>
                <c:pt idx="0">
                  <c:v>Учасник війни</c:v>
                </c:pt>
                <c:pt idx="1">
                  <c:v>Дитина війни</c:v>
                </c:pt>
                <c:pt idx="2">
                  <c:v>Особа з інвалідністю внаслідок Великої Вітчизняної Війни</c:v>
                </c:pt>
                <c:pt idx="3">
                  <c:v>Особа з інвалідністю внаслідок війни</c:v>
                </c:pt>
                <c:pt idx="4">
                  <c:v>Учасник бойових дій</c:v>
                </c:pt>
                <c:pt idx="5">
                  <c:v>Ветеран праці</c:v>
                </c:pt>
                <c:pt idx="6">
                  <c:v>Ветеран військової служби</c:v>
                </c:pt>
                <c:pt idx="7">
                  <c:v>Особа з інвалідністю І групи</c:v>
                </c:pt>
                <c:pt idx="8">
                  <c:v>Особа з інвалідністю ІІ групи</c:v>
                </c:pt>
                <c:pt idx="9">
                  <c:v>Особа з інвалідністю ІІІ групи</c:v>
                </c:pt>
                <c:pt idx="10">
                  <c:v>Одинока мати</c:v>
                </c:pt>
                <c:pt idx="11">
                  <c:v>Багатодітна сім'я</c:v>
                </c:pt>
                <c:pt idx="12">
                  <c:v>Особа, що потерпіла від Чорнобильської катастрофи</c:v>
                </c:pt>
                <c:pt idx="13">
                  <c:v>Учасник ліквідаціії наслідків на Чорнобильській АЕС</c:v>
                </c:pt>
                <c:pt idx="14">
                  <c:v>Учасник АТО</c:v>
                </c:pt>
                <c:pt idx="15">
                  <c:v>Переселенець, або внутрішньо переміщена особа</c:v>
                </c:pt>
                <c:pt idx="16">
                  <c:v>Інші категорії</c:v>
                </c:pt>
              </c:strCache>
            </c:strRef>
          </c:cat>
          <c:val>
            <c:numRef>
              <c:f>Аркуш1!$B$2:$B$25</c:f>
              <c:numCache>
                <c:formatCode>General</c:formatCode>
                <c:ptCount val="17"/>
                <c:pt idx="0">
                  <c:v>8</c:v>
                </c:pt>
                <c:pt idx="1">
                  <c:v>18</c:v>
                </c:pt>
                <c:pt idx="2">
                  <c:v>17</c:v>
                </c:pt>
                <c:pt idx="3">
                  <c:v>22</c:v>
                </c:pt>
                <c:pt idx="4">
                  <c:v>6</c:v>
                </c:pt>
                <c:pt idx="5">
                  <c:v>22</c:v>
                </c:pt>
                <c:pt idx="6">
                  <c:v>2</c:v>
                </c:pt>
                <c:pt idx="7">
                  <c:v>38</c:v>
                </c:pt>
                <c:pt idx="8">
                  <c:v>48</c:v>
                </c:pt>
                <c:pt idx="9">
                  <c:v>32</c:v>
                </c:pt>
                <c:pt idx="10">
                  <c:v>29</c:v>
                </c:pt>
                <c:pt idx="11">
                  <c:v>23</c:v>
                </c:pt>
                <c:pt idx="12">
                  <c:v>2</c:v>
                </c:pt>
                <c:pt idx="13">
                  <c:v>18</c:v>
                </c:pt>
                <c:pt idx="14">
                  <c:v>2</c:v>
                </c:pt>
                <c:pt idx="15">
                  <c:v>3</c:v>
                </c:pt>
                <c:pt idx="16">
                  <c:v>625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72-4F0E-9FDE-FEE5A5DF083B}"/>
            </c:ext>
          </c:extLst>
        </c:ser>
        <c:ser>
          <c:idx val="1"/>
          <c:order val="1"/>
          <c:tx>
            <c:strRef>
              <c:f>Аркуш1!$C$1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Аркуш1!$A$2:$A$25</c:f>
              <c:strCache>
                <c:ptCount val="17"/>
                <c:pt idx="0">
                  <c:v>Учасник війни</c:v>
                </c:pt>
                <c:pt idx="1">
                  <c:v>Дитина війни</c:v>
                </c:pt>
                <c:pt idx="2">
                  <c:v>Особа з інвалідністю внаслідок Великої Вітчизняної Війни</c:v>
                </c:pt>
                <c:pt idx="3">
                  <c:v>Особа з інвалідністю внаслідок війни</c:v>
                </c:pt>
                <c:pt idx="4">
                  <c:v>Учасник бойових дій</c:v>
                </c:pt>
                <c:pt idx="5">
                  <c:v>Ветеран праці</c:v>
                </c:pt>
                <c:pt idx="6">
                  <c:v>Ветеран військової служби</c:v>
                </c:pt>
                <c:pt idx="7">
                  <c:v>Особа з інвалідністю І групи</c:v>
                </c:pt>
                <c:pt idx="8">
                  <c:v>Особа з інвалідністю ІІ групи</c:v>
                </c:pt>
                <c:pt idx="9">
                  <c:v>Особа з інвалідністю ІІІ групи</c:v>
                </c:pt>
                <c:pt idx="10">
                  <c:v>Одинока мати</c:v>
                </c:pt>
                <c:pt idx="11">
                  <c:v>Багатодітна сім'я</c:v>
                </c:pt>
                <c:pt idx="12">
                  <c:v>Особа, що потерпіла від Чорнобильської катастрофи</c:v>
                </c:pt>
                <c:pt idx="13">
                  <c:v>Учасник ліквідаціії наслідків на Чорнобильській АЕС</c:v>
                </c:pt>
                <c:pt idx="14">
                  <c:v>Учасник АТО</c:v>
                </c:pt>
                <c:pt idx="15">
                  <c:v>Переселенець, або внутрішньо переміщена особа</c:v>
                </c:pt>
                <c:pt idx="16">
                  <c:v>Інші категорії</c:v>
                </c:pt>
              </c:strCache>
            </c:strRef>
          </c:cat>
          <c:val>
            <c:numRef>
              <c:f>Аркуш1!$C$2:$C$25</c:f>
              <c:numCache>
                <c:formatCode>General</c:formatCode>
                <c:ptCount val="17"/>
              </c:numCache>
            </c:numRef>
          </c:val>
          <c:extLst>
            <c:ext xmlns:c16="http://schemas.microsoft.com/office/drawing/2014/chart" uri="{C3380CC4-5D6E-409C-BE32-E72D297353CC}">
              <c16:uniqueId val="{00000001-3472-4F0E-9FDE-FEE5A5DF083B}"/>
            </c:ext>
          </c:extLst>
        </c:ser>
        <c:ser>
          <c:idx val="2"/>
          <c:order val="2"/>
          <c:tx>
            <c:strRef>
              <c:f>Аркуш1!$D$1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strRef>
              <c:f>Аркуш1!$A$2:$A$25</c:f>
              <c:strCache>
                <c:ptCount val="17"/>
                <c:pt idx="0">
                  <c:v>Учасник війни</c:v>
                </c:pt>
                <c:pt idx="1">
                  <c:v>Дитина війни</c:v>
                </c:pt>
                <c:pt idx="2">
                  <c:v>Особа з інвалідністю внаслідок Великої Вітчизняної Війни</c:v>
                </c:pt>
                <c:pt idx="3">
                  <c:v>Особа з інвалідністю внаслідок війни</c:v>
                </c:pt>
                <c:pt idx="4">
                  <c:v>Учасник бойових дій</c:v>
                </c:pt>
                <c:pt idx="5">
                  <c:v>Ветеран праці</c:v>
                </c:pt>
                <c:pt idx="6">
                  <c:v>Ветеран військової служби</c:v>
                </c:pt>
                <c:pt idx="7">
                  <c:v>Особа з інвалідністю І групи</c:v>
                </c:pt>
                <c:pt idx="8">
                  <c:v>Особа з інвалідністю ІІ групи</c:v>
                </c:pt>
                <c:pt idx="9">
                  <c:v>Особа з інвалідністю ІІІ групи</c:v>
                </c:pt>
                <c:pt idx="10">
                  <c:v>Одинока мати</c:v>
                </c:pt>
                <c:pt idx="11">
                  <c:v>Багатодітна сім'я</c:v>
                </c:pt>
                <c:pt idx="12">
                  <c:v>Особа, що потерпіла від Чорнобильської катастрофи</c:v>
                </c:pt>
                <c:pt idx="13">
                  <c:v>Учасник ліквідаціії наслідків на Чорнобильській АЕС</c:v>
                </c:pt>
                <c:pt idx="14">
                  <c:v>Учасник АТО</c:v>
                </c:pt>
                <c:pt idx="15">
                  <c:v>Переселенець, або внутрішньо переміщена особа</c:v>
                </c:pt>
                <c:pt idx="16">
                  <c:v>Інші категорії</c:v>
                </c:pt>
              </c:strCache>
            </c:strRef>
          </c:cat>
          <c:val>
            <c:numRef>
              <c:f>Аркуш1!$D$2:$D$25</c:f>
              <c:numCache>
                <c:formatCode>General</c:formatCode>
                <c:ptCount val="17"/>
              </c:numCache>
            </c:numRef>
          </c:val>
          <c:extLst>
            <c:ext xmlns:c16="http://schemas.microsoft.com/office/drawing/2014/chart" uri="{C3380CC4-5D6E-409C-BE32-E72D297353CC}">
              <c16:uniqueId val="{00000002-3472-4F0E-9FDE-FEE5A5DF08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"/>
        <c:shape val="cylinder"/>
        <c:axId val="800495327"/>
        <c:axId val="800485759"/>
        <c:axId val="0"/>
      </c:bar3DChart>
      <c:catAx>
        <c:axId val="800495327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800485759"/>
        <c:crosses val="autoZero"/>
        <c:auto val="1"/>
        <c:lblAlgn val="ctr"/>
        <c:lblOffset val="100"/>
        <c:noMultiLvlLbl val="0"/>
      </c:catAx>
      <c:valAx>
        <c:axId val="800485759"/>
        <c:scaling>
          <c:orientation val="minMax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high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8004953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питання, порушені у зверненнях мешканців Херсонської області</a:t>
            </a:r>
            <a:endParaRPr lang="uk-UA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30"/>
      <c:rotY val="134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4608521565875493"/>
          <c:y val="0.20494038908895318"/>
          <c:w val="0.5929398555150438"/>
          <c:h val="0.53846596352238507"/>
        </c:manualLayout>
      </c:layout>
      <c:pie3D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Продаж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/>
              <a:bevelB/>
              <a:contourClr>
                <a:srgbClr val="000000"/>
              </a:contourClr>
            </a:sp3d>
          </c:spPr>
          <c:explosion val="12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4675-4EA5-A0B9-893FA36A06F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6-4675-4EA5-A0B9-893FA36A06F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4675-4EA5-A0B9-893FA36A06F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4-4675-4EA5-A0B9-893FA36A06FA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4675-4EA5-A0B9-893FA36A06FA}"/>
              </c:ext>
            </c:extLst>
          </c:dPt>
          <c:dPt>
            <c:idx val="5"/>
            <c:bubble3D val="0"/>
            <c:spPr>
              <a:solidFill>
                <a:srgbClr val="FF000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4675-4EA5-A0B9-893FA36A06FA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4675-4EA5-A0B9-893FA36A06FA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F-4675-4EA5-A0B9-893FA36A06FA}"/>
              </c:ext>
            </c:extLst>
          </c:dPt>
          <c:dPt>
            <c:idx val="8"/>
            <c:bubble3D val="0"/>
            <c:spPr>
              <a:solidFill>
                <a:srgbClr val="00B05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E-4675-4EA5-A0B9-893FA36A06FA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3-4675-4EA5-A0B9-893FA36A06FA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8-3402-43F0-81D3-15631C363D2F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2-ECB3-4F80-8DB0-D424C243AF67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4-ECB3-4F80-8DB0-D424C243AF67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8-09A0-4515-BE64-AB83FDFDFAC7}"/>
              </c:ext>
            </c:extLst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9-09A0-4515-BE64-AB83FDFDFAC7}"/>
              </c:ext>
            </c:extLst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6-4284-4919-A0F3-0D8A61F4BA39}"/>
              </c:ext>
            </c:extLst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B-4284-4919-A0F3-0D8A61F4BA39}"/>
              </c:ext>
            </c:extLst>
          </c:dPt>
          <c:dPt>
            <c:idx val="17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7-4284-4919-A0F3-0D8A61F4BA39}"/>
              </c:ext>
            </c:extLst>
          </c:dPt>
          <c:dPt>
            <c:idx val="18"/>
            <c:bubble3D val="0"/>
            <c:spPr>
              <a:solidFill>
                <a:schemeClr val="accent1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A-4284-4919-A0F3-0D8A61F4BA39}"/>
              </c:ext>
            </c:extLst>
          </c:dPt>
          <c:dPt>
            <c:idx val="19"/>
            <c:bubble3D val="0"/>
            <c:spPr>
              <a:solidFill>
                <a:schemeClr val="accent2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9-4284-4919-A0F3-0D8A61F4BA39}"/>
              </c:ext>
            </c:extLst>
          </c:dPt>
          <c:dPt>
            <c:idx val="20"/>
            <c:bubble3D val="0"/>
            <c:spPr>
              <a:solidFill>
                <a:schemeClr val="accent3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8-4284-4919-A0F3-0D8A61F4BA39}"/>
              </c:ext>
            </c:extLst>
          </c:dPt>
          <c:dLbls>
            <c:dLbl>
              <c:idx val="0"/>
              <c:layout>
                <c:manualLayout>
                  <c:x val="6.9515219540363868E-2"/>
                  <c:y val="0.28380937133827855"/>
                </c:manualLayout>
              </c:layout>
              <c:tx>
                <c:rich>
                  <a:bodyPr/>
                  <a:lstStyle/>
                  <a:p>
                    <a:fld id="{C55172C3-4253-46B0-AE09-31960F7777EE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2,7%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7443749262311762E-2"/>
                      <c:h val="8.7134364773415407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4675-4EA5-A0B9-893FA36A06FA}"/>
                </c:ext>
              </c:extLst>
            </c:dLbl>
            <c:dLbl>
              <c:idx val="1"/>
              <c:layout>
                <c:manualLayout>
                  <c:x val="-0.10443405601719798"/>
                  <c:y val="0.26421093597216416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4675-4EA5-A0B9-893FA36A06FA}"/>
                </c:ext>
              </c:extLst>
            </c:dLbl>
            <c:dLbl>
              <c:idx val="2"/>
              <c:layout>
                <c:manualLayout>
                  <c:x val="-7.0695303426923622E-2"/>
                  <c:y val="0.1291184145147419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0070256601646952E-2"/>
                      <c:h val="8.713436477341540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4675-4EA5-A0B9-893FA36A06FA}"/>
                </c:ext>
              </c:extLst>
            </c:dLbl>
            <c:dLbl>
              <c:idx val="3"/>
              <c:layout>
                <c:manualLayout>
                  <c:x val="-0.50480490351689766"/>
                  <c:y val="0.15124070221747579"/>
                </c:manualLayout>
              </c:layout>
              <c:tx>
                <c:rich>
                  <a:bodyPr/>
                  <a:lstStyle/>
                  <a:p>
                    <a:fld id="{C30932AB-2A90-489C-BD26-16E2700C8B2B}" type="CATEGORYNAME">
                      <a:rPr lang="uk-UA" smtClean="0"/>
                      <a:pPr/>
                      <a:t>[ІМ’Я КАТЕГОРІЇ]</a:t>
                    </a:fld>
                    <a:endParaRPr lang="uk-UA" dirty="0" smtClean="0"/>
                  </a:p>
                  <a:p>
                    <a:r>
                      <a:rPr lang="uk-UA" dirty="0" smtClean="0"/>
                      <a:t> </a:t>
                    </a:r>
                    <a:r>
                      <a:rPr lang="uk-UA" baseline="0" dirty="0" smtClean="0"/>
                      <a:t>2%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0601126170718832"/>
                      <c:h val="9.7067076144930056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4675-4EA5-A0B9-893FA36A06FA}"/>
                </c:ext>
              </c:extLst>
            </c:dLbl>
            <c:dLbl>
              <c:idx val="4"/>
              <c:layout>
                <c:manualLayout>
                  <c:x val="-0.30052154014875271"/>
                  <c:y val="3.559099551311524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724870579715612"/>
                      <c:h val="7.400333661007053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4675-4EA5-A0B9-893FA36A06FA}"/>
                </c:ext>
              </c:extLst>
            </c:dLbl>
            <c:dLbl>
              <c:idx val="5"/>
              <c:layout>
                <c:manualLayout>
                  <c:x val="-0.24917200742807508"/>
                  <c:y val="-4.352691463790427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4675-4EA5-A0B9-893FA36A06FA}"/>
                </c:ext>
              </c:extLst>
            </c:dLbl>
            <c:dLbl>
              <c:idx val="6"/>
              <c:layout>
                <c:manualLayout>
                  <c:x val="-0.11703807331738855"/>
                  <c:y val="-7.172475147070842E-2"/>
                </c:manualLayout>
              </c:layout>
              <c:tx>
                <c:rich>
                  <a:bodyPr/>
                  <a:lstStyle/>
                  <a:p>
                    <a:fld id="{C30B177C-30D1-4D46-AD10-4727AAE65CA2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3,5%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4675-4EA5-A0B9-893FA36A06FA}"/>
                </c:ext>
              </c:extLst>
            </c:dLbl>
            <c:dLbl>
              <c:idx val="7"/>
              <c:layout>
                <c:manualLayout>
                  <c:x val="-8.4993852525627231E-2"/>
                  <c:y val="-9.711442125564440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F-4675-4EA5-A0B9-893FA36A06FA}"/>
                </c:ext>
              </c:extLst>
            </c:dLbl>
            <c:dLbl>
              <c:idx val="8"/>
              <c:layout>
                <c:manualLayout>
                  <c:x val="-2.9301628485343317E-2"/>
                  <c:y val="-5.9921664179014629E-2"/>
                </c:manualLayout>
              </c:layout>
              <c:tx>
                <c:rich>
                  <a:bodyPr/>
                  <a:lstStyle/>
                  <a:p>
                    <a:fld id="{AD78B003-C8C5-4E91-934C-1044B3A2BEE5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32,9%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E-4675-4EA5-A0B9-893FA36A06FA}"/>
                </c:ext>
              </c:extLst>
            </c:dLbl>
            <c:dLbl>
              <c:idx val="9"/>
              <c:layout>
                <c:manualLayout>
                  <c:x val="-5.3186387285844433E-2"/>
                  <c:y val="-0.1074457426658193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3-4675-4EA5-A0B9-893FA36A06FA}"/>
                </c:ext>
              </c:extLst>
            </c:dLbl>
            <c:dLbl>
              <c:idx val="10"/>
              <c:layout>
                <c:manualLayout>
                  <c:x val="-1.1869457994923836E-2"/>
                  <c:y val="-0.19836128972637129"/>
                </c:manualLayout>
              </c:layout>
              <c:tx>
                <c:rich>
                  <a:bodyPr/>
                  <a:lstStyle/>
                  <a:p>
                    <a:fld id="{DB6685BE-B093-45E4-B468-F7730F5443C9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2%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7829396591450133"/>
                      <c:h val="7.5935212364785773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8-3402-43F0-81D3-15631C363D2F}"/>
                </c:ext>
              </c:extLst>
            </c:dLbl>
            <c:dLbl>
              <c:idx val="11"/>
              <c:layout>
                <c:manualLayout>
                  <c:x val="-7.5378439495832353E-2"/>
                  <c:y val="-1.5140510852117628E-2"/>
                </c:manualLayout>
              </c:layout>
              <c:tx>
                <c:rich>
                  <a:bodyPr/>
                  <a:lstStyle/>
                  <a:p>
                    <a:fld id="{90190198-AD45-4DAB-B03A-5E85E8697CA7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13,8%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887255337386217"/>
                      <c:h val="0.1275918194156604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2-ECB3-4F80-8DB0-D424C243AF67}"/>
                </c:ext>
              </c:extLst>
            </c:dLbl>
            <c:dLbl>
              <c:idx val="12"/>
              <c:layout>
                <c:manualLayout>
                  <c:x val="-0.17771441891722059"/>
                  <c:y val="-9.4015024832591929E-2"/>
                </c:manualLayout>
              </c:layout>
              <c:tx>
                <c:rich>
                  <a:bodyPr/>
                  <a:lstStyle/>
                  <a:p>
                    <a:fld id="{42FA793B-770F-4F2F-A36E-A22301537D86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12,7%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365314164361544"/>
                      <c:h val="7.5335995722995638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4-ECB3-4F80-8DB0-D424C243AF67}"/>
                </c:ext>
              </c:extLst>
            </c:dLbl>
            <c:dLbl>
              <c:idx val="13"/>
              <c:layout>
                <c:manualLayout>
                  <c:x val="0.15176013498890709"/>
                  <c:y val="-7.6451697086307044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009655176489791"/>
                      <c:h val="0.1173948865328052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28-09A0-4515-BE64-AB83FDFDFAC7}"/>
                </c:ext>
              </c:extLst>
            </c:dLbl>
            <c:dLbl>
              <c:idx val="14"/>
              <c:layout>
                <c:manualLayout>
                  <c:x val="0.14011609018196264"/>
                  <c:y val="8.2651384771274313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777248660601529"/>
                      <c:h val="8.433465802024547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29-09A0-4515-BE64-AB83FDFDFAC7}"/>
                </c:ext>
              </c:extLst>
            </c:dLbl>
            <c:dLbl>
              <c:idx val="15"/>
              <c:layout>
                <c:manualLayout>
                  <c:x val="5.7950353994745754E-2"/>
                  <c:y val="3.5126492794594746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190191019316088"/>
                      <c:h val="0.1104624885175904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26-4284-4919-A0F3-0D8A61F4BA39}"/>
                </c:ext>
              </c:extLst>
            </c:dLbl>
            <c:dLbl>
              <c:idx val="16"/>
              <c:layout>
                <c:manualLayout>
                  <c:x val="5.7950353994745837E-2"/>
                  <c:y val="-3.5126411445607304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35393077663991"/>
                      <c:h val="8.433465802024547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2B-4284-4919-A0F3-0D8A61F4BA39}"/>
                </c:ext>
              </c:extLst>
            </c:dLbl>
            <c:dLbl>
              <c:idx val="17"/>
              <c:layout>
                <c:manualLayout>
                  <c:x val="5.3081394368520621E-2"/>
                  <c:y val="3.925894000967720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967767695869589"/>
                      <c:h val="8.433465802024547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27-4284-4919-A0F3-0D8A61F4BA39}"/>
                </c:ext>
              </c:extLst>
            </c:dLbl>
            <c:dLbl>
              <c:idx val="18"/>
              <c:layout>
                <c:manualLayout>
                  <c:x val="0.10817399412352556"/>
                  <c:y val="8.678309984546939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A-4284-4919-A0F3-0D8A61F4BA39}"/>
                </c:ext>
              </c:extLst>
            </c:dLbl>
            <c:dLbl>
              <c:idx val="19"/>
              <c:layout>
                <c:manualLayout>
                  <c:x val="0.11921215678919143"/>
                  <c:y val="0.15910234971669387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9062350669738348"/>
                      <c:h val="0.1104624885175904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29-4284-4919-A0F3-0D8A61F4BA39}"/>
                </c:ext>
              </c:extLst>
            </c:dLbl>
            <c:dLbl>
              <c:idx val="20"/>
              <c:layout>
                <c:manualLayout>
                  <c:x val="0.13352756733322682"/>
                  <c:y val="0.2417529209980933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9779831243006624"/>
                      <c:h val="0.1104624885175904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28-4284-4919-A0F3-0D8A61F4BA39}"/>
                </c:ext>
              </c:extLst>
            </c:dLbl>
            <c:spPr>
              <a:solidFill>
                <a:schemeClr val="lt1"/>
              </a:solidFill>
              <a:ln>
                <a:noFill/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/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Аркуш1!$A$2:$A$28</c:f>
              <c:strCache>
                <c:ptCount val="21"/>
                <c:pt idx="0">
                  <c:v>Промислова політика</c:v>
                </c:pt>
                <c:pt idx="1">
                  <c:v>Аграрна політика і земельні відносини</c:v>
                </c:pt>
                <c:pt idx="2">
                  <c:v>Транспорт і зв'язок</c:v>
                </c:pt>
                <c:pt idx="3">
                  <c:v>Економічна, цінова, інвестиційна, зовнішньоекономічна, регіональна політика та будівництво, підприємництво</c:v>
                </c:pt>
                <c:pt idx="4">
                  <c:v>Фінансова, податкова, митна політика</c:v>
                </c:pt>
                <c:pt idx="5">
                  <c:v>Соціальна політика. Соціальний захист населення</c:v>
                </c:pt>
                <c:pt idx="6">
                  <c:v>Праця і заробітна плата</c:v>
                </c:pt>
                <c:pt idx="7">
                  <c:v>Охорона здоров'я</c:v>
                </c:pt>
                <c:pt idx="8">
                  <c:v>Комунальне господарство</c:v>
                </c:pt>
                <c:pt idx="9">
                  <c:v>Житлова політика</c:v>
                </c:pt>
                <c:pt idx="10">
                  <c:v>Екологія та природні ресурси</c:v>
                </c:pt>
                <c:pt idx="11">
                  <c:v>Забезпечення дотримання законності та охорони правопорядку, реалізації прав і свобод громадян, запобігання дискримінації</c:v>
                </c:pt>
                <c:pt idx="12">
                  <c:v>Сімейна та гендерна політика. Захист прав дітей</c:v>
                </c:pt>
                <c:pt idx="13">
                  <c:v>Освіта, наукова, науково-технічна, інноваційна діяльність та інтелектуальна власність</c:v>
                </c:pt>
                <c:pt idx="14">
                  <c:v>Діяльність об'єднань громадян, регігія та міжконфесійні відносини</c:v>
                </c:pt>
                <c:pt idx="15">
                  <c:v>Діяльність Верховної Ради України, Президента України та Кабінету Міністрів України</c:v>
                </c:pt>
                <c:pt idx="16">
                  <c:v>Діяльність центральних органів виконавчої влади</c:v>
                </c:pt>
                <c:pt idx="17">
                  <c:v>Діяльність місцевих органів виконавчої влади</c:v>
                </c:pt>
                <c:pt idx="18">
                  <c:v>Діяльність органів місцевого самоврядування</c:v>
                </c:pt>
                <c:pt idx="19">
                  <c:v>Обороноздатність, суверенітет, міждержавні і міжнаціональні відносини</c:v>
                </c:pt>
                <c:pt idx="20">
                  <c:v>Державне будівництво, адміністративно-територіальний устрій</c:v>
                </c:pt>
              </c:strCache>
            </c:strRef>
          </c:cat>
          <c:val>
            <c:numRef>
              <c:f>Аркуш1!$B$2:$B$28</c:f>
              <c:numCache>
                <c:formatCode>General</c:formatCode>
                <c:ptCount val="21"/>
                <c:pt idx="0">
                  <c:v>0</c:v>
                </c:pt>
                <c:pt idx="1">
                  <c:v>31</c:v>
                </c:pt>
                <c:pt idx="2">
                  <c:v>17</c:v>
                </c:pt>
                <c:pt idx="3">
                  <c:v>14</c:v>
                </c:pt>
                <c:pt idx="4">
                  <c:v>48</c:v>
                </c:pt>
                <c:pt idx="5">
                  <c:v>173</c:v>
                </c:pt>
                <c:pt idx="6">
                  <c:v>28</c:v>
                </c:pt>
                <c:pt idx="7">
                  <c:v>116</c:v>
                </c:pt>
                <c:pt idx="8">
                  <c:v>57</c:v>
                </c:pt>
                <c:pt idx="9">
                  <c:v>15</c:v>
                </c:pt>
                <c:pt idx="10">
                  <c:v>14</c:v>
                </c:pt>
                <c:pt idx="11">
                  <c:v>485</c:v>
                </c:pt>
                <c:pt idx="12">
                  <c:v>2</c:v>
                </c:pt>
                <c:pt idx="13">
                  <c:v>20</c:v>
                </c:pt>
                <c:pt idx="14">
                  <c:v>19</c:v>
                </c:pt>
                <c:pt idx="15">
                  <c:v>188</c:v>
                </c:pt>
                <c:pt idx="16">
                  <c:v>12</c:v>
                </c:pt>
                <c:pt idx="17">
                  <c:v>24</c:v>
                </c:pt>
                <c:pt idx="18">
                  <c:v>62</c:v>
                </c:pt>
                <c:pt idx="19">
                  <c:v>13</c:v>
                </c:pt>
                <c:pt idx="20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75-4EA5-A0B9-893FA36A06F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28.01.2019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721867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28.01.2019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45982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28.01.2019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92038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28.01.2019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804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28.01.2019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07634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28.01.2019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864133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28.01.2019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3880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28.01.2019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89080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28.01.2019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30981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28.01.2019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90753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28.01.2019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12193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AFA5A-CDC0-4B19-853E-61FB8D16DDE0}" type="datetimeFigureOut">
              <a:rPr lang="uk-UA" smtClean="0"/>
              <a:t>28.01.2019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85853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Діаграма 11"/>
          <p:cNvGraphicFramePr/>
          <p:nvPr>
            <p:extLst>
              <p:ext uri="{D42A27DB-BD31-4B8C-83A1-F6EECF244321}">
                <p14:modId xmlns:p14="http://schemas.microsoft.com/office/powerpoint/2010/main" val="1762508152"/>
              </p:ext>
            </p:extLst>
          </p:nvPr>
        </p:nvGraphicFramePr>
        <p:xfrm>
          <a:off x="669718" y="307934"/>
          <a:ext cx="11314706" cy="60827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14528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Діаграма 14"/>
          <p:cNvGraphicFramePr/>
          <p:nvPr>
            <p:extLst>
              <p:ext uri="{D42A27DB-BD31-4B8C-83A1-F6EECF244321}">
                <p14:modId xmlns:p14="http://schemas.microsoft.com/office/powerpoint/2010/main" val="831974138"/>
              </p:ext>
            </p:extLst>
          </p:nvPr>
        </p:nvGraphicFramePr>
        <p:xfrm>
          <a:off x="469127" y="397565"/>
          <a:ext cx="11298803" cy="60111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94139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іаграма 5"/>
          <p:cNvGraphicFramePr/>
          <p:nvPr>
            <p:extLst>
              <p:ext uri="{D42A27DB-BD31-4B8C-83A1-F6EECF244321}">
                <p14:modId xmlns:p14="http://schemas.microsoft.com/office/powerpoint/2010/main" val="3356658383"/>
              </p:ext>
            </p:extLst>
          </p:nvPr>
        </p:nvGraphicFramePr>
        <p:xfrm>
          <a:off x="204537" y="365760"/>
          <a:ext cx="11619053" cy="60827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116403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іаграма 5"/>
          <p:cNvGraphicFramePr/>
          <p:nvPr>
            <p:extLst>
              <p:ext uri="{D42A27DB-BD31-4B8C-83A1-F6EECF244321}">
                <p14:modId xmlns:p14="http://schemas.microsoft.com/office/powerpoint/2010/main" val="1914737912"/>
              </p:ext>
            </p:extLst>
          </p:nvPr>
        </p:nvGraphicFramePr>
        <p:xfrm>
          <a:off x="267072" y="242114"/>
          <a:ext cx="11505538" cy="61463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1193680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</TotalTime>
  <Words>66</Words>
  <Application>Microsoft Office PowerPoint</Application>
  <PresentationFormat>Широкий екран</PresentationFormat>
  <Paragraphs>32</Paragraphs>
  <Slides>4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Анісімов Віталій Анатолійович</dc:creator>
  <cp:lastModifiedBy>Токман Ярослав Вікторович</cp:lastModifiedBy>
  <cp:revision>63</cp:revision>
  <cp:lastPrinted>2019-01-28T12:51:58Z</cp:lastPrinted>
  <dcterms:created xsi:type="dcterms:W3CDTF">2018-01-03T13:22:59Z</dcterms:created>
  <dcterms:modified xsi:type="dcterms:W3CDTF">2019-01-28T12:52:53Z</dcterms:modified>
</cp:coreProperties>
</file>