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</p:sldIdLst>
  <p:sldSz cx="12192000" cy="6858000"/>
  <p:notesSz cx="6797675" cy="9926638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2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Excel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звернення</a:t>
            </a:r>
            <a:r>
              <a:rPr lang="uk-UA" sz="20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мешканців Закарпатської області </a:t>
            </a:r>
          </a:p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формою надходження</a:t>
            </a:r>
            <a:endPara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22972368879933783"/>
          <c:y val="8.3514912508265236E-3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30"/>
      <c:rotY val="16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290757886241143"/>
          <c:y val="0.24947548360559524"/>
          <c:w val="0.74704265404686621"/>
          <c:h val="0.63882775969932004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Стовпець2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dPt>
            <c:idx val="0"/>
            <c:bubble3D val="0"/>
            <c:explosion val="5"/>
            <c:spPr>
              <a:solidFill>
                <a:srgbClr val="00B0F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565-41D7-998A-A12F5781B11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D565-41D7-998A-A12F5781B110}"/>
              </c:ext>
            </c:extLst>
          </c:dPt>
          <c:dPt>
            <c:idx val="2"/>
            <c:bubble3D val="0"/>
            <c:explosion val="3"/>
            <c:extLst>
              <c:ext xmlns:c16="http://schemas.microsoft.com/office/drawing/2014/chart" uri="{C3380CC4-5D6E-409C-BE32-E72D297353CC}">
                <c16:uniqueId val="{00000006-CA35-4DAA-AE7E-6D5633E86E0F}"/>
              </c:ext>
            </c:extLst>
          </c:dPt>
          <c:dPt>
            <c:idx val="3"/>
            <c:bubble3D val="0"/>
            <c:explosion val="3"/>
            <c:extLst>
              <c:ext xmlns:c16="http://schemas.microsoft.com/office/drawing/2014/chart" uri="{C3380CC4-5D6E-409C-BE32-E72D297353CC}">
                <c16:uniqueId val="{00000007-CA35-4DAA-AE7E-6D5633E86E0F}"/>
              </c:ext>
            </c:extLst>
          </c:dPt>
          <c:dLbls>
            <c:dLbl>
              <c:idx val="0"/>
              <c:layout>
                <c:manualLayout>
                  <c:x val="-1.7412957968152232E-2"/>
                  <c:y val="-0.15867833376570384"/>
                </c:manualLayout>
              </c:layout>
              <c:tx>
                <c:rich>
                  <a:bodyPr/>
                  <a:lstStyle/>
                  <a:p>
                    <a:fld id="{15CA2459-CEEA-46CB-B77A-F349338B87AC}" type="CATEGORYNAME">
                      <a:rPr lang="uk-UA" b="1" smtClean="0"/>
                      <a:pPr/>
                      <a:t>[ІМ’Я КАТЕГОРІЇ]</a:t>
                    </a:fld>
                    <a:r>
                      <a:rPr lang="uk-UA" dirty="0" smtClean="0"/>
                      <a:t> 69, 2</a:t>
                    </a:r>
                    <a:r>
                      <a:rPr lang="uk-UA" baseline="0" dirty="0" smtClean="0"/>
                      <a:t>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820957433626645"/>
                      <c:h val="8.1061744153051937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565-41D7-998A-A12F5781B110}"/>
                </c:ext>
              </c:extLst>
            </c:dLbl>
            <c:dLbl>
              <c:idx val="1"/>
              <c:layout>
                <c:manualLayout>
                  <c:x val="5.2155044947699056E-2"/>
                  <c:y val="-7.620727546407495E-2"/>
                </c:manualLayout>
              </c:layout>
              <c:tx>
                <c:rich>
                  <a:bodyPr/>
                  <a:lstStyle/>
                  <a:p>
                    <a:fld id="{E9B3A302-D3A1-4D09-A6E2-BEB57C27571D}" type="CATEGORYNAME">
                      <a:rPr lang="uk-UA" smtClean="0"/>
                      <a:pPr/>
                      <a:t>[ІМ’Я КАТЕГОРІЇ]</a:t>
                    </a:fld>
                    <a:r>
                      <a:rPr lang="uk-UA" dirty="0" smtClean="0"/>
                      <a:t> 2,4</a:t>
                    </a:r>
                    <a:r>
                      <a:rPr lang="uk-UA" baseline="0" dirty="0" smtClean="0"/>
                      <a:t>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565-41D7-998A-A12F5781B110}"/>
                </c:ext>
              </c:extLst>
            </c:dLbl>
            <c:dLbl>
              <c:idx val="2"/>
              <c:layout>
                <c:manualLayout>
                  <c:x val="5.4999219599696184E-2"/>
                  <c:y val="8.351491250826442E-3"/>
                </c:manualLayout>
              </c:layout>
              <c:tx>
                <c:rich>
                  <a:bodyPr/>
                  <a:lstStyle/>
                  <a:p>
                    <a:fld id="{5ADDAC39-F066-4ACE-A36C-F7F683D8E1F1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24%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CA35-4DAA-AE7E-6D5633E86E0F}"/>
                </c:ext>
              </c:extLst>
            </c:dLbl>
            <c:dLbl>
              <c:idx val="3"/>
              <c:layout>
                <c:manualLayout>
                  <c:x val="0.13244710026049286"/>
                  <c:y val="7.3381331392104818E-3"/>
                </c:manualLayout>
              </c:layout>
              <c:tx>
                <c:rich>
                  <a:bodyPr/>
                  <a:lstStyle/>
                  <a:p>
                    <a:fld id="{0CC94288-60CF-47D6-90BA-E0BE96EC01D1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2,3%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CA35-4DAA-AE7E-6D5633E86E0F}"/>
                </c:ext>
              </c:extLst>
            </c:dLbl>
            <c:numFmt formatCode="0.0%" sourceLinked="0"/>
            <c:spPr>
              <a:solidFill>
                <a:schemeClr val="lt1"/>
              </a:solidFill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Аркуш1!$A$2:$A$10</c:f>
              <c:strCache>
                <c:ptCount val="4"/>
                <c:pt idx="0">
                  <c:v>Надійшло поштою</c:v>
                </c:pt>
                <c:pt idx="1">
                  <c:v>На особистому прийомі</c:v>
                </c:pt>
                <c:pt idx="2">
                  <c:v>Засобами електронного зв'язку</c:v>
                </c:pt>
                <c:pt idx="3">
                  <c:v>Засобами телефонного зв'язку</c:v>
                </c:pt>
              </c:strCache>
            </c:strRef>
          </c:cat>
          <c:val>
            <c:numRef>
              <c:f>Аркуш1!$B$2:$B$10</c:f>
              <c:numCache>
                <c:formatCode>General</c:formatCode>
                <c:ptCount val="4"/>
                <c:pt idx="0">
                  <c:v>689</c:v>
                </c:pt>
                <c:pt idx="1">
                  <c:v>24</c:v>
                </c:pt>
                <c:pt idx="2">
                  <c:v>239</c:v>
                </c:pt>
                <c:pt idx="3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65-41D7-998A-A12F5781B11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solidFill>
        <a:schemeClr val="accent1">
          <a:alpha val="55000"/>
        </a:schemeClr>
      </a:solidFill>
    </a:ln>
    <a:effectLst/>
  </c:spPr>
  <c:txPr>
    <a:bodyPr/>
    <a:lstStyle/>
    <a:p>
      <a:pPr>
        <a:defRPr/>
      </a:pPr>
      <a:endParaRPr lang="uk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соціальний стан авторів звернень з Закарпатської області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7233055572346911"/>
          <c:y val="1.901455370280568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sideWall>
    <c:back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backWall>
    <c:plotArea>
      <c:layout>
        <c:manualLayout>
          <c:layoutTarget val="inner"/>
          <c:xMode val="edge"/>
          <c:yMode val="edge"/>
          <c:x val="0.37596451588721402"/>
          <c:y val="9.083683167295635E-2"/>
          <c:w val="0.59705917520643559"/>
          <c:h val="0.85926402198568153"/>
        </c:manualLayout>
      </c:layout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0.29561538509875779"/>
                  <c:y val="-1.26763691352037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ED5F-45C6-A198-5FFE1CA991AF}"/>
                </c:ext>
              </c:extLst>
            </c:dLbl>
            <c:dLbl>
              <c:idx val="1"/>
              <c:layout>
                <c:manualLayout>
                  <c:x val="4.3836501972819526E-2"/>
                  <c:y val="-6.33818456760189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D5F-45C6-A198-5FFE1CA991AF}"/>
                </c:ext>
              </c:extLst>
            </c:dLbl>
            <c:dLbl>
              <c:idx val="2"/>
              <c:layout>
                <c:manualLayout>
                  <c:x val="4.608452771501548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92F-4FD2-BD5A-EE6C1E647965}"/>
                </c:ext>
              </c:extLst>
            </c:dLbl>
            <c:dLbl>
              <c:idx val="3"/>
              <c:layout>
                <c:manualLayout>
                  <c:x val="3.596841187513402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516-4509-BE25-4FA34E80474E}"/>
                </c:ext>
              </c:extLst>
            </c:dLbl>
            <c:dLbl>
              <c:idx val="4"/>
              <c:layout>
                <c:manualLayout>
                  <c:x val="0.13937759601614436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516-4509-BE25-4FA34E80474E}"/>
                </c:ext>
              </c:extLst>
            </c:dLbl>
            <c:dLbl>
              <c:idx val="5"/>
              <c:layout>
                <c:manualLayout>
                  <c:x val="2.922433464854639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516-4509-BE25-4FA34E80474E}"/>
                </c:ext>
              </c:extLst>
            </c:dLbl>
            <c:dLbl>
              <c:idx val="6"/>
              <c:layout>
                <c:manualLayout>
                  <c:x val="0.19108218808664953"/>
                  <c:y val="-8.45091275680252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516-4509-BE25-4FA34E80474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Аркуш1!$A$2:$A$15</c:f>
              <c:strCache>
                <c:ptCount val="7"/>
                <c:pt idx="0">
                  <c:v>Пенсіонер</c:v>
                </c:pt>
                <c:pt idx="1">
                  <c:v>Пенсіонер з числа військовослужбовців</c:v>
                </c:pt>
                <c:pt idx="2">
                  <c:v>Працівник бюджетної сфери</c:v>
                </c:pt>
                <c:pt idx="3">
                  <c:v>Підприємець</c:v>
                </c:pt>
                <c:pt idx="4">
                  <c:v>Безробітний</c:v>
                </c:pt>
                <c:pt idx="5">
                  <c:v>Журналіст</c:v>
                </c:pt>
                <c:pt idx="6">
                  <c:v>Інші</c:v>
                </c:pt>
              </c:strCache>
            </c:strRef>
          </c:cat>
          <c:val>
            <c:numRef>
              <c:f>Аркуш1!$B$2:$B$15</c:f>
              <c:numCache>
                <c:formatCode>General</c:formatCode>
                <c:ptCount val="7"/>
                <c:pt idx="0">
                  <c:v>484</c:v>
                </c:pt>
                <c:pt idx="1">
                  <c:v>6</c:v>
                </c:pt>
                <c:pt idx="2">
                  <c:v>14</c:v>
                </c:pt>
                <c:pt idx="3">
                  <c:v>10</c:v>
                </c:pt>
                <c:pt idx="4">
                  <c:v>189</c:v>
                </c:pt>
                <c:pt idx="5">
                  <c:v>8</c:v>
                </c:pt>
                <c:pt idx="6">
                  <c:v>290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5F-45C6-A198-5FFE1CA991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shape val="cylinder"/>
        <c:axId val="68006272"/>
        <c:axId val="68007808"/>
        <c:axId val="0"/>
      </c:bar3DChart>
      <c:catAx>
        <c:axId val="680062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68007808"/>
        <c:crosses val="autoZero"/>
        <c:auto val="1"/>
        <c:lblAlgn val="ctr"/>
        <c:lblOffset val="100"/>
        <c:noMultiLvlLbl val="0"/>
      </c:catAx>
      <c:valAx>
        <c:axId val="680078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680062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категорії авторів звернень з Закарпатської області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21860372029151287"/>
          <c:y val="1.252723275729982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3.6818514649534645E-2"/>
                  <c:y val="-6.26361637864991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3472-4F0E-9FDE-FEE5A5DF083B}"/>
                </c:ext>
              </c:extLst>
            </c:dLbl>
            <c:dLbl>
              <c:idx val="1"/>
              <c:layout>
                <c:manualLayout>
                  <c:x val="3.570469167669911E-2"/>
                  <c:y val="-1.04393606310831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3472-4F0E-9FDE-FEE5A5DF083B}"/>
                </c:ext>
              </c:extLst>
            </c:dLbl>
            <c:dLbl>
              <c:idx val="2"/>
              <c:layout>
                <c:manualLayout>
                  <c:x val="3.5698377089766517E-2"/>
                  <c:y val="-6.26361637864991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472-4F0E-9FDE-FEE5A5DF083B}"/>
                </c:ext>
              </c:extLst>
            </c:dLbl>
            <c:dLbl>
              <c:idx val="3"/>
              <c:layout>
                <c:manualLayout>
                  <c:x val="3.0073220266561517E-2"/>
                  <c:y val="6.26361637864991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1C2-4523-AE89-264C09415D25}"/>
                </c:ext>
              </c:extLst>
            </c:dLbl>
            <c:dLbl>
              <c:idx val="4"/>
              <c:layout>
                <c:manualLayout>
                  <c:x val="3.4528512157903965E-2"/>
                  <c:y val="-1.6439938001705807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1C2-4523-AE89-264C09415D25}"/>
                </c:ext>
              </c:extLst>
            </c:dLbl>
            <c:dLbl>
              <c:idx val="5"/>
              <c:layout>
                <c:manualLayout>
                  <c:x val="3.3414689185068271E-2"/>
                  <c:y val="-1.04393606310831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079-4EF8-B43C-ECD32C5BB1E2}"/>
                </c:ext>
              </c:extLst>
            </c:dLbl>
            <c:dLbl>
              <c:idx val="6"/>
              <c:layout>
                <c:manualLayout>
                  <c:x val="0.10135789052804059"/>
                  <c:y val="-5.2195981158515859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84024858073081E-2"/>
                      <c:h val="3.537907537843092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E079-4EF8-B43C-ECD32C5BB1E2}"/>
                </c:ext>
              </c:extLst>
            </c:dLbl>
            <c:dLbl>
              <c:idx val="7"/>
              <c:layout>
                <c:manualLayout>
                  <c:x val="5.4577325668944979E-2"/>
                  <c:y val="-1.25273971566798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079-4EF8-B43C-ECD32C5BB1E2}"/>
                </c:ext>
              </c:extLst>
            </c:dLbl>
            <c:dLbl>
              <c:idx val="8"/>
              <c:layout>
                <c:manualLayout>
                  <c:x val="2.4504105402383458E-2"/>
                  <c:y val="-6.26361637864991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BEE-4D2A-BC39-F6F32B011015}"/>
                </c:ext>
              </c:extLst>
            </c:dLbl>
            <c:dLbl>
              <c:idx val="9"/>
              <c:layout>
                <c:manualLayout>
                  <c:x val="2.673175134805468E-2"/>
                  <c:y val="-4.175662052743266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3922787160445147E-2"/>
                      <c:h val="3.746694750464756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9BEE-4D2A-BC39-F6F32B011015}"/>
                </c:ext>
              </c:extLst>
            </c:dLbl>
            <c:dLbl>
              <c:idx val="10"/>
              <c:layout>
                <c:manualLayout>
                  <c:x val="2.5617928375219069E-2"/>
                  <c:y val="-3.827721346566874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BEE-4D2A-BC39-F6F32B011015}"/>
                </c:ext>
              </c:extLst>
            </c:dLbl>
            <c:dLbl>
              <c:idx val="11"/>
              <c:layout>
                <c:manualLayout>
                  <c:x val="2.895939729372590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BEE-4D2A-BC39-F6F32B011015}"/>
                </c:ext>
              </c:extLst>
            </c:dLbl>
            <c:dLbl>
              <c:idx val="12"/>
              <c:layout>
                <c:manualLayout>
                  <c:x val="2.8959397293725823E-2"/>
                  <c:y val="-2.08787212621663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BEE-4D2A-BC39-F6F32B011015}"/>
                </c:ext>
              </c:extLst>
            </c:dLbl>
            <c:dLbl>
              <c:idx val="13"/>
              <c:layout>
                <c:manualLayout>
                  <c:x val="0.29516308780143713"/>
                  <c:y val="-2.08787212621663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BEE-4D2A-BC39-F6F32B01101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Аркуш1!$A$2:$A$25</c:f>
              <c:strCache>
                <c:ptCount val="14"/>
                <c:pt idx="0">
                  <c:v>Учасник війни</c:v>
                </c:pt>
                <c:pt idx="1">
                  <c:v>Дитина війни</c:v>
                </c:pt>
                <c:pt idx="2">
                  <c:v>Особа з інвалідністю внаслідок війни</c:v>
                </c:pt>
                <c:pt idx="3">
                  <c:v>Ветеран праці</c:v>
                </c:pt>
                <c:pt idx="4">
                  <c:v>Ветеран військової служби</c:v>
                </c:pt>
                <c:pt idx="5">
                  <c:v>Особа з інвалідністю І групи</c:v>
                </c:pt>
                <c:pt idx="6">
                  <c:v>Особа з інвалідністю ІІ групи</c:v>
                </c:pt>
                <c:pt idx="7">
                  <c:v>Особа з інвалідністю ІІІ групи</c:v>
                </c:pt>
                <c:pt idx="8">
                  <c:v>Багатодітна сім"я</c:v>
                </c:pt>
                <c:pt idx="9">
                  <c:v>Особа, що потерпіла від Чорнобильської катастрофи</c:v>
                </c:pt>
                <c:pt idx="10">
                  <c:v>Учасник ліквідаціії наслідків на Чорнобильській АЕС</c:v>
                </c:pt>
                <c:pt idx="11">
                  <c:v>Учасник АТО</c:v>
                </c:pt>
                <c:pt idx="12">
                  <c:v>Переселенець, або внутрішньо переміщена особа</c:v>
                </c:pt>
                <c:pt idx="13">
                  <c:v>Інші категорії</c:v>
                </c:pt>
              </c:strCache>
            </c:strRef>
          </c:cat>
          <c:val>
            <c:numRef>
              <c:f>Аркуш1!$B$2:$B$25</c:f>
              <c:numCache>
                <c:formatCode>General</c:formatCode>
                <c:ptCount val="14"/>
                <c:pt idx="0">
                  <c:v>3</c:v>
                </c:pt>
                <c:pt idx="1">
                  <c:v>10</c:v>
                </c:pt>
                <c:pt idx="2">
                  <c:v>6</c:v>
                </c:pt>
                <c:pt idx="3">
                  <c:v>14</c:v>
                </c:pt>
                <c:pt idx="4">
                  <c:v>11</c:v>
                </c:pt>
                <c:pt idx="5">
                  <c:v>23</c:v>
                </c:pt>
                <c:pt idx="6">
                  <c:v>184</c:v>
                </c:pt>
                <c:pt idx="7">
                  <c:v>78</c:v>
                </c:pt>
                <c:pt idx="8">
                  <c:v>4</c:v>
                </c:pt>
                <c:pt idx="9">
                  <c:v>3</c:v>
                </c:pt>
                <c:pt idx="10">
                  <c:v>7</c:v>
                </c:pt>
                <c:pt idx="11">
                  <c:v>4</c:v>
                </c:pt>
                <c:pt idx="12">
                  <c:v>2</c:v>
                </c:pt>
                <c:pt idx="13">
                  <c:v>677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72-4F0E-9FDE-FEE5A5DF08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"/>
        <c:shape val="cylinder"/>
        <c:axId val="68062208"/>
        <c:axId val="68072192"/>
        <c:axId val="0"/>
      </c:bar3DChart>
      <c:catAx>
        <c:axId val="680622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68072192"/>
        <c:crosses val="autoZero"/>
        <c:auto val="1"/>
        <c:lblAlgn val="ctr"/>
        <c:lblOffset val="100"/>
        <c:noMultiLvlLbl val="0"/>
      </c:catAx>
      <c:valAx>
        <c:axId val="680721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68062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питання, порушені у зверненнях мешканців Закарпатської області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3062499999999996"/>
          <c:y val="1.23975641346986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134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95594630812674"/>
          <c:y val="0.30965778823380441"/>
          <c:w val="0.5929398555150438"/>
          <c:h val="0.53846596352238507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16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A-1164-46C2-8B9B-20D89E0D73D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B-DBC5-4972-A03C-6D2CA92F3B4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C-DBC5-4972-A03C-6D2CA92F3B4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D-DBC5-4972-A03C-6D2CA92F3B4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F-DBC5-4972-A03C-6D2CA92F3B47}"/>
              </c:ext>
            </c:extLst>
          </c:dPt>
          <c:dPt>
            <c:idx val="5"/>
            <c:bubble3D val="0"/>
            <c:explosion val="17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1-242B-485A-91F5-5F31DD3A0811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3-242B-485A-91F5-5F31DD3A0811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5937-4CB8-B42A-07F6B9453843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6-5937-4CB8-B42A-07F6B9453843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5937-4CB8-B42A-07F6B9453843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0-F20B-4B7D-BC70-A88C7F589104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1-F20B-4B7D-BC70-A88C7F589104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2-F20B-4B7D-BC70-A88C7F589104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3-F20B-4B7D-BC70-A88C7F589104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4-F20B-4B7D-BC70-A88C7F589104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5-F20B-4B7D-BC70-A88C7F589104}"/>
              </c:ext>
            </c:extLst>
          </c:dPt>
          <c:dLbls>
            <c:dLbl>
              <c:idx val="0"/>
              <c:layout>
                <c:manualLayout>
                  <c:x val="4.5855039941562536E-2"/>
                  <c:y val="0.14992311861736707"/>
                </c:manualLayout>
              </c:layout>
              <c:tx>
                <c:rich>
                  <a:bodyPr/>
                  <a:lstStyle/>
                  <a:p>
                    <a:fld id="{7A47DF3F-BCDC-4234-BFB5-59C347EDCE87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1,6% 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A-1164-46C2-8B9B-20D89E0D73D4}"/>
                </c:ext>
              </c:extLst>
            </c:dLbl>
            <c:dLbl>
              <c:idx val="1"/>
              <c:layout>
                <c:manualLayout>
                  <c:x val="-8.2215659001135519E-2"/>
                  <c:y val="0.10346291313171879"/>
                </c:manualLayout>
              </c:layout>
              <c:tx>
                <c:rich>
                  <a:bodyPr/>
                  <a:lstStyle/>
                  <a:p>
                    <a:fld id="{A02D0EA7-8EA1-48E7-AE85-74B1DC5F037D}" type="CATEGORYNAME">
                      <a:rPr lang="ru-RU" u="none" smtClean="0"/>
                      <a:pPr/>
                      <a:t>[ІМ’Я КАТЕГОРІЇ]</a:t>
                    </a:fld>
                    <a:r>
                      <a:rPr lang="ru-RU" u="none" dirty="0" smtClean="0"/>
                      <a:t> 3,3</a:t>
                    </a:r>
                    <a:r>
                      <a:rPr lang="ru-RU" u="none" baseline="0" dirty="0" smtClean="0"/>
                      <a:t>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375156325295551"/>
                      <c:h val="8.1134570273494119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B-DBC5-4972-A03C-6D2CA92F3B47}"/>
                </c:ext>
              </c:extLst>
            </c:dLbl>
            <c:dLbl>
              <c:idx val="2"/>
              <c:layout>
                <c:manualLayout>
                  <c:x val="-0.18893822999680904"/>
                  <c:y val="6.3063061665091388E-2"/>
                </c:manualLayout>
              </c:layout>
              <c:tx>
                <c:rich>
                  <a:bodyPr/>
                  <a:lstStyle/>
                  <a:p>
                    <a:fld id="{550BDB62-87A0-4917-9232-E6A18BFBC321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C-DBC5-4972-A03C-6D2CA92F3B47}"/>
                </c:ext>
              </c:extLst>
            </c:dLbl>
            <c:dLbl>
              <c:idx val="3"/>
              <c:layout>
                <c:manualLayout>
                  <c:x val="-0.20314889886821275"/>
                  <c:y val="4.7297218661390306E-2"/>
                </c:manualLayout>
              </c:layout>
              <c:tx>
                <c:rich>
                  <a:bodyPr/>
                  <a:lstStyle/>
                  <a:p>
                    <a:fld id="{B9C2AC23-5625-4C73-824E-1979C59C6D51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414002536289657"/>
                      <c:h val="8.0435042020575248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D-DBC5-4972-A03C-6D2CA92F3B47}"/>
                </c:ext>
              </c:extLst>
            </c:dLbl>
            <c:dLbl>
              <c:idx val="4"/>
              <c:layout>
                <c:manualLayout>
                  <c:x val="-0.1717892420128716"/>
                  <c:y val="1.1824324062204634E-2"/>
                </c:manualLayout>
              </c:layout>
              <c:tx>
                <c:rich>
                  <a:bodyPr/>
                  <a:lstStyle/>
                  <a:p>
                    <a:fld id="{2BDDD184-9E4B-45EF-8284-F986BC22B993}" type="CATEGORYNAME">
                      <a:rPr lang="ru-RU" smtClean="0"/>
                      <a:pPr/>
                      <a:t>[ІМ’Я КАТЕГОРІЇ]</a:t>
                    </a:fld>
                    <a:r>
                      <a:rPr lang="ru-RU" dirty="0" smtClean="0"/>
                      <a:t> </a:t>
                    </a:r>
                    <a:r>
                      <a:rPr lang="ru-RU" baseline="0" dirty="0" smtClean="0"/>
                      <a:t>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F-DBC5-4972-A03C-6D2CA92F3B47}"/>
                </c:ext>
              </c:extLst>
            </c:dLbl>
            <c:dLbl>
              <c:idx val="5"/>
              <c:layout>
                <c:manualLayout>
                  <c:x val="-0.1102807092699475"/>
                  <c:y val="-2.3505266557040803E-2"/>
                </c:manualLayout>
              </c:layout>
              <c:tx>
                <c:rich>
                  <a:bodyPr/>
                  <a:lstStyle/>
                  <a:p>
                    <a:fld id="{399ADE2E-83A7-4E72-9FA3-3461DD7B82A5}" type="CATEGORYNAME">
                      <a:rPr lang="uk-UA" i="0" smtClean="0"/>
                      <a:pPr/>
                      <a:t>[ІМ’Я КАТЕГОРІЇ]</a:t>
                    </a:fld>
                    <a:r>
                      <a:rPr lang="uk-UA" i="0" dirty="0" smtClean="0"/>
                      <a:t> 10%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1-242B-485A-91F5-5F31DD3A0811}"/>
                </c:ext>
              </c:extLst>
            </c:dLbl>
            <c:dLbl>
              <c:idx val="6"/>
              <c:layout>
                <c:manualLayout>
                  <c:x val="-6.0153114147244086E-2"/>
                  <c:y val="-3.7443692863648084E-2"/>
                </c:manualLayout>
              </c:layout>
              <c:tx>
                <c:rich>
                  <a:bodyPr/>
                  <a:lstStyle/>
                  <a:p>
                    <a:fld id="{29C5622F-F5FB-4867-8738-D7CC76361E95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2,9%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3-242B-485A-91F5-5F31DD3A0811}"/>
                </c:ext>
              </c:extLst>
            </c:dLbl>
            <c:dLbl>
              <c:idx val="7"/>
              <c:layout>
                <c:manualLayout>
                  <c:x val="-4.2329969214727321E-2"/>
                  <c:y val="-0.1044481958828076"/>
                </c:manualLayout>
              </c:layout>
              <c:tx>
                <c:rich>
                  <a:bodyPr/>
                  <a:lstStyle/>
                  <a:p>
                    <a:fld id="{73611786-F9EE-4FCB-B7E9-E7BB65ED6BA8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3-5937-4CB8-B42A-07F6B9453843}"/>
                </c:ext>
              </c:extLst>
            </c:dLbl>
            <c:dLbl>
              <c:idx val="8"/>
              <c:layout>
                <c:manualLayout>
                  <c:x val="5.45833813558326E-2"/>
                  <c:y val="-6.1092340988057277E-2"/>
                </c:manualLayout>
              </c:layout>
              <c:tx>
                <c:rich>
                  <a:bodyPr/>
                  <a:lstStyle/>
                  <a:p>
                    <a:fld id="{E565F5E1-A941-4D58-BA9D-E28AE3BCB110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41,1%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6-5937-4CB8-B42A-07F6B9453843}"/>
                </c:ext>
              </c:extLst>
            </c:dLbl>
            <c:dLbl>
              <c:idx val="9"/>
              <c:layout>
                <c:manualLayout>
                  <c:x val="1.7823144932516768E-2"/>
                  <c:y val="-0.19115990567230826"/>
                </c:manualLayout>
              </c:layout>
              <c:tx>
                <c:rich>
                  <a:bodyPr/>
                  <a:lstStyle/>
                  <a:p>
                    <a:fld id="{32C9B5E1-2327-4386-B46B-9D91B00FEBA2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5-5937-4CB8-B42A-07F6B9453843}"/>
                </c:ext>
              </c:extLst>
            </c:dLbl>
            <c:dLbl>
              <c:idx val="10"/>
              <c:layout>
                <c:manualLayout>
                  <c:x val="8.5773884987736942E-2"/>
                  <c:y val="-8.4740989112466553E-2"/>
                </c:manualLayout>
              </c:layout>
              <c:tx>
                <c:rich>
                  <a:bodyPr/>
                  <a:lstStyle/>
                  <a:p>
                    <a:fld id="{A14BA9BE-D05B-4517-9A3B-2E1B2896203A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0-F20B-4B7D-BC70-A88C7F589104}"/>
                </c:ext>
              </c:extLst>
            </c:dLbl>
            <c:dLbl>
              <c:idx val="11"/>
              <c:layout>
                <c:manualLayout>
                  <c:x val="4.0102076098162562E-2"/>
                  <c:y val="-3.9414413540682113E-2"/>
                </c:manualLayout>
              </c:layout>
              <c:tx>
                <c:rich>
                  <a:bodyPr/>
                  <a:lstStyle/>
                  <a:p>
                    <a:fld id="{E5677D93-A69B-43D9-B2C0-891263711CEA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9,4%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1-F20B-4B7D-BC70-A88C7F589104}"/>
                </c:ext>
              </c:extLst>
            </c:dLbl>
            <c:dLbl>
              <c:idx val="12"/>
              <c:layout>
                <c:manualLayout>
                  <c:x val="6.0153114147244086E-2"/>
                  <c:y val="-0.11233107859094403"/>
                </c:manualLayout>
              </c:layout>
              <c:tx>
                <c:rich>
                  <a:bodyPr/>
                  <a:lstStyle/>
                  <a:p>
                    <a:fld id="{8CA6DAD5-B020-4FFC-8836-80300A9DC65D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3,9%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2-F20B-4B7D-BC70-A88C7F589104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F20B-4B7D-BC70-A88C7F589104}"/>
                </c:ext>
              </c:extLst>
            </c:dLbl>
            <c:dLbl>
              <c:idx val="14"/>
              <c:layout>
                <c:manualLayout>
                  <c:x val="9.1343617779148428E-2"/>
                  <c:y val="-4.1385134217716148E-2"/>
                </c:manualLayout>
              </c:layout>
              <c:tx>
                <c:rich>
                  <a:bodyPr/>
                  <a:lstStyle/>
                  <a:p>
                    <a:fld id="{BA615254-16C7-4195-959D-E0719C2B30A7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4-F20B-4B7D-BC70-A88C7F589104}"/>
                </c:ext>
              </c:extLst>
            </c:dLbl>
            <c:dLbl>
              <c:idx val="15"/>
              <c:layout>
                <c:manualLayout>
                  <c:x val="7.1292579730067071E-2"/>
                  <c:y val="5.3209458279920852E-2"/>
                </c:manualLayout>
              </c:layout>
              <c:tx>
                <c:rich>
                  <a:bodyPr/>
                  <a:lstStyle/>
                  <a:p>
                    <a:fld id="{87A8B3DE-118D-45DE-B67A-46A061B97D09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5-F20B-4B7D-BC70-A88C7F5891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Аркуш1!$A$2:$A$28</c:f>
              <c:strCache>
                <c:ptCount val="16"/>
                <c:pt idx="0">
                  <c:v>Аграрна політика і земельні відносини</c:v>
                </c:pt>
                <c:pt idx="1">
                  <c:v>Фінансова, податкова, митна політика</c:v>
                </c:pt>
                <c:pt idx="2">
                  <c:v>Соціальна політика. Соціальний захист населення</c:v>
                </c:pt>
                <c:pt idx="3">
                  <c:v>Праця і заробітна плата</c:v>
                </c:pt>
                <c:pt idx="4">
                  <c:v>Охорона праці та промислова безпека</c:v>
                </c:pt>
                <c:pt idx="5">
                  <c:v>Охорона здоров'я</c:v>
                </c:pt>
                <c:pt idx="6">
                  <c:v>Комунальне господарство</c:v>
                </c:pt>
                <c:pt idx="7">
                  <c:v>Екологія та природні ресурси</c:v>
                </c:pt>
                <c:pt idx="8">
                  <c:v>Забезпечення дотримання законності та охорони правопорядку, реалізація прав і свобод громадян, запобігання дискримінації</c:v>
                </c:pt>
                <c:pt idx="9">
                  <c:v>Сімейна та гендерна політика. Захист прав дітей</c:v>
                </c:pt>
                <c:pt idx="10">
                  <c:v>Освіта, наукова, науково-технічна, інноваційна діяльність та інтелектуальна власність</c:v>
                </c:pt>
                <c:pt idx="11">
                  <c:v>Діяльність Верховної Ради України, Президента України та Кабінету Міністрів України</c:v>
                </c:pt>
                <c:pt idx="12">
                  <c:v>Діяльність центральних органів виконавчої влади</c:v>
                </c:pt>
                <c:pt idx="13">
                  <c:v>Діяльність місцевих органів виконавчої влади</c:v>
                </c:pt>
                <c:pt idx="14">
                  <c:v>Діяльність органів місцевого самоврядування</c:v>
                </c:pt>
                <c:pt idx="15">
                  <c:v>Державне будівництво, адміністративно-територіальний устрій</c:v>
                </c:pt>
              </c:strCache>
            </c:strRef>
          </c:cat>
          <c:val>
            <c:numRef>
              <c:f>Аркуш1!$B$2:$B$28</c:f>
              <c:numCache>
                <c:formatCode>General</c:formatCode>
                <c:ptCount val="16"/>
                <c:pt idx="0">
                  <c:v>34</c:v>
                </c:pt>
                <c:pt idx="1">
                  <c:v>70</c:v>
                </c:pt>
                <c:pt idx="2">
                  <c:v>172</c:v>
                </c:pt>
                <c:pt idx="3">
                  <c:v>36</c:v>
                </c:pt>
                <c:pt idx="4">
                  <c:v>86</c:v>
                </c:pt>
                <c:pt idx="5">
                  <c:v>213</c:v>
                </c:pt>
                <c:pt idx="6">
                  <c:v>61</c:v>
                </c:pt>
                <c:pt idx="7">
                  <c:v>29</c:v>
                </c:pt>
                <c:pt idx="8">
                  <c:v>878</c:v>
                </c:pt>
                <c:pt idx="9">
                  <c:v>31</c:v>
                </c:pt>
                <c:pt idx="10">
                  <c:v>33</c:v>
                </c:pt>
                <c:pt idx="11">
                  <c:v>201</c:v>
                </c:pt>
                <c:pt idx="12">
                  <c:v>84</c:v>
                </c:pt>
                <c:pt idx="13">
                  <c:v>32</c:v>
                </c:pt>
                <c:pt idx="14">
                  <c:v>37</c:v>
                </c:pt>
                <c:pt idx="15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75-4EA5-A0B9-893FA36A06F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pPr/>
              <a:t>15.01.2020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2186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pPr/>
              <a:t>15.01.2020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5982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pPr/>
              <a:t>15.01.2020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2038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pPr/>
              <a:t>15.01.2020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04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pPr/>
              <a:t>15.01.2020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7634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pPr/>
              <a:t>15.01.2020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6413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pPr/>
              <a:t>15.01.2020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880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pPr/>
              <a:t>15.01.2020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9080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pPr/>
              <a:t>15.01.2020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30981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pPr/>
              <a:t>15.01.2020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0753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pPr/>
              <a:t>15.01.2020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2193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AFA5A-CDC0-4B19-853E-61FB8D16DDE0}" type="datetimeFigureOut">
              <a:rPr lang="uk-UA" smtClean="0"/>
              <a:pPr/>
              <a:t>15.01.2020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68871-2749-4B3F-B6B1-28032C8804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5853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Діаграма 11"/>
          <p:cNvGraphicFramePr/>
          <p:nvPr>
            <p:extLst>
              <p:ext uri="{D42A27DB-BD31-4B8C-83A1-F6EECF244321}">
                <p14:modId xmlns:p14="http://schemas.microsoft.com/office/powerpoint/2010/main" val="655206283"/>
              </p:ext>
            </p:extLst>
          </p:nvPr>
        </p:nvGraphicFramePr>
        <p:xfrm>
          <a:off x="523101" y="329772"/>
          <a:ext cx="11314706" cy="60827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14528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Діаграма 14"/>
          <p:cNvGraphicFramePr/>
          <p:nvPr>
            <p:extLst>
              <p:ext uri="{D42A27DB-BD31-4B8C-83A1-F6EECF244321}">
                <p14:modId xmlns:p14="http://schemas.microsoft.com/office/powerpoint/2010/main" val="4249328745"/>
              </p:ext>
            </p:extLst>
          </p:nvPr>
        </p:nvGraphicFramePr>
        <p:xfrm>
          <a:off x="469127" y="397565"/>
          <a:ext cx="11298803" cy="6011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94139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1739612012"/>
              </p:ext>
            </p:extLst>
          </p:nvPr>
        </p:nvGraphicFramePr>
        <p:xfrm>
          <a:off x="275946" y="376151"/>
          <a:ext cx="11402171" cy="6082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11640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4059892276"/>
              </p:ext>
            </p:extLst>
          </p:nvPr>
        </p:nvGraphicFramePr>
        <p:xfrm>
          <a:off x="336268" y="198320"/>
          <a:ext cx="11400906" cy="6444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83401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1238</TotalTime>
  <Words>72</Words>
  <Application>Microsoft Office PowerPoint</Application>
  <PresentationFormat>Широкий екран</PresentationFormat>
  <Paragraphs>24</Paragraphs>
  <Slides>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Анісімов Віталій Анатолійович</dc:creator>
  <cp:lastModifiedBy>Адамович Наталія Миколаївна</cp:lastModifiedBy>
  <cp:revision>202</cp:revision>
  <cp:lastPrinted>2020-01-13T11:06:34Z</cp:lastPrinted>
  <dcterms:created xsi:type="dcterms:W3CDTF">2018-01-03T13:22:59Z</dcterms:created>
  <dcterms:modified xsi:type="dcterms:W3CDTF">2020-01-15T12:22:59Z</dcterms:modified>
</cp:coreProperties>
</file>