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C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мешканців Чернівецької області за формою надходження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142815733627022E-2"/>
          <c:y val="0.25293820773547365"/>
          <c:w val="0.81549137302704777"/>
          <c:h val="0.5598885798392148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BC07-4820-9022-9E9D0A2A97B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C07-4820-9022-9E9D0A2A97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C07-4820-9022-9E9D0A2A97B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C07-4820-9022-9E9D0A2A97B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BC07-4820-9022-9E9D0A2A97B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C07-4820-9022-9E9D0A2A97B7}"/>
              </c:ext>
            </c:extLst>
          </c:dPt>
          <c:dLbls>
            <c:dLbl>
              <c:idx val="0"/>
              <c:layout>
                <c:manualLayout>
                  <c:x val="-6.6689865170946619E-2"/>
                  <c:y val="-2.47311862855510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C07-4820-9022-9E9D0A2A97B7}"/>
                </c:ext>
              </c:extLst>
            </c:dLbl>
            <c:dLbl>
              <c:idx val="1"/>
              <c:layout>
                <c:manualLayout>
                  <c:x val="3.3344932585473219E-2"/>
                  <c:y val="-4.53405081901770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C07-4820-9022-9E9D0A2A97B7}"/>
                </c:ext>
              </c:extLst>
            </c:dLbl>
            <c:dLbl>
              <c:idx val="2"/>
              <c:layout>
                <c:manualLayout>
                  <c:x val="4.6682905619662624E-2"/>
                  <c:y val="-3.50358472378640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C07-4820-9022-9E9D0A2A97B7}"/>
                </c:ext>
              </c:extLst>
            </c:dLbl>
            <c:dLbl>
              <c:idx val="3"/>
              <c:layout>
                <c:manualLayout>
                  <c:x val="3.2233434832624114E-2"/>
                  <c:y val="-6.182796571387770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C07-4820-9022-9E9D0A2A97B7}"/>
                </c:ext>
              </c:extLst>
            </c:dLbl>
            <c:dLbl>
              <c:idx val="4"/>
              <c:layout>
                <c:manualLayout>
                  <c:x val="4.1125416855417075E-2"/>
                  <c:y val="-6.182796571387770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C07-4820-9022-9E9D0A2A97B7}"/>
                </c:ext>
              </c:extLst>
            </c:dLbl>
            <c:dLbl>
              <c:idx val="5"/>
              <c:layout>
                <c:manualLayout>
                  <c:x val="3.5567928091171444E-2"/>
                  <c:y val="4.32795759997143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C07-4820-9022-9E9D0A2A97B7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Аркуш1!$A$2:$A$10</c15:sqref>
                  </c15:fullRef>
                </c:ext>
              </c:extLst>
              <c:f>(Аркуш1!$A$2:$A$3,Аркуш1!$A$5,Аркуш1!$A$8:$A$10)</c:f>
              <c:strCache>
                <c:ptCount val="6"/>
                <c:pt idx="0">
                  <c:v>Поштою</c:v>
                </c:pt>
                <c:pt idx="1">
                  <c:v>На особистому прийомі</c:v>
                </c:pt>
                <c:pt idx="2">
                  <c:v>Через органи влади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  <c:pt idx="5">
                  <c:v>Електронна петиція, що не набрала необхідну кількість голосів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Аркуш1!$B$2:$B$10</c15:sqref>
                  </c15:fullRef>
                </c:ext>
              </c:extLst>
              <c:f>(Аркуш1!$B$2:$B$3,Аркуш1!$B$5,Аркуш1!$B$8:$B$10)</c:f>
              <c:numCache>
                <c:formatCode>General</c:formatCode>
                <c:ptCount val="6"/>
                <c:pt idx="0">
                  <c:v>285</c:v>
                </c:pt>
                <c:pt idx="1">
                  <c:v>11</c:v>
                </c:pt>
                <c:pt idx="2">
                  <c:v>7</c:v>
                </c:pt>
                <c:pt idx="3">
                  <c:v>34</c:v>
                </c:pt>
                <c:pt idx="4">
                  <c:v>17</c:v>
                </c:pt>
                <c:pt idx="5">
                  <c:v>17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  <c:ext xmlns:c16="http://schemas.microsoft.com/office/drawing/2014/chart" uri="{C3380CC4-5D6E-409C-BE32-E72D297353CC}">
              <c16:uniqueId val="{00000000-BC07-4820-9022-9E9D0A2A97B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5398976334041756"/>
                  <c:y val="-6.338018211051565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3158379697389183E-2"/>
                      <c:h val="3.36875341550792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5.2828604941603109E-2"/>
                  <c:y val="-8.45091275680268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C73-46E7-AB35-8FFC4A2038C4}"/>
                </c:ext>
              </c:extLst>
            </c:dLbl>
            <c:dLbl>
              <c:idx val="2"/>
              <c:layout>
                <c:manualLayout>
                  <c:x val="2.6976308906350523E-2"/>
                  <c:y val="-6.3381013893268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604270293056707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C34-4200-93E0-1FCC62E7528A}"/>
                </c:ext>
              </c:extLst>
            </c:dLbl>
            <c:dLbl>
              <c:idx val="3"/>
              <c:layout>
                <c:manualLayout>
                  <c:x val="2.9224378901021638E-2"/>
                  <c:y val="-6.3381013893268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924569708844375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C34-4200-93E0-1FCC62E7528A}"/>
                </c:ext>
              </c:extLst>
            </c:dLbl>
            <c:dLbl>
              <c:idx val="4"/>
              <c:layout>
                <c:manualLayout>
                  <c:x val="2.6976308906350523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64-47A1-9C57-3D3E86F8F90A}"/>
                </c:ext>
              </c:extLst>
            </c:dLbl>
            <c:dLbl>
              <c:idx val="5"/>
              <c:layout>
                <c:manualLayout>
                  <c:x val="2.3604270293056666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864-47A1-9C57-3D3E86F8F90A}"/>
                </c:ext>
              </c:extLst>
            </c:dLbl>
            <c:dLbl>
              <c:idx val="6"/>
              <c:layout>
                <c:manualLayout>
                  <c:x val="2.5852296035252544E-2"/>
                  <c:y val="-6.33818456760193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951-42C3-AB67-EA0A0A76C5F9}"/>
                </c:ext>
              </c:extLst>
            </c:dLbl>
            <c:dLbl>
              <c:idx val="7"/>
              <c:layout>
                <c:manualLayout>
                  <c:x val="2.4728283164154603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951-42C3-AB67-EA0A0A76C5F9}"/>
                </c:ext>
              </c:extLst>
            </c:dLbl>
            <c:dLbl>
              <c:idx val="8"/>
              <c:layout>
                <c:manualLayout>
                  <c:x val="0.34956800291145868"/>
                  <c:y val="-1.0563640946003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951-42C3-AB67-EA0A0A76C5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Аркуш1!$A$2:$A$15</c15:sqref>
                  </c15:fullRef>
                </c:ext>
              </c:extLst>
              <c:f>(Аркуш1!$A$2,Аркуш1!$A$5:$A$7,Аркуш1!$A$9:$A$10,Аркуш1!$A$12,Аркуш1!$A$14:$A$15)</c:f>
              <c:strCache>
                <c:ptCount val="9"/>
                <c:pt idx="0">
                  <c:v>Пенсіонер</c:v>
                </c:pt>
                <c:pt idx="1">
                  <c:v>Селянин</c:v>
                </c:pt>
                <c:pt idx="2">
                  <c:v>Працівник бюджетної сфери</c:v>
                </c:pt>
                <c:pt idx="3">
                  <c:v>Державний службовець</c:v>
                </c:pt>
                <c:pt idx="4">
                  <c:v>Підприємець</c:v>
                </c:pt>
                <c:pt idx="5">
                  <c:v>Безробітний</c:v>
                </c:pt>
                <c:pt idx="6">
                  <c:v>Служитель релігійної організації</c:v>
                </c:pt>
                <c:pt idx="7">
                  <c:v>Журналіст</c:v>
                </c:pt>
                <c:pt idx="8">
                  <c:v>Інші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Аркуш1!$B$2:$B$15</c15:sqref>
                  </c15:fullRef>
                </c:ext>
              </c:extLst>
              <c:f>(Аркуш1!$B$2,Аркуш1!$B$5:$B$7,Аркуш1!$B$9:$B$10,Аркуш1!$B$12,Аркуш1!$B$14:$B$15)</c:f>
              <c:numCache>
                <c:formatCode>General</c:formatCode>
                <c:ptCount val="9"/>
                <c:pt idx="0">
                  <c:v>95</c:v>
                </c:pt>
                <c:pt idx="1">
                  <c:v>21</c:v>
                </c:pt>
                <c:pt idx="2">
                  <c:v>6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232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Аркуш1!$B$3</c15:sqref>
                  <c15:dLbl>
                    <c:idx val="0"/>
                    <c:layout>
                      <c:manualLayout>
                        <c:x val="2.1356244550860829E-2"/>
                        <c:y val="-1.0563640946003159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6-ED5F-45C6-A198-5FFE1CA991AF}"/>
                      </c:ext>
                    </c:extLst>
                  </c15:dLbl>
                </c15:categoryFilterException>
                <c15:categoryFilterException>
                  <c15:sqref>Аркуш1!$B$4</c15:sqref>
                  <c15:dLbl>
                    <c:idx val="0"/>
                    <c:layout>
                      <c:manualLayout>
                        <c:x val="3.1472360390742235E-2"/>
                        <c:y val="-8.4509127568025266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3-1C73-46E7-AB35-8FFC4A2038C4}"/>
                      </c:ext>
                    </c:extLst>
                  </c15:dLbl>
                </c15:categoryFilterException>
                <c15:categoryFilterException>
                  <c15:sqref>Аркуш1!$B$8</c15:sqref>
                  <c15:dLbl>
                    <c:idx val="3"/>
                    <c:layout>
                      <c:manualLayout>
                        <c:x val="2.1356244550860829E-2"/>
                        <c:y val="-8.4509127568025266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2-1864-47A1-9C57-3D3E86F8F90A}"/>
                      </c:ext>
                    </c:extLst>
                  </c15:dLbl>
                </c15:categoryFilterException>
                <c15:categoryFilterException>
                  <c15:sqref>Аркуш1!$B$11</c15:sqref>
                  <c15:dLbl>
                    <c:idx val="5"/>
                    <c:layout>
                      <c:manualLayout>
                        <c:x val="2.0232231679762808E-2"/>
                        <c:y val="0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4-6951-42C3-AB67-EA0A0A76C5F9}"/>
                      </c:ext>
                    </c:extLst>
                  </c15:dLbl>
                </c15:categoryFilterException>
                <c15:categoryFilterException>
                  <c15:sqref>Аркуш1!$B$13</c15:sqref>
                  <c15:dLbl>
                    <c:idx val="6"/>
                    <c:layout>
                      <c:manualLayout>
                        <c:x val="2.0232231679762808E-2"/>
                        <c:y val="-2.1127281892006316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2-6951-42C3-AB67-EA0A0A76C5F9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791355698840162"/>
          <c:y val="8.5592400013941083E-2"/>
          <c:w val="0.5989746163252595"/>
          <c:h val="0.8504804078682858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2338816002671773E-2"/>
                  <c:y val="-4.1757442524334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1224993029836159E-2"/>
                  <c:y val="-6.2635341789600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073220266561517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1.9569781930125329E-2"/>
                  <c:y val="-6.26353417895990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004881351104101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3472-4F0E-9FDE-FEE5A5DF083B}"/>
                </c:ext>
              </c:extLst>
            </c:dLbl>
            <c:dLbl>
              <c:idx val="3"/>
              <c:layout>
                <c:manualLayout>
                  <c:x val="2.5673970334245996E-2"/>
                  <c:y val="-6.26353417895990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845574320890295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4"/>
              <c:layout>
                <c:manualLayout>
                  <c:x val="2.5617928375219069E-2"/>
                  <c:y val="-8.35140630517661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390282429547847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7F-4026-9BE0-1161427D337F}"/>
                </c:ext>
              </c:extLst>
            </c:dLbl>
            <c:dLbl>
              <c:idx val="5"/>
              <c:layout>
                <c:manualLayout>
                  <c:x val="2.7288662834472489E-2"/>
                  <c:y val="-6.26353417895998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4504105402383458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0F3-4FA9-93C7-4D3007ABE5AA}"/>
                </c:ext>
              </c:extLst>
            </c:dLbl>
            <c:dLbl>
              <c:idx val="6"/>
              <c:layout>
                <c:manualLayout>
                  <c:x val="8.0752165530581857E-2"/>
                  <c:y val="-4.17566205274334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4504105402383458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D2A-4470-91A7-834BCF99DA66}"/>
                </c:ext>
              </c:extLst>
            </c:dLbl>
            <c:dLbl>
              <c:idx val="7"/>
              <c:layout>
                <c:manualLayout>
                  <c:x val="2.1162636483876542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D2A-4470-91A7-834BCF99DA66}"/>
                </c:ext>
              </c:extLst>
            </c:dLbl>
            <c:dLbl>
              <c:idx val="8"/>
              <c:layout>
                <c:manualLayout>
                  <c:x val="4.1211449994917632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757-463C-B8F1-05B99DB54278}"/>
                </c:ext>
              </c:extLst>
            </c:dLbl>
            <c:dLbl>
              <c:idx val="9"/>
              <c:layout>
                <c:manualLayout>
                  <c:x val="2.673175134805468E-2"/>
                  <c:y val="-8.3514885048666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0F8-4F6C-AA55-933B939BBE02}"/>
                </c:ext>
              </c:extLst>
            </c:dLbl>
            <c:dLbl>
              <c:idx val="10"/>
              <c:layout>
                <c:manualLayout>
                  <c:x val="2.8959397293725906E-2"/>
                  <c:y val="-6.26361637864993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0F8-4F6C-AA55-933B939BBE02}"/>
                </c:ext>
              </c:extLst>
            </c:dLbl>
            <c:dLbl>
              <c:idx val="11"/>
              <c:layout>
                <c:manualLayout>
                  <c:x val="2.2276459456712153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0C0-4BF9-9088-5A69F9794838}"/>
                </c:ext>
              </c:extLst>
            </c:dLbl>
            <c:dLbl>
              <c:idx val="12"/>
              <c:layout>
                <c:manualLayout>
                  <c:x val="3.2300866212232743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0C0-4BF9-9088-5A69F9794838}"/>
                </c:ext>
              </c:extLst>
            </c:dLbl>
            <c:dLbl>
              <c:idx val="13"/>
              <c:layout>
                <c:manualLayout>
                  <c:x val="0.27177280537188925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0C0-4BF9-9088-5A69F97948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Аркуш1!$A$2:$A$25</c15:sqref>
                  </c15:fullRef>
                </c:ext>
              </c:extLst>
              <c:f>(Аркуш1!$A$2:$A$3,Аркуш1!$A$5:$A$7,Аркуш1!$A$9:$A$11,Аркуш1!$A$13,Аркуш1!$A$15,Аркуш1!$A$17,Аркуш1!$A$21,Аркуш1!$A$24:$A$25)</c:f>
              <c:strCache>
                <c:ptCount val="14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Одинока мати</c:v>
                </c:pt>
                <c:pt idx="9">
                  <c:v>Багатодітна сім"я</c:v>
                </c:pt>
                <c:pt idx="10">
                  <c:v>Учасник ліквідаціії наслідків на Чорнобильській АЕС</c:v>
                </c:pt>
                <c:pt idx="11">
                  <c:v>Дитина</c:v>
                </c:pt>
                <c:pt idx="12">
                  <c:v>Переселенець, або внутрішньо переміщена особа</c:v>
                </c:pt>
                <c:pt idx="13">
                  <c:v>Інші категорії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Аркуш1!$B$2:$B$25</c15:sqref>
                  </c15:fullRef>
                </c:ext>
              </c:extLst>
              <c:f>(Аркуш1!$B$2:$B$3,Аркуш1!$B$5:$B$7,Аркуш1!$B$9:$B$11,Аркуш1!$B$13,Аркуш1!$B$15,Аркуш1!$B$17,Аркуш1!$B$21,Аркуш1!$B$24:$B$25)</c:f>
              <c:numCache>
                <c:formatCode>General</c:formatCode>
                <c:ptCount val="14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10</c:v>
                </c:pt>
                <c:pt idx="5">
                  <c:v>5</c:v>
                </c:pt>
                <c:pt idx="6">
                  <c:v>63</c:v>
                </c:pt>
                <c:pt idx="7">
                  <c:v>6</c:v>
                </c:pt>
                <c:pt idx="8">
                  <c:v>24</c:v>
                </c:pt>
                <c:pt idx="9">
                  <c:v>10</c:v>
                </c:pt>
                <c:pt idx="10">
                  <c:v>14</c:v>
                </c:pt>
                <c:pt idx="11">
                  <c:v>7</c:v>
                </c:pt>
                <c:pt idx="12">
                  <c:v>14</c:v>
                </c:pt>
                <c:pt idx="13">
                  <c:v>263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Аркуш1!$B$4</c15:sqref>
                  <c15:dLbl>
                    <c:idx val="1"/>
                    <c:layout>
                      <c:manualLayout>
                        <c:x val="2.233250141573908E-2"/>
                        <c:y val="-6.2636163786499131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11-3472-4F0E-9FDE-FEE5A5DF083B}"/>
                      </c:ext>
                    </c:extLst>
                  </c15:dLbl>
                </c15:categoryFilterException>
                <c15:categoryFilterException>
                  <c15:sqref>Аркуш1!$B$8</c15:sqref>
                  <c15:dLbl>
                    <c:idx val="4"/>
                    <c:layout>
                      <c:manualLayout>
                        <c:x val="6.2374086478794173E-2"/>
                        <c:y val="-8.3514063051765425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2.5617928375219069E-2"/>
                            <c:h val="3.7466947504647567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4-0BDC-47E7-852A-5DCDC9BD9F63}"/>
                      </c:ext>
                    </c:extLst>
                  </c15:dLbl>
                </c15:categoryFilterException>
                <c15:categoryFilterException>
                  <c15:sqref>Аркуш1!$B$12</c15:sqref>
                  <c15:dLbl>
                    <c:idx val="7"/>
                    <c:layout>
                      <c:manualLayout>
                        <c:x val="3.1187043239397048E-2"/>
                        <c:y val="-6.2636163786499131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3-0D2A-4470-91A7-834BCF99DA66}"/>
                      </c:ext>
                    </c:extLst>
                  </c15:dLbl>
                </c15:categoryFilterException>
                <c15:categoryFilterException>
                  <c15:sqref>Аркуш1!$B$14</c15:sqref>
                  <c15:dLbl>
                    <c:idx val="8"/>
                    <c:layout>
                      <c:manualLayout>
                        <c:x val="1.6707344592534177E-2"/>
                        <c:y val="-8.3514885048665503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2-8757-463C-B8F1-05B99DB54278}"/>
                      </c:ext>
                    </c:extLst>
                  </c15:dLbl>
                </c15:categoryFilterException>
                <c15:categoryFilterException>
                  <c15:sqref>Аркуш1!$B$16</c15:sqref>
                  <c15:dLbl>
                    <c:idx val="9"/>
                    <c:layout>
                      <c:manualLayout>
                        <c:x val="1.7821167565369705E-2"/>
                        <c:y val="-4.1756620527433046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1.3922787160445147E-2"/>
                            <c:h val="3.7466947504647567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2-C0F8-4F6C-AA55-933B939BBE02}"/>
                      </c:ext>
                    </c:extLst>
                  </c15:dLbl>
                </c15:categoryFilterException>
                <c15:categoryFilterException>
                  <c15:sqref>Аркуш1!$B$18</c15:sqref>
                  <c15:dLbl>
                    <c:idx val="10"/>
                    <c:layout>
                      <c:manualLayout>
                        <c:x val="0.29182161888293029"/>
                        <c:y val="-6.2636163786499131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0-C0F8-4F6C-AA55-933B939BBE02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929892986320895"/>
          <c:y val="0.28484583482009673"/>
          <c:w val="0.61806532503339229"/>
          <c:h val="0.559757652688165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38E-44FF-9CF1-8B1D6907CF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38E-44FF-9CF1-8B1D6907CF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38E-44FF-9CF1-8B1D6907CF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38E-44FF-9CF1-8B1D6907CF4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38E-44FF-9CF1-8B1D6907CF4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38E-44FF-9CF1-8B1D6907CF4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38E-44FF-9CF1-8B1D6907CF4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38E-44FF-9CF1-8B1D6907CF45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438E-44FF-9CF1-8B1D6907CF4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38E-44FF-9CF1-8B1D6907CF4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38E-44FF-9CF1-8B1D6907CF45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38E-44FF-9CF1-8B1D6907CF45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38E-44FF-9CF1-8B1D6907CF45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438E-44FF-9CF1-8B1D6907CF45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38E-44FF-9CF1-8B1D6907CF45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38E-44FF-9CF1-8B1D6907CF45}"/>
              </c:ext>
            </c:extLst>
          </c:dPt>
          <c:dLbls>
            <c:dLbl>
              <c:idx val="0"/>
              <c:layout>
                <c:manualLayout>
                  <c:x val="0.13013579436740316"/>
                  <c:y val="0.10214795879569238"/>
                </c:manualLayout>
              </c:layout>
              <c:tx>
                <c:rich>
                  <a:bodyPr/>
                  <a:lstStyle/>
                  <a:p>
                    <a:fld id="{DF38CDA7-E3C5-456F-8568-148BDB51B888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3,68%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6965342575757"/>
                      <c:h val="0.105604561877631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38E-44FF-9CF1-8B1D6907CF45}"/>
                </c:ext>
              </c:extLst>
            </c:dLbl>
            <c:dLbl>
              <c:idx val="1"/>
              <c:layout>
                <c:manualLayout>
                  <c:x val="8.4532652751475659E-2"/>
                  <c:y val="0.16715120530204208"/>
                </c:manualLayout>
              </c:layout>
              <c:tx>
                <c:rich>
                  <a:bodyPr/>
                  <a:lstStyle/>
                  <a:p>
                    <a:fld id="{89C4C12E-FE4B-4229-921B-2235671ACD4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5,21%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38E-44FF-9CF1-8B1D6907CF45}"/>
                </c:ext>
              </c:extLst>
            </c:dLbl>
            <c:dLbl>
              <c:idx val="2"/>
              <c:layout>
                <c:manualLayout>
                  <c:x val="3.0031337161708461E-2"/>
                  <c:y val="2.4763141526228379E-2"/>
                </c:manualLayout>
              </c:layout>
              <c:tx>
                <c:rich>
                  <a:bodyPr/>
                  <a:lstStyle/>
                  <a:p>
                    <a:fld id="{065599A0-583E-4E81-B43D-BE85740C588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21,47%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38E-44FF-9CF1-8B1D6907CF45}"/>
                </c:ext>
              </c:extLst>
            </c:dLbl>
            <c:dLbl>
              <c:idx val="3"/>
              <c:layout>
                <c:manualLayout>
                  <c:x val="5.3389043843037179E-2"/>
                  <c:y val="2.0635951271857048E-3"/>
                </c:manualLayout>
              </c:layout>
              <c:tx>
                <c:rich>
                  <a:bodyPr/>
                  <a:lstStyle/>
                  <a:p>
                    <a:fld id="{1A8E9BFB-392E-4EEC-B76A-34BF7C58643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0,76%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38E-44FF-9CF1-8B1D6907CF45}"/>
                </c:ext>
              </c:extLst>
            </c:dLbl>
            <c:dLbl>
              <c:idx val="4"/>
              <c:layout>
                <c:manualLayout>
                  <c:x val="-3.67049676420882E-2"/>
                  <c:y val="5.5717068434014028E-2"/>
                </c:manualLayout>
              </c:layout>
              <c:tx>
                <c:rich>
                  <a:bodyPr/>
                  <a:lstStyle/>
                  <a:p>
                    <a:fld id="{48CC7277-734A-4EFE-BB2C-8FC004E26C8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5,59%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38E-44FF-9CF1-8B1D6907CF45}"/>
                </c:ext>
              </c:extLst>
            </c:dLbl>
            <c:dLbl>
              <c:idx val="5"/>
              <c:layout>
                <c:manualLayout>
                  <c:x val="5.1164500349577334E-2"/>
                  <c:y val="5.9844258688385436E-2"/>
                </c:manualLayout>
              </c:layout>
              <c:tx>
                <c:rich>
                  <a:bodyPr/>
                  <a:lstStyle/>
                  <a:p>
                    <a:fld id="{65C7463A-198A-41B0-B258-2F5BA73CBA4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6,61%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38E-44FF-9CF1-8B1D6907CF45}"/>
                </c:ext>
              </c:extLst>
            </c:dLbl>
            <c:dLbl>
              <c:idx val="6"/>
              <c:layout>
                <c:manualLayout>
                  <c:x val="-6.1174946070146841E-2"/>
                  <c:y val="3.5081117162156977E-2"/>
                </c:manualLayout>
              </c:layout>
              <c:tx>
                <c:rich>
                  <a:bodyPr/>
                  <a:lstStyle/>
                  <a:p>
                    <a:fld id="{4F718D87-16EC-4CD5-A9F7-3666A3279CA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1,65%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38E-44FF-9CF1-8B1D6907CF45}"/>
                </c:ext>
              </c:extLst>
            </c:dLbl>
            <c:dLbl>
              <c:idx val="7"/>
              <c:layout>
                <c:manualLayout>
                  <c:x val="-5.7838130829957042E-2"/>
                  <c:y val="-1.6508761017485787E-2"/>
                </c:manualLayout>
              </c:layout>
              <c:tx>
                <c:rich>
                  <a:bodyPr/>
                  <a:lstStyle/>
                  <a:p>
                    <a:fld id="{79A6E894-39B6-4724-829F-407EECE4D8E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1,27%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38E-44FF-9CF1-8B1D6907CF45}"/>
                </c:ext>
              </c:extLst>
            </c:dLbl>
            <c:dLbl>
              <c:idx val="8"/>
              <c:layout>
                <c:manualLayout>
                  <c:x val="-2.2245434934598865E-2"/>
                  <c:y val="3.9208307416528317E-2"/>
                </c:manualLayout>
              </c:layout>
              <c:tx>
                <c:rich>
                  <a:bodyPr/>
                  <a:lstStyle/>
                  <a:p>
                    <a:fld id="{C7DCE4D7-BF0C-4455-8F16-9D1278C6BAB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438E-44FF-9CF1-8B1D6907CF45}"/>
                </c:ext>
              </c:extLst>
            </c:dLbl>
            <c:dLbl>
              <c:idx val="9"/>
              <c:layout>
                <c:manualLayout>
                  <c:x val="-0.11233944641972424"/>
                  <c:y val="0.12587930275832798"/>
                </c:manualLayout>
              </c:layout>
              <c:tx>
                <c:rich>
                  <a:bodyPr/>
                  <a:lstStyle/>
                  <a:p>
                    <a:fld id="{461BE471-4CAE-4EC4-B063-00C5FEEF870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3,05%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38E-44FF-9CF1-8B1D6907CF45}"/>
                </c:ext>
              </c:extLst>
            </c:dLbl>
            <c:dLbl>
              <c:idx val="10"/>
              <c:layout>
                <c:manualLayout>
                  <c:x val="-0.12346216388702366"/>
                  <c:y val="2.4763141526228456E-2"/>
                </c:manualLayout>
              </c:layout>
              <c:tx>
                <c:rich>
                  <a:bodyPr/>
                  <a:lstStyle/>
                  <a:p>
                    <a:fld id="{FD441E48-235D-48AF-AA73-37FA26143FC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38E-44FF-9CF1-8B1D6907CF45}"/>
                </c:ext>
              </c:extLst>
            </c:dLbl>
            <c:dLbl>
              <c:idx val="11"/>
              <c:layout>
                <c:manualLayout>
                  <c:x val="-0.14681987056835252"/>
                  <c:y val="-6.3971448942756845E-2"/>
                </c:manualLayout>
              </c:layout>
              <c:tx>
                <c:rich>
                  <a:bodyPr/>
                  <a:lstStyle/>
                  <a:p>
                    <a:fld id="{502D3555-D8BE-43A4-8C2D-BB3B5C47134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10,42%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38E-44FF-9CF1-8B1D6907CF45}"/>
                </c:ext>
              </c:extLst>
            </c:dLbl>
            <c:dLbl>
              <c:idx val="12"/>
              <c:layout>
                <c:manualLayout>
                  <c:x val="-0.10121672895242485"/>
                  <c:y val="-7.2225829451499662E-2"/>
                </c:manualLayout>
              </c:layout>
              <c:tx>
                <c:rich>
                  <a:bodyPr/>
                  <a:lstStyle/>
                  <a:p>
                    <a:fld id="{2D4BE51E-EB30-4B44-91AB-A71FD3737BD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38E-44FF-9CF1-8B1D6907CF45}"/>
                </c:ext>
              </c:extLst>
            </c:dLbl>
            <c:dLbl>
              <c:idx val="13"/>
              <c:layout>
                <c:manualLayout>
                  <c:x val="5.6725859083227088E-2"/>
                  <c:y val="-0.10524335148647095"/>
                </c:manualLayout>
              </c:layout>
              <c:tx>
                <c:rich>
                  <a:bodyPr/>
                  <a:lstStyle/>
                  <a:p>
                    <a:fld id="{24EA7655-92FC-4777-A387-799B978F91A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438E-44FF-9CF1-8B1D6907CF45}"/>
                </c:ext>
              </c:extLst>
            </c:dLbl>
            <c:dLbl>
              <c:idx val="14"/>
              <c:layout>
                <c:manualLayout>
                  <c:x val="0.23691388205347785"/>
                  <c:y val="-7.2225829451499662E-2"/>
                </c:manualLayout>
              </c:layout>
              <c:tx>
                <c:rich>
                  <a:bodyPr/>
                  <a:lstStyle/>
                  <a:p>
                    <a:fld id="{D35006BD-AD99-4F22-A39E-6B65494416BA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38E-44FF-9CF1-8B1D6907CF45}"/>
                </c:ext>
              </c:extLst>
            </c:dLbl>
            <c:dLbl>
              <c:idx val="15"/>
              <c:layout>
                <c:manualLayout>
                  <c:x val="0.22245434934598859"/>
                  <c:y val="3.5081117162156943E-2"/>
                </c:manualLayout>
              </c:layout>
              <c:tx>
                <c:rich>
                  <a:bodyPr/>
                  <a:lstStyle/>
                  <a:p>
                    <a:fld id="{FF6A8998-52D0-4394-9808-63051A7759E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5,97%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38E-44FF-9CF1-8B1D6907CF45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Аркуш1!$A$2:$A$28</c15:sqref>
                  </c15:fullRef>
                </c:ext>
              </c:extLst>
              <c:f>(Аркуш1!$A$3,Аркуш1!$A$6:$A$8,Аркуш1!$A$10:$A$15,Аркуш1!$A$18,Аркуш1!$A$21:$A$24,Аркуш1!$A$27)</c:f>
              <c:strCache>
                <c:ptCount val="16"/>
                <c:pt idx="0">
                  <c:v>Аграрна політика і земельні відносини</c:v>
                </c:pt>
                <c:pt idx="1">
                  <c:v>Фінансова, податкова, митна політика</c:v>
                </c:pt>
                <c:pt idx="2">
                  <c:v>Соціальна політика. Соціальний захист населення</c:v>
                </c:pt>
                <c:pt idx="3">
                  <c:v>Праця і заробітна плата</c:v>
                </c:pt>
                <c:pt idx="4">
                  <c:v>Охорона здоров"я</c:v>
                </c:pt>
                <c:pt idx="5">
                  <c:v>Комунальне господарство</c:v>
                </c:pt>
                <c:pt idx="6">
                  <c:v>Житлова політика</c:v>
                </c:pt>
                <c:pt idx="7">
                  <c:v>Екологія та природні ресурси</c:v>
                </c:pt>
                <c:pt idx="8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9">
                  <c:v>Сімейна та гендерна політика. Захист прав дітей</c:v>
                </c:pt>
                <c:pt idx="10">
                  <c:v>Освіта, наукова, науково-технічна, інноваційна діяльність та інтелектуальна власність</c:v>
                </c:pt>
                <c:pt idx="11">
                  <c:v>Діяльність Верховної Ради України, Президента України та Кабінету Міністрів України</c:v>
                </c:pt>
                <c:pt idx="12">
                  <c:v>Діяльність центральних органів виконавчої влади</c:v>
                </c:pt>
                <c:pt idx="13">
                  <c:v>Діяльність місцевих органів виконавчої влади</c:v>
                </c:pt>
                <c:pt idx="14">
                  <c:v>Діяльність органів місцевого самоврядування</c:v>
                </c:pt>
                <c:pt idx="15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Аркуш1!$B$2:$B$28</c15:sqref>
                  </c15:fullRef>
                </c:ext>
              </c:extLst>
              <c:f>(Аркуш1!$B$3,Аркуш1!$B$6:$B$8,Аркуш1!$B$10:$B$15,Аркуш1!$B$18,Аркуш1!$B$21:$B$24,Аркуш1!$B$27)</c:f>
              <c:numCache>
                <c:formatCode>General</c:formatCode>
                <c:ptCount val="16"/>
                <c:pt idx="0">
                  <c:v>29</c:v>
                </c:pt>
                <c:pt idx="1">
                  <c:v>41</c:v>
                </c:pt>
                <c:pt idx="2">
                  <c:v>169</c:v>
                </c:pt>
                <c:pt idx="3">
                  <c:v>6</c:v>
                </c:pt>
                <c:pt idx="4">
                  <c:v>44</c:v>
                </c:pt>
                <c:pt idx="5">
                  <c:v>52</c:v>
                </c:pt>
                <c:pt idx="6">
                  <c:v>13</c:v>
                </c:pt>
                <c:pt idx="7">
                  <c:v>10</c:v>
                </c:pt>
                <c:pt idx="8">
                  <c:v>181</c:v>
                </c:pt>
                <c:pt idx="9">
                  <c:v>24</c:v>
                </c:pt>
                <c:pt idx="10">
                  <c:v>12</c:v>
                </c:pt>
                <c:pt idx="11">
                  <c:v>82</c:v>
                </c:pt>
                <c:pt idx="12">
                  <c:v>4</c:v>
                </c:pt>
                <c:pt idx="13">
                  <c:v>14</c:v>
                </c:pt>
                <c:pt idx="14">
                  <c:v>13</c:v>
                </c:pt>
                <c:pt idx="15">
                  <c:v>47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Аркуш1!$B$4</c15:sqref>
                  <c15:dLbl>
                    <c:idx val="0"/>
                    <c:layout>
                      <c:manualLayout>
                        <c:x val="0.14793214231508242"/>
                        <c:y val="-5.3653473306828285E-2"/>
                      </c:manualLayout>
                    </c:layout>
                    <c:dLblPos val="bestFit"/>
                    <c:showLegendKey val="0"/>
                    <c:showVal val="0"/>
                    <c:showCatName val="1"/>
                    <c:showSerName val="0"/>
                    <c:showPercent val="1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7-438E-44FF-9CF1-8B1D6907CF45}"/>
                      </c:ext>
                    </c:extLst>
                  </c15:dLbl>
                </c15:categoryFilterException>
                <c15:categoryFilterException>
                  <c15:sqref>Аркуш1!$B$5</c15:sqref>
                  <c15:dLbl>
                    <c:idx val="0"/>
                    <c:layout>
                      <c:manualLayout>
                        <c:x val="0.10232900069915475"/>
                        <c:y val="8.0480209960242452E-2"/>
                      </c:manualLayout>
                    </c:layout>
                    <c:dLblPos val="bestFit"/>
                    <c:showLegendKey val="0"/>
                    <c:showVal val="0"/>
                    <c:showCatName val="1"/>
                    <c:showSerName val="0"/>
                    <c:showPercent val="1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06-438E-44FF-9CF1-8B1D6907CF45}"/>
                      </c:ext>
                    </c:extLst>
                  </c15:dLbl>
                </c15:categoryFilterException>
                <c15:categoryFilterException>
                  <c15:sqref>Аркуш1!$B$26</c15:sqref>
                  <c15:dLbl>
                    <c:idx val="14"/>
                    <c:layout>
                      <c:manualLayout>
                        <c:x val="0.11790080515337403"/>
                        <c:y val="-2.4763141526228456E-2"/>
                      </c:manualLayout>
                    </c:layout>
                    <c:dLblPos val="bestFit"/>
                    <c:showLegendKey val="0"/>
                    <c:showVal val="0"/>
                    <c:showCatName val="1"/>
                    <c:showSerName val="0"/>
                    <c:showPercent val="1"/>
                    <c:showBubbleSize val="0"/>
                    <c:extLst>
                      <c:ext uri="{CE6537A1-D6FC-4f65-9D91-7224C49458BB}">
                        <c15:layout/>
                      </c:ext>
                      <c:ext xmlns:c16="http://schemas.microsoft.com/office/drawing/2014/chart" uri="{C3380CC4-5D6E-409C-BE32-E72D297353CC}">
                        <c16:uniqueId val="{00000010-438E-44FF-9CF1-8B1D6907CF45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0-438E-44FF-9CF1-8B1D6907CF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13.01.2020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806566605"/>
              </p:ext>
            </p:extLst>
          </p:nvPr>
        </p:nvGraphicFramePr>
        <p:xfrm>
          <a:off x="365760" y="310102"/>
          <a:ext cx="11426024" cy="616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039125976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615560410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842303583"/>
              </p:ext>
            </p:extLst>
          </p:nvPr>
        </p:nvGraphicFramePr>
        <p:xfrm>
          <a:off x="405517" y="333956"/>
          <a:ext cx="11418073" cy="615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579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475">
        <p:circle/>
      </p:transition>
    </mc:Choice>
    <mc:Fallback xmlns="">
      <p:transition spd="slow" advClick="0" advTm="847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96</Words>
  <Application>Microsoft Office PowerPoint</Application>
  <PresentationFormat>Широкий екран</PresentationFormat>
  <Paragraphs>63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Жидков Сергій Олегович</dc:creator>
  <cp:lastModifiedBy>Анісімов Віталій Анатолійович</cp:lastModifiedBy>
  <cp:revision>85</cp:revision>
  <cp:lastPrinted>2018-01-15T09:57:04Z</cp:lastPrinted>
  <dcterms:created xsi:type="dcterms:W3CDTF">2018-01-03T13:22:59Z</dcterms:created>
  <dcterms:modified xsi:type="dcterms:W3CDTF">2020-01-13T09:30:15Z</dcterms:modified>
</cp:coreProperties>
</file>