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84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Київської 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8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141581777631297"/>
          <c:y val="0.2430969944632026"/>
          <c:w val="0.78651912578350458"/>
          <c:h val="0.6711792952464468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952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  <a:contourClr>
                <a:srgbClr val="000000"/>
              </a:contourClr>
            </a:sp3d>
          </c:spPr>
          <c:explosion val="16"/>
          <c:dPt>
            <c:idx val="0"/>
            <c:bubble3D val="0"/>
            <c:explosion val="39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explosion val="15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21EB-4834-BD5B-E4F6449C2E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E849-42CA-B709-A2B722DEB6D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27DC-4E55-A5F7-91389DBF059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27DC-4E55-A5F7-91389DBF059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27DC-4E55-A5F7-91389DBF059F}"/>
              </c:ext>
            </c:extLst>
          </c:dPt>
          <c:dLbls>
            <c:dLbl>
              <c:idx val="0"/>
              <c:layout>
                <c:manualLayout>
                  <c:x val="1.6610987165843614E-2"/>
                  <c:y val="-5.3022195973496163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1.6431887507007286E-2"/>
                  <c:y val="0.1512866834884555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308145104592452"/>
                      <c:h val="0.133511965371056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21EB-4834-BD5B-E4F6449C2E02}"/>
                </c:ext>
              </c:extLst>
            </c:dLbl>
            <c:dLbl>
              <c:idx val="2"/>
              <c:layout>
                <c:manualLayout>
                  <c:x val="-5.9524222584614234E-2"/>
                  <c:y val="-0.1307888906995436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E849-42CA-B709-A2B722DEB6D0}"/>
                </c:ext>
              </c:extLst>
            </c:dLbl>
            <c:dLbl>
              <c:idx val="3"/>
              <c:layout>
                <c:manualLayout>
                  <c:x val="4.2078296002037281E-2"/>
                  <c:y val="-2.856105890774622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27DC-4E55-A5F7-91389DBF059F}"/>
                </c:ext>
              </c:extLst>
            </c:dLbl>
            <c:dLbl>
              <c:idx val="4"/>
              <c:layout>
                <c:manualLayout>
                  <c:x val="1.1688415556121382E-2"/>
                  <c:y val="-0.1911393942287631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27DC-4E55-A5F7-91389DBF059F}"/>
                </c:ext>
              </c:extLst>
            </c:dLbl>
            <c:dLbl>
              <c:idx val="5"/>
              <c:layout>
                <c:manualLayout>
                  <c:x val="2.6883355779079375E-2"/>
                  <c:y val="1.318202718819056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27DC-4E55-A5F7-91389DBF059F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Аркуш1!$A$2:$A$10</c:f>
              <c:strCache>
                <c:ptCount val="6"/>
                <c:pt idx="0">
                  <c:v>Надійшло поштою</c:v>
                </c:pt>
                <c:pt idx="1">
                  <c:v>На особистому прийомі</c:v>
                </c:pt>
                <c:pt idx="2">
                  <c:v>Через органи влади</c:v>
                </c:pt>
                <c:pt idx="3">
                  <c:v>Засобами електронного зв'язку</c:v>
                </c:pt>
                <c:pt idx="4">
                  <c:v>Засобами телефонного зв'язку</c:v>
                </c:pt>
                <c:pt idx="5">
                  <c:v>Електронна петиція, що не набрала необхідну кількість голосів</c:v>
                </c:pt>
              </c:strCache>
            </c:strRef>
          </c:cat>
          <c:val>
            <c:numRef>
              <c:f>Аркуш1!$B$2:$B$10</c:f>
              <c:numCache>
                <c:formatCode>General</c:formatCode>
                <c:ptCount val="6"/>
                <c:pt idx="0">
                  <c:v>2831</c:v>
                </c:pt>
                <c:pt idx="1">
                  <c:v>152</c:v>
                </c:pt>
                <c:pt idx="2">
                  <c:v>119</c:v>
                </c:pt>
                <c:pt idx="3">
                  <c:v>3160</c:v>
                </c:pt>
                <c:pt idx="4">
                  <c:v>138</c:v>
                </c:pt>
                <c:pt idx="5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Київської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12364141582077315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D5F-45C6-A198-5FFE1CA991AF}"/>
                </c:ext>
              </c:extLst>
            </c:dLbl>
            <c:dLbl>
              <c:idx val="1"/>
              <c:layout>
                <c:manualLayout>
                  <c:x val="2.3604270293056624E-2"/>
                  <c:y val="-2.1127281892006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D5F-45C6-A198-5FFE1CA991AF}"/>
                </c:ext>
              </c:extLst>
            </c:dLbl>
            <c:dLbl>
              <c:idx val="2"/>
              <c:layout>
                <c:manualLayout>
                  <c:x val="6.8002778701425196E-2"/>
                  <c:y val="-4.225373200126098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2034366826291245E-2"/>
                      <c:h val="3.7912990533480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ED5F-45C6-A198-5FFE1CA991AF}"/>
                </c:ext>
              </c:extLst>
            </c:dLbl>
            <c:dLbl>
              <c:idx val="3"/>
              <c:layout>
                <c:manualLayout>
                  <c:x val="0.10453319701210827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D5F-45C6-A198-5FFE1CA991AF}"/>
                </c:ext>
              </c:extLst>
            </c:dLbl>
            <c:dLbl>
              <c:idx val="4"/>
              <c:layout>
                <c:manualLayout>
                  <c:x val="2.9224334648546398E-2"/>
                  <c:y val="-8.45091275680245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5F-45C6-A198-5FFE1CA991AF}"/>
                </c:ext>
              </c:extLst>
            </c:dLbl>
            <c:dLbl>
              <c:idx val="5"/>
              <c:layout>
                <c:manualLayout>
                  <c:x val="3.4844399004036131E-2"/>
                  <c:y val="-8.45091275680260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5F-45C6-A198-5FFE1CA991AF}"/>
                </c:ext>
              </c:extLst>
            </c:dLbl>
            <c:dLbl>
              <c:idx val="6"/>
              <c:layout>
                <c:manualLayout>
                  <c:x val="2.9224334648546398E-2"/>
                  <c:y val="-6.33818456760197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5F-45C6-A198-5FFE1CA991AF}"/>
                </c:ext>
              </c:extLst>
            </c:dLbl>
            <c:dLbl>
              <c:idx val="7"/>
              <c:layout>
                <c:manualLayout>
                  <c:x val="3.4844399004036047E-2"/>
                  <c:y val="-6.33818456760197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8A2-4FC0-A210-722C2C483E61}"/>
                </c:ext>
              </c:extLst>
            </c:dLbl>
            <c:dLbl>
              <c:idx val="8"/>
              <c:layout>
                <c:manualLayout>
                  <c:x val="0.11464931285198963"/>
                  <c:y val="-6.33818456760197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364-4F10-9798-9132B1E9E933}"/>
                </c:ext>
              </c:extLst>
            </c:dLbl>
            <c:dLbl>
              <c:idx val="9"/>
              <c:layout>
                <c:manualLayout>
                  <c:x val="2.9224334648546398E-2"/>
                  <c:y val="-1.26763691352037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64-4F10-9798-9132B1E9E933}"/>
                </c:ext>
              </c:extLst>
            </c:dLbl>
            <c:dLbl>
              <c:idx val="10"/>
              <c:layout>
                <c:manualLayout>
                  <c:x val="3.1472360390742277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364-4F10-9798-9132B1E9E933}"/>
                </c:ext>
              </c:extLst>
            </c:dLbl>
            <c:dLbl>
              <c:idx val="11"/>
              <c:layout>
                <c:manualLayout>
                  <c:x val="3.2596373261840214E-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61E-48E8-AB68-19BABACBF786}"/>
                </c:ext>
              </c:extLst>
            </c:dLbl>
            <c:dLbl>
              <c:idx val="12"/>
              <c:layout>
                <c:manualLayout>
                  <c:x val="3.709242474623197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1E-48E8-AB68-19BABACBF786}"/>
                </c:ext>
              </c:extLst>
            </c:dLbl>
            <c:dLbl>
              <c:idx val="13"/>
              <c:layout>
                <c:manualLayout>
                  <c:x val="0.28774733925354745"/>
                  <c:y val="-1.056280916325168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704592070505165E-2"/>
                      <c:h val="3.58002623442798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B61E-48E8-AB68-19BABACBF7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Аркуш1!$A$2:$A$15</c:f>
              <c:strCache>
                <c:ptCount val="14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Державний службовець</c:v>
                </c:pt>
                <c:pt idx="6">
                  <c:v>Військовослужбовець</c:v>
                </c:pt>
                <c:pt idx="7">
                  <c:v>Підприємець</c:v>
                </c:pt>
                <c:pt idx="8">
                  <c:v>Безробітний</c:v>
                </c:pt>
                <c:pt idx="9">
                  <c:v>Здобувач освіти</c:v>
                </c:pt>
                <c:pt idx="10">
                  <c:v>Служитель релігійної організації</c:v>
                </c:pt>
                <c:pt idx="11">
                  <c:v>Особа, що позбавлена волі; особа, воля якої обмежена</c:v>
                </c:pt>
                <c:pt idx="12">
                  <c:v>Журналіст</c:v>
                </c:pt>
                <c:pt idx="13">
                  <c:v>Інші</c:v>
                </c:pt>
              </c:strCache>
            </c:strRef>
          </c:cat>
          <c:val>
            <c:numRef>
              <c:f>Аркуш1!$B$2:$B$15</c:f>
              <c:numCache>
                <c:formatCode>General</c:formatCode>
                <c:ptCount val="14"/>
                <c:pt idx="0">
                  <c:v>1282</c:v>
                </c:pt>
                <c:pt idx="1">
                  <c:v>24</c:v>
                </c:pt>
                <c:pt idx="2">
                  <c:v>597</c:v>
                </c:pt>
                <c:pt idx="3">
                  <c:v>1029</c:v>
                </c:pt>
                <c:pt idx="4">
                  <c:v>160</c:v>
                </c:pt>
                <c:pt idx="5">
                  <c:v>42</c:v>
                </c:pt>
                <c:pt idx="6">
                  <c:v>2</c:v>
                </c:pt>
                <c:pt idx="7">
                  <c:v>71</c:v>
                </c:pt>
                <c:pt idx="8">
                  <c:v>1142</c:v>
                </c:pt>
                <c:pt idx="9">
                  <c:v>12</c:v>
                </c:pt>
                <c:pt idx="10">
                  <c:v>6</c:v>
                </c:pt>
                <c:pt idx="11">
                  <c:v>20</c:v>
                </c:pt>
                <c:pt idx="12">
                  <c:v>40</c:v>
                </c:pt>
                <c:pt idx="13">
                  <c:v>3543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Аркуш1!$A$2:$A$15</c:f>
              <c:strCache>
                <c:ptCount val="14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Державний службовець</c:v>
                </c:pt>
                <c:pt idx="6">
                  <c:v>Військовослужбовець</c:v>
                </c:pt>
                <c:pt idx="7">
                  <c:v>Підприємець</c:v>
                </c:pt>
                <c:pt idx="8">
                  <c:v>Безробітний</c:v>
                </c:pt>
                <c:pt idx="9">
                  <c:v>Здобувач освіти</c:v>
                </c:pt>
                <c:pt idx="10">
                  <c:v>Служитель релігійної організації</c:v>
                </c:pt>
                <c:pt idx="11">
                  <c:v>Особа, що позбавлена волі; особа, воля якої обмежена</c:v>
                </c:pt>
                <c:pt idx="12">
                  <c:v>Журналіст</c:v>
                </c:pt>
                <c:pt idx="13">
                  <c:v>Інші</c:v>
                </c:pt>
              </c:strCache>
            </c:strRef>
          </c:cat>
          <c:val>
            <c:numRef>
              <c:f>Аркуш1!$C$2:$C$15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01-ED5F-45C6-A198-5FFE1CA991AF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Аркуш1!$A$2:$A$15</c:f>
              <c:strCache>
                <c:ptCount val="14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Державний службовець</c:v>
                </c:pt>
                <c:pt idx="6">
                  <c:v>Військовослужбовець</c:v>
                </c:pt>
                <c:pt idx="7">
                  <c:v>Підприємець</c:v>
                </c:pt>
                <c:pt idx="8">
                  <c:v>Безробітний</c:v>
                </c:pt>
                <c:pt idx="9">
                  <c:v>Здобувач освіти</c:v>
                </c:pt>
                <c:pt idx="10">
                  <c:v>Служитель релігійної організації</c:v>
                </c:pt>
                <c:pt idx="11">
                  <c:v>Особа, що позбавлена волі; особа, воля якої обмежена</c:v>
                </c:pt>
                <c:pt idx="12">
                  <c:v>Журналіст</c:v>
                </c:pt>
                <c:pt idx="13">
                  <c:v>Інші</c:v>
                </c:pt>
              </c:strCache>
            </c:strRef>
          </c:cat>
          <c:val>
            <c:numRef>
              <c:f>Аркуш1!$D$2:$D$15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02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802797791"/>
        <c:axId val="802803615"/>
        <c:axId val="0"/>
      </c:bar3DChart>
      <c:catAx>
        <c:axId val="80279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803615"/>
        <c:crosses val="autoZero"/>
        <c:auto val="1"/>
        <c:lblAlgn val="ctr"/>
        <c:lblOffset val="100"/>
        <c:noMultiLvlLbl val="0"/>
      </c:catAx>
      <c:valAx>
        <c:axId val="802803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79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Київської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902175383968536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472-4F0E-9FDE-FEE5A5DF083B}"/>
                </c:ext>
              </c:extLst>
            </c:dLbl>
            <c:dLbl>
              <c:idx val="1"/>
              <c:layout>
                <c:manualLayout>
                  <c:x val="2.4566461948342912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472-4F0E-9FDE-FEE5A5DF083B}"/>
                </c:ext>
              </c:extLst>
            </c:dLbl>
            <c:dLbl>
              <c:idx val="2"/>
              <c:layout>
                <c:manualLayout>
                  <c:x val="2.5673970334245996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472-4F0E-9FDE-FEE5A5DF083B}"/>
                </c:ext>
              </c:extLst>
            </c:dLbl>
            <c:dLbl>
              <c:idx val="3"/>
              <c:layout>
                <c:manualLayout>
                  <c:x val="2.3443254797704753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472-4F0E-9FDE-FEE5A5DF083B}"/>
                </c:ext>
              </c:extLst>
            </c:dLbl>
            <c:dLbl>
              <c:idx val="4"/>
              <c:layout>
                <c:manualLayout>
                  <c:x val="3.3473888437561501E-2"/>
                  <c:y val="-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472-4F0E-9FDE-FEE5A5DF083B}"/>
                </c:ext>
              </c:extLst>
            </c:dLbl>
            <c:dLbl>
              <c:idx val="5"/>
              <c:layout>
                <c:manualLayout>
                  <c:x val="3.4606392063406169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472-4F0E-9FDE-FEE5A5DF083B}"/>
                </c:ext>
              </c:extLst>
            </c:dLbl>
            <c:dLbl>
              <c:idx val="6"/>
              <c:layout>
                <c:manualLayout>
                  <c:x val="2.5695808280721277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472-4F0E-9FDE-FEE5A5DF083B}"/>
                </c:ext>
              </c:extLst>
            </c:dLbl>
            <c:dLbl>
              <c:idx val="7"/>
              <c:layout>
                <c:manualLayout>
                  <c:x val="3.2356908171259663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472-4F0E-9FDE-FEE5A5DF083B}"/>
                </c:ext>
              </c:extLst>
            </c:dLbl>
            <c:dLbl>
              <c:idx val="8"/>
              <c:layout>
                <c:manualLayout>
                  <c:x val="3.4584554116930892E-2"/>
                  <c:y val="-4.17574425243335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472-4F0E-9FDE-FEE5A5DF083B}"/>
                </c:ext>
              </c:extLst>
            </c:dLbl>
            <c:dLbl>
              <c:idx val="9"/>
              <c:layout>
                <c:manualLayout>
                  <c:x val="2.3108318582487491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C34-455A-BC87-D3084816A72E}"/>
                </c:ext>
              </c:extLst>
            </c:dLbl>
            <c:dLbl>
              <c:idx val="10"/>
              <c:layout>
                <c:manualLayout>
                  <c:x val="1.9491902024623205E-2"/>
                  <c:y val="-9.39542456797494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5036610133280759E-2"/>
                      <c:h val="3.120333112599765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303C-465F-8B77-721748F8F5F6}"/>
                </c:ext>
              </c:extLst>
            </c:dLbl>
            <c:dLbl>
              <c:idx val="11"/>
              <c:layout>
                <c:manualLayout>
                  <c:x val="2.004881351104101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90A-449F-98CD-A9050FB3833E}"/>
                </c:ext>
              </c:extLst>
            </c:dLbl>
            <c:dLbl>
              <c:idx val="12"/>
              <c:layout>
                <c:manualLayout>
                  <c:x val="1.8934990538205399E-2"/>
                  <c:y val="-4.17574425243335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90A-449F-98CD-A9050FB3833E}"/>
                </c:ext>
              </c:extLst>
            </c:dLbl>
            <c:dLbl>
              <c:idx val="13"/>
              <c:layout>
                <c:manualLayout>
                  <c:x val="2.3390282429547764E-2"/>
                  <c:y val="-6.26361637864998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90A-449F-98CD-A9050FB3833E}"/>
                </c:ext>
              </c:extLst>
            </c:dLbl>
            <c:dLbl>
              <c:idx val="14"/>
              <c:layout>
                <c:manualLayout>
                  <c:x val="8.6878191881177638E-2"/>
                  <c:y val="-2.0878721262165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891-4508-AB09-DF43F7E28E49}"/>
                </c:ext>
              </c:extLst>
            </c:dLbl>
            <c:dLbl>
              <c:idx val="15"/>
              <c:layout>
                <c:manualLayout>
                  <c:x val="2.3390282429547847E-2"/>
                  <c:y val="-6.26361637864995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9A3-4F83-9BE8-534199331D03}"/>
                </c:ext>
              </c:extLst>
            </c:dLbl>
            <c:dLbl>
              <c:idx val="16"/>
              <c:layout>
                <c:manualLayout>
                  <c:x val="3.230086621223266E-2"/>
                  <c:y val="-3.827721346566874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F94-4BD9-B359-2919C3AD8FE9}"/>
                </c:ext>
              </c:extLst>
            </c:dLbl>
            <c:dLbl>
              <c:idx val="17"/>
              <c:layout>
                <c:manualLayout>
                  <c:x val="2.2276459456712316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F94-4BD9-B359-2919C3AD8FE9}"/>
                </c:ext>
              </c:extLst>
            </c:dLbl>
            <c:dLbl>
              <c:idx val="18"/>
              <c:layout>
                <c:manualLayout>
                  <c:x val="2.7845574320890295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F94-4BD9-B359-2919C3AD8FE9}"/>
                </c:ext>
              </c:extLst>
            </c:dLbl>
            <c:dLbl>
              <c:idx val="19"/>
              <c:layout>
                <c:manualLayout>
                  <c:x val="0.2985045567199438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F94-4BD9-B359-2919C3AD8F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Аркуш1!$A$2:$A$25</c:f>
              <c:strCache>
                <c:ptCount val="20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Великої Вітчизняної війни</c:v>
                </c:pt>
                <c:pt idx="3">
                  <c:v>Особа з інвалідністю внаслідок війни</c:v>
                </c:pt>
                <c:pt idx="4">
                  <c:v>Учасник бойових дій</c:v>
                </c:pt>
                <c:pt idx="5">
                  <c:v>Ветеран праці</c:v>
                </c:pt>
                <c:pt idx="6">
                  <c:v>Ветеран військової служби</c:v>
                </c:pt>
                <c:pt idx="7">
                  <c:v>Особа з інвалідністю І групи</c:v>
                </c:pt>
                <c:pt idx="8">
                  <c:v>Особа з інвалідністю ІІ групи</c:v>
                </c:pt>
                <c:pt idx="9">
                  <c:v>Особа з інвалідністю ІІІ групи</c:v>
                </c:pt>
                <c:pt idx="10">
                  <c:v>Дитина з інвалідністю з дитинства</c:v>
                </c:pt>
                <c:pt idx="11">
                  <c:v>Одинока мати</c:v>
                </c:pt>
                <c:pt idx="12">
                  <c:v>Мати-героїня</c:v>
                </c:pt>
                <c:pt idx="13">
                  <c:v>Багатодітна сім'я</c:v>
                </c:pt>
                <c:pt idx="14">
                  <c:v>Особа, що потерпіла від Чорнобильської катастрофи</c:v>
                </c:pt>
                <c:pt idx="15">
                  <c:v>Учасник ліквідаціії наслідків на Чорнобильській АЕС</c:v>
                </c:pt>
                <c:pt idx="16">
                  <c:v>Учасник АТО/ООС</c:v>
                </c:pt>
                <c:pt idx="17">
                  <c:v>Член сім'ї загиблого</c:v>
                </c:pt>
                <c:pt idx="18">
                  <c:v>Переселенець, або внутрішньо переміщена особа</c:v>
                </c:pt>
                <c:pt idx="19">
                  <c:v>Інші категорії</c:v>
                </c:pt>
              </c:strCache>
            </c:strRef>
          </c:cat>
          <c:val>
            <c:numRef>
              <c:f>Аркуш1!$B$2:$B$25</c:f>
              <c:numCache>
                <c:formatCode>General</c:formatCode>
                <c:ptCount val="20"/>
                <c:pt idx="0">
                  <c:v>130</c:v>
                </c:pt>
                <c:pt idx="1">
                  <c:v>59</c:v>
                </c:pt>
                <c:pt idx="2">
                  <c:v>41</c:v>
                </c:pt>
                <c:pt idx="3">
                  <c:v>91</c:v>
                </c:pt>
                <c:pt idx="4">
                  <c:v>187</c:v>
                </c:pt>
                <c:pt idx="5">
                  <c:v>175</c:v>
                </c:pt>
                <c:pt idx="6">
                  <c:v>67</c:v>
                </c:pt>
                <c:pt idx="7">
                  <c:v>130</c:v>
                </c:pt>
                <c:pt idx="8">
                  <c:v>193</c:v>
                </c:pt>
                <c:pt idx="9">
                  <c:v>28</c:v>
                </c:pt>
                <c:pt idx="10">
                  <c:v>0</c:v>
                </c:pt>
                <c:pt idx="11">
                  <c:v>9</c:v>
                </c:pt>
                <c:pt idx="12">
                  <c:v>4</c:v>
                </c:pt>
                <c:pt idx="13">
                  <c:v>39</c:v>
                </c:pt>
                <c:pt idx="14">
                  <c:v>1111</c:v>
                </c:pt>
                <c:pt idx="15">
                  <c:v>43</c:v>
                </c:pt>
                <c:pt idx="16">
                  <c:v>173</c:v>
                </c:pt>
                <c:pt idx="17">
                  <c:v>4</c:v>
                </c:pt>
                <c:pt idx="18">
                  <c:v>58</c:v>
                </c:pt>
                <c:pt idx="19">
                  <c:v>4960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Аркуш1!$A$2:$A$25</c:f>
              <c:strCache>
                <c:ptCount val="20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Великої Вітчизняної війни</c:v>
                </c:pt>
                <c:pt idx="3">
                  <c:v>Особа з інвалідністю внаслідок війни</c:v>
                </c:pt>
                <c:pt idx="4">
                  <c:v>Учасник бойових дій</c:v>
                </c:pt>
                <c:pt idx="5">
                  <c:v>Ветеран праці</c:v>
                </c:pt>
                <c:pt idx="6">
                  <c:v>Ветеран військової служби</c:v>
                </c:pt>
                <c:pt idx="7">
                  <c:v>Особа з інвалідністю І групи</c:v>
                </c:pt>
                <c:pt idx="8">
                  <c:v>Особа з інвалідністю ІІ групи</c:v>
                </c:pt>
                <c:pt idx="9">
                  <c:v>Особа з інвалідністю ІІІ групи</c:v>
                </c:pt>
                <c:pt idx="10">
                  <c:v>Дитина з інвалідністю з дитинства</c:v>
                </c:pt>
                <c:pt idx="11">
                  <c:v>Одинока мати</c:v>
                </c:pt>
                <c:pt idx="12">
                  <c:v>Мати-героїня</c:v>
                </c:pt>
                <c:pt idx="13">
                  <c:v>Багатодітна сім'я</c:v>
                </c:pt>
                <c:pt idx="14">
                  <c:v>Особа, що потерпіла від Чорнобильської катастрофи</c:v>
                </c:pt>
                <c:pt idx="15">
                  <c:v>Учасник ліквідаціії наслідків на Чорнобильській АЕС</c:v>
                </c:pt>
                <c:pt idx="16">
                  <c:v>Учасник АТО/ООС</c:v>
                </c:pt>
                <c:pt idx="17">
                  <c:v>Член сім'ї загиблого</c:v>
                </c:pt>
                <c:pt idx="18">
                  <c:v>Переселенець, або внутрішньо переміщена особа</c:v>
                </c:pt>
                <c:pt idx="19">
                  <c:v>Інші категорії</c:v>
                </c:pt>
              </c:strCache>
            </c:strRef>
          </c:cat>
          <c:val>
            <c:numRef>
              <c:f>Аркуш1!$C$2:$C$25</c:f>
              <c:numCache>
                <c:formatCode>General</c:formatCode>
                <c:ptCount val="20"/>
              </c:numCache>
            </c:numRef>
          </c:val>
          <c:extLst>
            <c:ext xmlns:c16="http://schemas.microsoft.com/office/drawing/2014/chart" uri="{C3380CC4-5D6E-409C-BE32-E72D297353CC}">
              <c16:uniqueId val="{00000001-3472-4F0E-9FDE-FEE5A5DF083B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Аркуш1!$A$2:$A$25</c:f>
              <c:strCache>
                <c:ptCount val="20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Великої Вітчизняної війни</c:v>
                </c:pt>
                <c:pt idx="3">
                  <c:v>Особа з інвалідністю внаслідок війни</c:v>
                </c:pt>
                <c:pt idx="4">
                  <c:v>Учасник бойових дій</c:v>
                </c:pt>
                <c:pt idx="5">
                  <c:v>Ветеран праці</c:v>
                </c:pt>
                <c:pt idx="6">
                  <c:v>Ветеран військової служби</c:v>
                </c:pt>
                <c:pt idx="7">
                  <c:v>Особа з інвалідністю І групи</c:v>
                </c:pt>
                <c:pt idx="8">
                  <c:v>Особа з інвалідністю ІІ групи</c:v>
                </c:pt>
                <c:pt idx="9">
                  <c:v>Особа з інвалідністю ІІІ групи</c:v>
                </c:pt>
                <c:pt idx="10">
                  <c:v>Дитина з інвалідністю з дитинства</c:v>
                </c:pt>
                <c:pt idx="11">
                  <c:v>Одинока мати</c:v>
                </c:pt>
                <c:pt idx="12">
                  <c:v>Мати-героїня</c:v>
                </c:pt>
                <c:pt idx="13">
                  <c:v>Багатодітна сім'я</c:v>
                </c:pt>
                <c:pt idx="14">
                  <c:v>Особа, що потерпіла від Чорнобильської катастрофи</c:v>
                </c:pt>
                <c:pt idx="15">
                  <c:v>Учасник ліквідаціії наслідків на Чорнобильській АЕС</c:v>
                </c:pt>
                <c:pt idx="16">
                  <c:v>Учасник АТО/ООС</c:v>
                </c:pt>
                <c:pt idx="17">
                  <c:v>Член сім'ї загиблого</c:v>
                </c:pt>
                <c:pt idx="18">
                  <c:v>Переселенець, або внутрішньо переміщена особа</c:v>
                </c:pt>
                <c:pt idx="19">
                  <c:v>Інші категорії</c:v>
                </c:pt>
              </c:strCache>
            </c:strRef>
          </c:cat>
          <c:val>
            <c:numRef>
              <c:f>Аркуш1!$D$2:$D$25</c:f>
              <c:numCache>
                <c:formatCode>General</c:formatCode>
                <c:ptCount val="20"/>
              </c:numCache>
            </c:numRef>
          </c:val>
          <c:extLst>
            <c:ext xmlns:c16="http://schemas.microsoft.com/office/drawing/2014/chart" uri="{C3380CC4-5D6E-409C-BE32-E72D297353CC}">
              <c16:uniqueId val="{00000002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800495327"/>
        <c:axId val="800485759"/>
        <c:axId val="0"/>
      </c:bar3DChart>
      <c:catAx>
        <c:axId val="800495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85759"/>
        <c:crosses val="autoZero"/>
        <c:auto val="1"/>
        <c:lblAlgn val="ctr"/>
        <c:lblOffset val="100"/>
        <c:noMultiLvlLbl val="0"/>
      </c:catAx>
      <c:valAx>
        <c:axId val="800485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9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питання, порушені у зверненнях мешканців Київської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3912378543271944"/>
          <c:y val="1.23975856922099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34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725468552622222"/>
          <c:y val="0.25866326042186283"/>
          <c:w val="0.5929398555150438"/>
          <c:h val="0.53846596352238507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675-4EA5-A0B9-893FA36A06F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4675-4EA5-A0B9-893FA36A06FA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4675-4EA5-A0B9-893FA36A06F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ECC3-4965-B266-6149809EF93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D8BA-49D1-B000-759621CD855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D8BA-49D1-B000-759621CD855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3-D8BA-49D1-B000-759621CD855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49CB-430F-A213-54ECC8038EB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49CB-430F-A213-54ECC8038EB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49CB-430F-A213-54ECC8038EBD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49CB-430F-A213-54ECC8038EBD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49CB-430F-A213-54ECC8038EBD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49CB-430F-A213-54ECC8038EBD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49CB-430F-A213-54ECC8038EBD}"/>
              </c:ext>
            </c:extLst>
          </c:dPt>
          <c:dLbls>
            <c:dLbl>
              <c:idx val="0"/>
              <c:layout>
                <c:manualLayout>
                  <c:x val="4.3631132070530272E-2"/>
                  <c:y val="0.1645788382681567"/>
                </c:manualLayout>
              </c:layout>
              <c:tx>
                <c:rich>
                  <a:bodyPr/>
                  <a:lstStyle/>
                  <a:p>
                    <a:fld id="{7A45B98B-CC52-477E-B1CD-6A988260AA47}" type="CATEGORYNAME">
                      <a:rPr lang="ru-RU" baseline="0" dirty="0" smtClean="0"/>
                      <a:pPr/>
                      <a:t>[ІМ’Я КАТЕГОРІЇ]</a:t>
                    </a:fld>
                    <a:r>
                      <a:rPr lang="ru-RU" baseline="0" dirty="0" smtClean="0"/>
                      <a:t>
5,1%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675-4EA5-A0B9-893FA36A06FA}"/>
                </c:ext>
              </c:extLst>
            </c:dLbl>
            <c:dLbl>
              <c:idx val="1"/>
              <c:layout>
                <c:manualLayout>
                  <c:x val="-0.12060359984425942"/>
                  <c:y val="6.7903284971968125E-2"/>
                </c:manualLayout>
              </c:layout>
              <c:tx>
                <c:rich>
                  <a:bodyPr/>
                  <a:lstStyle/>
                  <a:p>
                    <a:fld id="{1285D0A3-745F-4549-8CA3-D6164D8EF7EC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4675-4EA5-A0B9-893FA36A06FA}"/>
                </c:ext>
              </c:extLst>
            </c:dLbl>
            <c:dLbl>
              <c:idx val="2"/>
              <c:layout>
                <c:manualLayout>
                  <c:x val="-1.8569804817834032E-2"/>
                  <c:y val="3.2214433182912124E-2"/>
                </c:manualLayout>
              </c:layout>
              <c:tx>
                <c:rich>
                  <a:bodyPr/>
                  <a:lstStyle/>
                  <a:p>
                    <a:fld id="{652B21AF-BA36-4094-B70D-761A8214CBF2}" type="CATEGORYNAME">
                      <a:rPr lang="ru-RU" baseline="0" dirty="0" smtClean="0"/>
                      <a:pPr/>
                      <a:t>[ІМ’Я КАТЕГОРІЇ]</a:t>
                    </a:fld>
                    <a:r>
                      <a:rPr lang="ru-RU" baseline="0" dirty="0" smtClean="0"/>
                      <a:t>
13,5%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4675-4EA5-A0B9-893FA36A06FA}"/>
                </c:ext>
              </c:extLst>
            </c:dLbl>
            <c:dLbl>
              <c:idx val="3"/>
              <c:layout>
                <c:manualLayout>
                  <c:x val="-3.9835127901150069E-2"/>
                  <c:y val="-8.7766779410362983E-2"/>
                </c:manualLayout>
              </c:layout>
              <c:tx>
                <c:rich>
                  <a:bodyPr/>
                  <a:lstStyle/>
                  <a:p>
                    <a:fld id="{DA19460E-0155-4818-A3DC-F5863639D9EF}" type="CATEGORYNAME">
                      <a:rPr lang="ru-RU" baseline="0" dirty="0" smtClean="0"/>
                      <a:pPr/>
                      <a:t>[ІМ’Я КАТЕГОРІЇ]</a:t>
                    </a:fld>
                    <a:r>
                      <a:rPr lang="ru-RU" baseline="0" dirty="0" smtClean="0"/>
                      <a:t>
12,4%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ECC3-4965-B266-6149809EF937}"/>
                </c:ext>
              </c:extLst>
            </c:dLbl>
            <c:dLbl>
              <c:idx val="4"/>
              <c:layout>
                <c:manualLayout>
                  <c:x val="-4.9160711448510426E-2"/>
                  <c:y val="-1.2315154736149829E-2"/>
                </c:manualLayout>
              </c:layout>
              <c:tx>
                <c:rich>
                  <a:bodyPr/>
                  <a:lstStyle/>
                  <a:p>
                    <a:fld id="{6B0DF571-2014-4AF3-AA5E-F64E031D983C}" type="CATEGORYNAME">
                      <a:rPr lang="uk-UA" baseline="0" dirty="0" smtClean="0"/>
                      <a:pPr/>
                      <a:t>[ІМ’Я КАТЕГОРІЇ]</a:t>
                    </a:fld>
                    <a:r>
                      <a:rPr lang="uk-UA" baseline="0" dirty="0" smtClean="0"/>
                      <a:t>
8,4%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7-D8BA-49D1-B000-759621CD8557}"/>
                </c:ext>
              </c:extLst>
            </c:dLbl>
            <c:dLbl>
              <c:idx val="5"/>
              <c:layout>
                <c:manualLayout>
                  <c:x val="4.7473840980397954E-2"/>
                  <c:y val="-0.12151286443124126"/>
                </c:manualLayout>
              </c:layout>
              <c:tx>
                <c:rich>
                  <a:bodyPr/>
                  <a:lstStyle/>
                  <a:p>
                    <a:fld id="{E4DD3E7F-A5DF-4F6C-8180-63FB303A8E2C}" type="CATEGORYNAME">
                      <a:rPr lang="uk-UA" baseline="0" dirty="0" smtClean="0"/>
                      <a:pPr/>
                      <a:t>[ІМ’Я КАТЕГОРІЇ]</a:t>
                    </a:fld>
                    <a:r>
                      <a:rPr lang="uk-UA" baseline="0" smtClean="0"/>
                      <a:t>
1,8%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9-D8BA-49D1-B000-759621CD8557}"/>
                </c:ext>
              </c:extLst>
            </c:dLbl>
            <c:dLbl>
              <c:idx val="6"/>
              <c:layout>
                <c:manualLayout>
                  <c:x val="3.6235807433299523E-2"/>
                  <c:y val="-1.5934955905436504E-2"/>
                </c:manualLayout>
              </c:layout>
              <c:tx>
                <c:rich>
                  <a:bodyPr/>
                  <a:lstStyle/>
                  <a:p>
                    <a:fld id="{B0844301-A6DC-4F0A-889D-4F097F002694}" type="CATEGORYNAME">
                      <a:rPr lang="ru-RU" baseline="0" dirty="0" smtClean="0"/>
                      <a:pPr/>
                      <a:t>[ІМ’Я КАТЕГОРІЇ]</a:t>
                    </a:fld>
                    <a:r>
                      <a:rPr lang="ru-RU" baseline="0" dirty="0" smtClean="0"/>
                      <a:t>
28,2%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33-D8BA-49D1-B000-759621CD8557}"/>
                </c:ext>
              </c:extLst>
            </c:dLbl>
            <c:dLbl>
              <c:idx val="7"/>
              <c:layout>
                <c:manualLayout>
                  <c:x val="-4.5456370788498235E-2"/>
                  <c:y val="-0.1732234844509658"/>
                </c:manualLayout>
              </c:layout>
              <c:tx>
                <c:rich>
                  <a:bodyPr/>
                  <a:lstStyle/>
                  <a:p>
                    <a:fld id="{BF84595D-583D-4CAE-A0A8-2AA2F4E404D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E-49CB-430F-A213-54ECC8038EBD}"/>
                </c:ext>
              </c:extLst>
            </c:dLbl>
            <c:dLbl>
              <c:idx val="8"/>
              <c:layout>
                <c:manualLayout>
                  <c:x val="5.5434598522559643E-3"/>
                  <c:y val="-0.14265463425373653"/>
                </c:manualLayout>
              </c:layout>
              <c:tx>
                <c:rich>
                  <a:bodyPr/>
                  <a:lstStyle/>
                  <a:p>
                    <a:fld id="{20EB765E-ACBC-409E-BF5D-1F967F509F9B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49CB-430F-A213-54ECC8038EBD}"/>
                </c:ext>
              </c:extLst>
            </c:dLbl>
            <c:dLbl>
              <c:idx val="9"/>
              <c:layout>
                <c:manualLayout>
                  <c:x val="2.2173839409023531E-2"/>
                  <c:y val="-0.1609959443720741"/>
                </c:manualLayout>
              </c:layout>
              <c:tx>
                <c:rich>
                  <a:bodyPr/>
                  <a:lstStyle/>
                  <a:p>
                    <a:fld id="{C4502D49-C720-4202-9937-C9DEABA8EFE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49CB-430F-A213-54ECC8038EBD}"/>
                </c:ext>
              </c:extLst>
            </c:dLbl>
            <c:dLbl>
              <c:idx val="10"/>
              <c:layout>
                <c:manualLayout>
                  <c:x val="1.7739071527218906E-2"/>
                  <c:y val="-8.7630703898723877E-2"/>
                </c:manualLayout>
              </c:layout>
              <c:tx>
                <c:rich>
                  <a:bodyPr/>
                  <a:lstStyle/>
                  <a:p>
                    <a:fld id="{0B25D510-BB5C-48C5-AEA6-AC77C7646594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2-49CB-430F-A213-54ECC8038EBD}"/>
                </c:ext>
              </c:extLst>
            </c:dLbl>
            <c:dLbl>
              <c:idx val="11"/>
              <c:layout>
                <c:manualLayout>
                  <c:x val="2.8825991231730588E-2"/>
                  <c:y val="-4.8910160315566817E-2"/>
                </c:manualLayout>
              </c:layout>
              <c:tx>
                <c:rich>
                  <a:bodyPr/>
                  <a:lstStyle/>
                  <a:p>
                    <a:fld id="{B057F35C-3AA0-4D5C-800B-69EDD8282824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49CB-430F-A213-54ECC8038EBD}"/>
                </c:ext>
              </c:extLst>
            </c:dLbl>
            <c:dLbl>
              <c:idx val="12"/>
              <c:layout>
                <c:manualLayout>
                  <c:x val="6.4304134286168241E-2"/>
                  <c:y val="2.03792334648194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49CB-430F-A213-54ECC8038EBD}"/>
                </c:ext>
              </c:extLst>
            </c:dLbl>
            <c:dLbl>
              <c:idx val="13"/>
              <c:layout>
                <c:manualLayout>
                  <c:x val="0.10976050507466631"/>
                  <c:y val="0.11412370740298923"/>
                </c:manualLayout>
              </c:layout>
              <c:tx>
                <c:rich>
                  <a:bodyPr/>
                  <a:lstStyle/>
                  <a:p>
                    <a:fld id="{5FC45095-533E-4455-9B31-B3F2A061A077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49CB-430F-A213-54ECC8038EBD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Аркуш1!$A$2:$A$28</c:f>
              <c:strCache>
                <c:ptCount val="14"/>
                <c:pt idx="0">
                  <c:v>Аграрна політика і земельні відносини</c:v>
                </c:pt>
                <c:pt idx="1">
                  <c:v>Фінансова, податкова, митна політика</c:v>
                </c:pt>
                <c:pt idx="2">
                  <c:v>Соціальна політика. Соціальний захист населення</c:v>
                </c:pt>
                <c:pt idx="3">
                  <c:v>Праця і заробітна плата</c:v>
                </c:pt>
                <c:pt idx="4">
                  <c:v>Охорона здоров'я</c:v>
                </c:pt>
                <c:pt idx="5">
                  <c:v>Комунальне господарство</c:v>
                </c:pt>
                <c:pt idx="6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7">
                  <c:v>Діяльність Верховної Ради України, Президента України та Кабінету Міністрів України</c:v>
                </c:pt>
                <c:pt idx="8">
                  <c:v>Діяльність центральних органів виконавчої влади</c:v>
                </c:pt>
                <c:pt idx="9">
                  <c:v>Діяльність місцевих органів виконавчої влади</c:v>
                </c:pt>
                <c:pt idx="10">
                  <c:v>Діяльність органів місцевого самоврядування</c:v>
                </c:pt>
                <c:pt idx="11">
                  <c:v>Діяльність підприємств та установ</c:v>
                </c:pt>
                <c:pt idx="12">
                  <c:v>Обороноздатність, суверенітет, міждержавні і міжнаціональні відносини</c:v>
                </c:pt>
                <c:pt idx="13">
                  <c:v>Державне будівництво, адміністративно-територіальний устрій</c:v>
                </c:pt>
              </c:strCache>
            </c:strRef>
          </c:cat>
          <c:val>
            <c:numRef>
              <c:f>Аркуш1!$B$2:$B$28</c:f>
              <c:numCache>
                <c:formatCode>General</c:formatCode>
                <c:ptCount val="14"/>
                <c:pt idx="0">
                  <c:v>622</c:v>
                </c:pt>
                <c:pt idx="1">
                  <c:v>355</c:v>
                </c:pt>
                <c:pt idx="2">
                  <c:v>1641</c:v>
                </c:pt>
                <c:pt idx="3">
                  <c:v>1503</c:v>
                </c:pt>
                <c:pt idx="4">
                  <c:v>1023</c:v>
                </c:pt>
                <c:pt idx="5">
                  <c:v>212</c:v>
                </c:pt>
                <c:pt idx="6">
                  <c:v>3417</c:v>
                </c:pt>
                <c:pt idx="7">
                  <c:v>975</c:v>
                </c:pt>
                <c:pt idx="8">
                  <c:v>428</c:v>
                </c:pt>
                <c:pt idx="9">
                  <c:v>170</c:v>
                </c:pt>
                <c:pt idx="10">
                  <c:v>188</c:v>
                </c:pt>
                <c:pt idx="11">
                  <c:v>504</c:v>
                </c:pt>
                <c:pt idx="12">
                  <c:v>124</c:v>
                </c:pt>
                <c:pt idx="13">
                  <c:v>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75-4EA5-A0B9-893FA36A06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11.02.2021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11.02.2021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11.02.2021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11.02.2021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11.02.2021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11.02.2021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11.02.2021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11.02.2021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11.02.2021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11.02.2021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11.02.2021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11.02.2021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897681547"/>
              </p:ext>
            </p:extLst>
          </p:nvPr>
        </p:nvGraphicFramePr>
        <p:xfrm>
          <a:off x="544663" y="357809"/>
          <a:ext cx="10865459" cy="5780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328373550"/>
              </p:ext>
            </p:extLst>
          </p:nvPr>
        </p:nvGraphicFramePr>
        <p:xfrm>
          <a:off x="469127" y="397565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1955596573"/>
              </p:ext>
            </p:extLst>
          </p:nvPr>
        </p:nvGraphicFramePr>
        <p:xfrm>
          <a:off x="421419" y="365760"/>
          <a:ext cx="11402171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3172186898"/>
              </p:ext>
            </p:extLst>
          </p:nvPr>
        </p:nvGraphicFramePr>
        <p:xfrm>
          <a:off x="1013792" y="298175"/>
          <a:ext cx="11454940" cy="6231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052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109</Words>
  <Application>Microsoft Office PowerPoint</Application>
  <PresentationFormat>Широкий екран</PresentationFormat>
  <Paragraphs>24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76</cp:revision>
  <cp:lastPrinted>2020-01-13T14:48:15Z</cp:lastPrinted>
  <dcterms:created xsi:type="dcterms:W3CDTF">2018-01-03T13:22:59Z</dcterms:created>
  <dcterms:modified xsi:type="dcterms:W3CDTF">2021-02-11T08:31:52Z</dcterms:modified>
</cp:coreProperties>
</file>