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3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283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81" r:id="rId12"/>
    <p:sldId id="280" r:id="rId13"/>
    <p:sldId id="279" r:id="rId14"/>
    <p:sldId id="278" r:id="rId15"/>
    <p:sldId id="277" r:id="rId16"/>
    <p:sldId id="276" r:id="rId17"/>
    <p:sldId id="275" r:id="rId18"/>
    <p:sldId id="274" r:id="rId19"/>
    <p:sldId id="273" r:id="rId20"/>
    <p:sldId id="272" r:id="rId21"/>
    <p:sldId id="271" r:id="rId22"/>
    <p:sldId id="270" r:id="rId23"/>
    <p:sldId id="268" r:id="rId24"/>
    <p:sldId id="286" r:id="rId2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37"/>
    <a:srgbClr val="0000DA"/>
    <a:srgbClr val="3333FF"/>
    <a:srgbClr val="3366FF"/>
    <a:srgbClr val="0000CC"/>
    <a:srgbClr val="00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 дані про звернення громадян, опрацьовані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294479361339283"/>
          <c:y val="0.1420011096096965"/>
          <c:w val="0.54573965631693799"/>
          <c:h val="0.719303124266074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3255850864725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962-41DD-BBA8-F021A84F74B9}"/>
                </c:ext>
              </c:extLst>
            </c:dLbl>
            <c:dLbl>
              <c:idx val="1"/>
              <c:layout>
                <c:manualLayout>
                  <c:x val="5.4069813580906664E-3"/>
                  <c:y val="-2.1613563106499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962-41DD-BBA8-F021A84F74B9}"/>
                </c:ext>
              </c:extLst>
            </c:dLbl>
            <c:dLbl>
              <c:idx val="2"/>
              <c:layout>
                <c:manualLayout>
                  <c:x val="4.325585086472533E-3"/>
                  <c:y val="-6.4840689319496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62-41DD-BBA8-F021A84F74B9}"/>
                </c:ext>
              </c:extLst>
            </c:dLbl>
            <c:dLbl>
              <c:idx val="3"/>
              <c:layout>
                <c:manualLayout>
                  <c:x val="4.325585086472533E-3"/>
                  <c:y val="-4.32271262129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62-41DD-BBA8-F021A84F74B9}"/>
                </c:ext>
              </c:extLst>
            </c:dLbl>
            <c:dLbl>
              <c:idx val="4"/>
              <c:layout>
                <c:manualLayout>
                  <c:x val="5.4069813580906664E-3"/>
                  <c:y val="-8.64542524259948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62-41DD-BBA8-F021A84F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Аркуш1!$A$2:$A$6</c:f>
              <c:strCache>
                <c:ptCount val="5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  <c:pt idx="4">
                  <c:v>всього по Верховній Раді України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5510</c:v>
                </c:pt>
                <c:pt idx="1">
                  <c:v>1776</c:v>
                </c:pt>
                <c:pt idx="2">
                  <c:v>246522</c:v>
                </c:pt>
                <c:pt idx="3">
                  <c:v>216705</c:v>
                </c:pt>
                <c:pt idx="4">
                  <c:v>470513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E962-41DD-BBA8-F021A84F74B9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2441888148543999E-3"/>
                  <c:y val="-4.3227126212997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962-41DD-BBA8-F021A84F74B9}"/>
                </c:ext>
              </c:extLst>
            </c:dLbl>
            <c:dLbl>
              <c:idx val="1"/>
              <c:layout>
                <c:manualLayout>
                  <c:x val="4.325585086472533E-3"/>
                  <c:y val="-2.16135631064987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62-41DD-BBA8-F021A84F74B9}"/>
                </c:ext>
              </c:extLst>
            </c:dLbl>
            <c:dLbl>
              <c:idx val="2"/>
              <c:layout>
                <c:manualLayout>
                  <c:x val="3.2441888148543999E-3"/>
                  <c:y val="-6.4840689319496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962-41DD-BBA8-F021A84F74B9}"/>
                </c:ext>
              </c:extLst>
            </c:dLbl>
            <c:dLbl>
              <c:idx val="3"/>
              <c:layout>
                <c:manualLayout>
                  <c:x val="4.325585086472533E-3"/>
                  <c:y val="-6.4840689319496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62-41DD-BBA8-F021A84F74B9}"/>
                </c:ext>
              </c:extLst>
            </c:dLbl>
            <c:dLbl>
              <c:idx val="4"/>
              <c:layout>
                <c:manualLayout>
                  <c:x val="6.4883776297087999E-3"/>
                  <c:y val="-8.64542524259948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62-41DD-BBA8-F021A84F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Аркуш1!$A$2:$A$6</c:f>
              <c:strCache>
                <c:ptCount val="5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  <c:pt idx="4">
                  <c:v>всього по Верховній Раді України</c:v>
                </c:pt>
              </c:strCache>
            </c:strRef>
          </c:cat>
          <c:val>
            <c:numRef>
              <c:f>Аркуш1!$C$2:$C$6</c:f>
              <c:numCache>
                <c:formatCode>General</c:formatCode>
                <c:ptCount val="5"/>
                <c:pt idx="0">
                  <c:v>7440</c:v>
                </c:pt>
                <c:pt idx="1">
                  <c:v>3822</c:v>
                </c:pt>
                <c:pt idx="2">
                  <c:v>196394</c:v>
                </c:pt>
                <c:pt idx="3">
                  <c:v>163835</c:v>
                </c:pt>
                <c:pt idx="4">
                  <c:v>371491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E962-41DD-BBA8-F021A84F74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box"/>
        <c:axId val="1132387296"/>
        <c:axId val="1132387712"/>
        <c:axId val="0"/>
      </c:bar3DChart>
      <c:catAx>
        <c:axId val="11323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32387712"/>
        <c:crosses val="autoZero"/>
        <c:auto val="1"/>
        <c:lblAlgn val="ctr"/>
        <c:lblOffset val="100"/>
        <c:noMultiLvlLbl val="0"/>
      </c:catAx>
      <c:valAx>
        <c:axId val="1132387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323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громадян, опрацьовані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496617965356328"/>
          <c:y val="0.27974559109260827"/>
          <c:w val="0.67116013194885737"/>
          <c:h val="0.536782603413507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E07D-4387-8D7D-8FA7FA728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07D-4387-8D7D-8FA7FA7280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07D-4387-8D7D-8FA7FA7280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07D-4387-8D7D-8FA7FA72804B}"/>
              </c:ext>
            </c:extLst>
          </c:dPt>
          <c:dLbls>
            <c:dLbl>
              <c:idx val="0"/>
              <c:layout>
                <c:manualLayout>
                  <c:x val="-0.15841123211766017"/>
                  <c:y val="-8.257851675226531E-2"/>
                </c:manualLayout>
              </c:layout>
              <c:tx>
                <c:rich>
                  <a:bodyPr/>
                  <a:lstStyle/>
                  <a:p>
                    <a:fld id="{5570F140-A1D8-494A-A330-161BB91EC1D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07D-4387-8D7D-8FA7FA72804B}"/>
                </c:ext>
              </c:extLst>
            </c:dLbl>
            <c:dLbl>
              <c:idx val="1"/>
              <c:layout>
                <c:manualLayout>
                  <c:x val="6.9919440382967213E-2"/>
                  <c:y val="-3.042366406662406E-2"/>
                </c:manualLayout>
              </c:layout>
              <c:tx>
                <c:rich>
                  <a:bodyPr/>
                  <a:lstStyle/>
                  <a:p>
                    <a:fld id="{456EB692-6A15-45F0-8977-8C8431A9C1F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07D-4387-8D7D-8FA7FA72804B}"/>
                </c:ext>
              </c:extLst>
            </c:dLbl>
            <c:dLbl>
              <c:idx val="2"/>
              <c:layout>
                <c:manualLayout>
                  <c:x val="3.2774737679515886E-2"/>
                  <c:y val="1.3038713171410232E-2"/>
                </c:manualLayout>
              </c:layout>
              <c:tx>
                <c:rich>
                  <a:bodyPr/>
                  <a:lstStyle/>
                  <a:p>
                    <a:fld id="{AC86989C-DC7E-42EA-8912-C4717325C12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07D-4387-8D7D-8FA7FA72804B}"/>
                </c:ext>
              </c:extLst>
            </c:dLbl>
            <c:dLbl>
              <c:idx val="3"/>
              <c:layout>
                <c:manualLayout>
                  <c:x val="-3.7144702703451354E-2"/>
                  <c:y val="-6.519356585705155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D-4387-8D7D-8FA7FA72804B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5510</c:v>
                </c:pt>
                <c:pt idx="1">
                  <c:v>1776</c:v>
                </c:pt>
                <c:pt idx="2">
                  <c:v>246522</c:v>
                </c:pt>
                <c:pt idx="3">
                  <c:v>216705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D-4387-8D7D-8FA7FA7280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комітетів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7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34798398341291"/>
          <c:y val="0.2532172722096957"/>
          <c:w val="0.62247771748732872"/>
          <c:h val="0.562005398726760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0526-4D96-99F8-3D67ECDF1FF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0526-4D96-99F8-3D67ECDF1F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526-4D96-99F8-3D67ECDF1FF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526-4D96-99F8-3D67ECDF1FF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0526-4D96-99F8-3D67ECDF1FF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526-4D96-99F8-3D67ECDF1FF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0526-4D96-99F8-3D67ECDF1FF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526-4D96-99F8-3D67ECDF1FF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526-4D96-99F8-3D67ECDF1FF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526-4D96-99F8-3D67ECDF1FF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526-4D96-99F8-3D67ECDF1FF0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526-4D96-99F8-3D67ECDF1FF0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0526-4D96-99F8-3D67ECDF1FF0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526-4D96-99F8-3D67ECDF1FF0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26-4D96-99F8-3D67ECDF1FF0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526-4D96-99F8-3D67ECDF1FF0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526-4D96-99F8-3D67ECDF1FF0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526-4D96-99F8-3D67ECDF1FF0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10F9-4007-BD2D-5BD840D67C3D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10F9-4007-BD2D-5BD840D67C3D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10F9-4007-BD2D-5BD840D67C3D}"/>
              </c:ext>
            </c:extLst>
          </c:dPt>
          <c:dLbls>
            <c:dLbl>
              <c:idx val="0"/>
              <c:layout>
                <c:manualLayout>
                  <c:x val="4.7063732137269221E-2"/>
                  <c:y val="-7.6303630603932832E-2"/>
                </c:manualLayout>
              </c:layout>
              <c:tx>
                <c:rich>
                  <a:bodyPr/>
                  <a:lstStyle/>
                  <a:p>
                    <a:fld id="{E62340E1-A0A6-4D58-9458-3B269C61D45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526-4D96-99F8-3D67ECDF1FF0}"/>
                </c:ext>
              </c:extLst>
            </c:dLbl>
            <c:dLbl>
              <c:idx val="1"/>
              <c:layout>
                <c:manualLayout>
                  <c:x val="4.5337840570670744E-2"/>
                  <c:y val="-9.8241598331013077E-2"/>
                </c:manualLayout>
              </c:layout>
              <c:tx>
                <c:rich>
                  <a:bodyPr/>
                  <a:lstStyle/>
                  <a:p>
                    <a:fld id="{9FFF2AC5-CA8B-4EDE-B4F2-1F13E0ABE62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0526-4D96-99F8-3D67ECDF1FF0}"/>
                </c:ext>
              </c:extLst>
            </c:dLbl>
            <c:dLbl>
              <c:idx val="2"/>
              <c:layout>
                <c:manualLayout>
                  <c:x val="4.7976021951494689E-2"/>
                  <c:y val="-6.1463767615867665E-2"/>
                </c:manualLayout>
              </c:layout>
              <c:tx>
                <c:rich>
                  <a:bodyPr/>
                  <a:lstStyle/>
                  <a:p>
                    <a:fld id="{241F40A3-8841-4DD3-9710-5DDA4891538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0526-4D96-99F8-3D67ECDF1FF0}"/>
                </c:ext>
              </c:extLst>
            </c:dLbl>
            <c:dLbl>
              <c:idx val="3"/>
              <c:layout>
                <c:manualLayout>
                  <c:x val="5.3848089355696384E-2"/>
                  <c:y val="-1.6350458055688712E-2"/>
                </c:manualLayout>
              </c:layout>
              <c:tx>
                <c:rich>
                  <a:bodyPr/>
                  <a:lstStyle/>
                  <a:p>
                    <a:fld id="{3FD2AF07-8B4C-4404-9929-4D10FA379B9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0526-4D96-99F8-3D67ECDF1FF0}"/>
                </c:ext>
              </c:extLst>
            </c:dLbl>
            <c:dLbl>
              <c:idx val="4"/>
              <c:layout>
                <c:manualLayout>
                  <c:x val="4.5982761520170654E-2"/>
                  <c:y val="3.5541451949606576E-2"/>
                </c:manualLayout>
              </c:layout>
              <c:tx>
                <c:rich>
                  <a:bodyPr/>
                  <a:lstStyle/>
                  <a:p>
                    <a:fld id="{5469B481-EBE5-4D6A-A57E-8A85711B89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0526-4D96-99F8-3D67ECDF1FF0}"/>
                </c:ext>
              </c:extLst>
            </c:dLbl>
            <c:dLbl>
              <c:idx val="5"/>
              <c:layout>
                <c:manualLayout>
                  <c:x val="4.7990156738610748E-2"/>
                  <c:y val="8.3448184565321548E-2"/>
                </c:manualLayout>
              </c:layout>
              <c:tx>
                <c:rich>
                  <a:bodyPr/>
                  <a:lstStyle/>
                  <a:p>
                    <a:fld id="{B77AE281-A118-4D8D-8F77-A0DD15F9C1E1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0526-4D96-99F8-3D67ECDF1FF0}"/>
                </c:ext>
              </c:extLst>
            </c:dLbl>
            <c:dLbl>
              <c:idx val="6"/>
              <c:layout>
                <c:manualLayout>
                  <c:x val="6.1921436979923763E-2"/>
                  <c:y val="0.12650047577274917"/>
                </c:manualLayout>
              </c:layout>
              <c:tx>
                <c:rich>
                  <a:bodyPr/>
                  <a:lstStyle/>
                  <a:p>
                    <a:fld id="{6BAB7C94-D37F-417E-BA02-11A5F8D940F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0526-4D96-99F8-3D67ECDF1FF0}"/>
                </c:ext>
              </c:extLst>
            </c:dLbl>
            <c:dLbl>
              <c:idx val="7"/>
              <c:layout>
                <c:manualLayout>
                  <c:x val="0.11481125588860766"/>
                  <c:y val="0.15878981859587982"/>
                </c:manualLayout>
              </c:layout>
              <c:tx>
                <c:rich>
                  <a:bodyPr/>
                  <a:lstStyle/>
                  <a:p>
                    <a:fld id="{3520467C-E8A2-4CDC-8D22-25539605BBE8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526-4D96-99F8-3D67ECDF1FF0}"/>
                </c:ext>
              </c:extLst>
            </c:dLbl>
            <c:dLbl>
              <c:idx val="8"/>
              <c:layout>
                <c:manualLayout>
                  <c:x val="-8.1759440398669198E-2"/>
                  <c:y val="0.10956674819611127"/>
                </c:manualLayout>
              </c:layout>
              <c:tx>
                <c:rich>
                  <a:bodyPr/>
                  <a:lstStyle/>
                  <a:p>
                    <a:fld id="{508B6E43-3C68-45A7-8C15-9EA68326268F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0526-4D96-99F8-3D67ECDF1FF0}"/>
                </c:ext>
              </c:extLst>
            </c:dLbl>
            <c:dLbl>
              <c:idx val="9"/>
              <c:layout>
                <c:manualLayout>
                  <c:x val="-0.33036514157138819"/>
                  <c:y val="0.11789227363635037"/>
                </c:manualLayout>
              </c:layout>
              <c:tx>
                <c:rich>
                  <a:bodyPr/>
                  <a:lstStyle/>
                  <a:p>
                    <a:fld id="{8AF72DA2-AA74-432E-9934-FA71386CCD2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526-4D96-99F8-3D67ECDF1FF0}"/>
                </c:ext>
              </c:extLst>
            </c:dLbl>
            <c:dLbl>
              <c:idx val="10"/>
              <c:layout>
                <c:manualLayout>
                  <c:x val="-0.24264891019514104"/>
                  <c:y val="2.9443664392424108E-2"/>
                </c:manualLayout>
              </c:layout>
              <c:tx>
                <c:rich>
                  <a:bodyPr/>
                  <a:lstStyle/>
                  <a:p>
                    <a:fld id="{0B906B51-0AB0-4A5A-931D-67BCABDE2C4A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0526-4D96-99F8-3D67ECDF1FF0}"/>
                </c:ext>
              </c:extLst>
            </c:dLbl>
            <c:dLbl>
              <c:idx val="11"/>
              <c:layout>
                <c:manualLayout>
                  <c:x val="-0.24867594936169946"/>
                  <c:y val="-2.9541041869329047E-2"/>
                </c:manualLayout>
              </c:layout>
              <c:tx>
                <c:rich>
                  <a:bodyPr/>
                  <a:lstStyle/>
                  <a:p>
                    <a:fld id="{40D57D4A-432C-4576-9674-E92382F8752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526-4D96-99F8-3D67ECDF1FF0}"/>
                </c:ext>
              </c:extLst>
            </c:dLbl>
            <c:dLbl>
              <c:idx val="12"/>
              <c:layout>
                <c:manualLayout>
                  <c:x val="-0.13829330960505617"/>
                  <c:y val="-0.13350817041821561"/>
                </c:manualLayout>
              </c:layout>
              <c:tx>
                <c:rich>
                  <a:bodyPr/>
                  <a:lstStyle/>
                  <a:p>
                    <a:fld id="{11EF4088-8DF9-45AC-A418-BCB2B83F77D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526-4D96-99F8-3D67ECDF1FF0}"/>
                </c:ext>
              </c:extLst>
            </c:dLbl>
            <c:dLbl>
              <c:idx val="13"/>
              <c:layout>
                <c:manualLayout>
                  <c:x val="-0.10855618684315282"/>
                  <c:y val="-0.166483966391997"/>
                </c:manualLayout>
              </c:layout>
              <c:tx>
                <c:rich>
                  <a:bodyPr/>
                  <a:lstStyle/>
                  <a:p>
                    <a:fld id="{82583001-00F2-4195-BB1D-7C7A1F5E7C9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526-4D96-99F8-3D67ECDF1FF0}"/>
                </c:ext>
              </c:extLst>
            </c:dLbl>
            <c:dLbl>
              <c:idx val="14"/>
              <c:layout>
                <c:manualLayout>
                  <c:x val="-6.264954881504077E-2"/>
                  <c:y val="-0.23087801637932293"/>
                </c:manualLayout>
              </c:layout>
              <c:tx>
                <c:rich>
                  <a:bodyPr/>
                  <a:lstStyle/>
                  <a:p>
                    <a:fld id="{2D7F0DC1-F4F7-4C31-92BD-66901EFCE58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26-4D96-99F8-3D67ECDF1FF0}"/>
                </c:ext>
              </c:extLst>
            </c:dLbl>
            <c:dLbl>
              <c:idx val="15"/>
              <c:layout>
                <c:manualLayout>
                  <c:x val="-3.2959087880484413E-2"/>
                  <c:y val="-3.6915187701307653E-2"/>
                </c:manualLayout>
              </c:layout>
              <c:tx>
                <c:rich>
                  <a:bodyPr/>
                  <a:lstStyle/>
                  <a:p>
                    <a:fld id="{BA89B1D8-686B-4FF2-B225-C74964DE87E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526-4D96-99F8-3D67ECDF1FF0}"/>
                </c:ext>
              </c:extLst>
            </c:dLbl>
            <c:dLbl>
              <c:idx val="16"/>
              <c:layout>
                <c:manualLayout>
                  <c:x val="-0.17023733244210382"/>
                  <c:y val="1.0579142175761204E-2"/>
                </c:manualLayout>
              </c:layout>
              <c:tx>
                <c:rich>
                  <a:bodyPr/>
                  <a:lstStyle/>
                  <a:p>
                    <a:fld id="{B13E1528-1ED8-44C1-B39E-227667BC125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26-4D96-99F8-3D67ECDF1FF0}"/>
                </c:ext>
              </c:extLst>
            </c:dLbl>
            <c:dLbl>
              <c:idx val="17"/>
              <c:layout>
                <c:manualLayout>
                  <c:x val="-0.19377098664645789"/>
                  <c:y val="-5.7233404688186391E-2"/>
                </c:manualLayout>
              </c:layout>
              <c:tx>
                <c:rich>
                  <a:bodyPr/>
                  <a:lstStyle/>
                  <a:p>
                    <a:fld id="{12591FEE-DEB5-4D73-816D-DA648F15FC9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526-4D96-99F8-3D67ECDF1FF0}"/>
                </c:ext>
              </c:extLst>
            </c:dLbl>
            <c:dLbl>
              <c:idx val="18"/>
              <c:layout>
                <c:manualLayout>
                  <c:x val="-7.5697745458880333E-2"/>
                  <c:y val="-0.1348354569475429"/>
                </c:manualLayout>
              </c:layout>
              <c:tx>
                <c:rich>
                  <a:bodyPr/>
                  <a:lstStyle/>
                  <a:p>
                    <a:fld id="{48E408C3-F6ED-4F4F-9930-A61AAB841D2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6-10F9-4007-BD2D-5BD840D67C3D}"/>
                </c:ext>
              </c:extLst>
            </c:dLbl>
            <c:dLbl>
              <c:idx val="19"/>
              <c:layout>
                <c:manualLayout>
                  <c:x val="8.3267520004768197E-2"/>
                  <c:y val="-0.17486473322884472"/>
                </c:manualLayout>
              </c:layout>
              <c:tx>
                <c:rich>
                  <a:bodyPr/>
                  <a:lstStyle/>
                  <a:p>
                    <a:fld id="{F6440553-108A-40A5-B1C7-044311E74F1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10F9-4007-BD2D-5BD840D67C3D}"/>
                </c:ext>
              </c:extLst>
            </c:dLbl>
            <c:dLbl>
              <c:idx val="20"/>
              <c:layout>
                <c:manualLayout>
                  <c:x val="6.272098909450069E-2"/>
                  <c:y val="-0.11798102482910004"/>
                </c:manualLayout>
              </c:layout>
              <c:tx>
                <c:rich>
                  <a:bodyPr/>
                  <a:lstStyle/>
                  <a:p>
                    <a:fld id="{D4FFFE4D-2F0B-4760-88D7-D51D2CF604FA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10F9-4007-BD2D-5BD840D67C3D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Аркуш1!$A$2:$A$24</c:f>
              <c:strCache>
                <c:ptCount val="21"/>
                <c:pt idx="0">
                  <c:v>Комітет з питань аграрної та земельної політики</c:v>
                </c:pt>
                <c:pt idx="1">
                  <c:v>Комітет з питань антикорупційної політики</c:v>
                </c:pt>
                <c:pt idx="2">
                  <c:v>Комітет з питань бюджету</c:v>
                </c:pt>
                <c:pt idx="3">
                  <c:v>Клмітет з питань гуманітарної та інформаційної політики</c:v>
                </c:pt>
                <c:pt idx="4">
                  <c:v>Комітет з питань екологічної політики та природокористування</c:v>
                </c:pt>
                <c:pt idx="5">
                  <c:v>Комітет з питань економічного розвитку</c:v>
                </c:pt>
                <c:pt idx="6">
                  <c:v>Комітет з питань енергетики та житлово-комунальних послуг</c:v>
                </c:pt>
                <c:pt idx="7">
                  <c:v>Комітет з питань здоров’я нації, медичної допомоги та медичного страхування</c:v>
                </c:pt>
                <c:pt idx="8">
                  <c:v>Комітет з питань зовнішньої політики та міжпарламентського співробітництва</c:v>
                </c:pt>
                <c:pt idx="9">
                  <c:v>Комітет з питань інтеграції України з Європейським Союзом</c:v>
                </c:pt>
                <c:pt idx="10">
                  <c:v>Комітет з питань молоді і спорту</c:v>
                </c:pt>
                <c:pt idx="11">
                  <c:v>Комітет з питань національної безпеки, оборони та розвідки</c:v>
                </c:pt>
                <c:pt idx="12">
                  <c:v>Комітет з питань організації державної влади, місцевого самоврядування, регіонального розвитку та містобудування</c:v>
                </c:pt>
                <c:pt idx="13">
                  <c:v>Комітет з питань освіти, науки та інновацій</c:v>
                </c:pt>
                <c:pt idx="14">
                  <c:v>Комітет з питань прав людини, деокупації та реінтеграції тимчасово окупованих територій України, національних меншин і міжнаціональних відносин</c:v>
                </c:pt>
                <c:pt idx="15">
                  <c:v>Комітет з питань правової політики</c:v>
                </c:pt>
                <c:pt idx="16">
                  <c:v>Комітет з питань правоохоронної діяльності</c:v>
                </c:pt>
                <c:pt idx="17">
                  <c:v>Комітет з питань Регламенту, депутатської етики та організації роботи Верховної Ради України</c:v>
                </c:pt>
                <c:pt idx="18">
                  <c:v>Комітет з питань соціальної політики та захисту прав ветеранів</c:v>
                </c:pt>
                <c:pt idx="19">
                  <c:v>Комітет з питань транспорту та інфраструктури</c:v>
                </c:pt>
                <c:pt idx="20">
                  <c:v>Комітет з питань фінансів, податкової та митної політики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21"/>
                <c:pt idx="0">
                  <c:v>103</c:v>
                </c:pt>
                <c:pt idx="1">
                  <c:v>186</c:v>
                </c:pt>
                <c:pt idx="2">
                  <c:v>90</c:v>
                </c:pt>
                <c:pt idx="3">
                  <c:v>96</c:v>
                </c:pt>
                <c:pt idx="4">
                  <c:v>117</c:v>
                </c:pt>
                <c:pt idx="5">
                  <c:v>140</c:v>
                </c:pt>
                <c:pt idx="6">
                  <c:v>122</c:v>
                </c:pt>
                <c:pt idx="7">
                  <c:v>325</c:v>
                </c:pt>
                <c:pt idx="8">
                  <c:v>35</c:v>
                </c:pt>
                <c:pt idx="9">
                  <c:v>52</c:v>
                </c:pt>
                <c:pt idx="10">
                  <c:v>31</c:v>
                </c:pt>
                <c:pt idx="11">
                  <c:v>516</c:v>
                </c:pt>
                <c:pt idx="12">
                  <c:v>333</c:v>
                </c:pt>
                <c:pt idx="13">
                  <c:v>133</c:v>
                </c:pt>
                <c:pt idx="14">
                  <c:v>350</c:v>
                </c:pt>
                <c:pt idx="15">
                  <c:v>1296</c:v>
                </c:pt>
                <c:pt idx="16">
                  <c:v>619</c:v>
                </c:pt>
                <c:pt idx="17">
                  <c:v>98</c:v>
                </c:pt>
                <c:pt idx="18">
                  <c:v>523</c:v>
                </c:pt>
                <c:pt idx="19">
                  <c:v>50</c:v>
                </c:pt>
                <c:pt idx="20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6-4D96-99F8-3D67ECDF1F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депутатських фракцій (депутатських груп)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239493176161288"/>
          <c:y val="0.2240545342532429"/>
          <c:w val="0.67630788369204031"/>
          <c:h val="0.6118253419878351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5F6-4D29-94F7-23E6D3C8BD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5F6-4D29-94F7-23E6D3C8BD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5F6-4D29-94F7-23E6D3C8BD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5F6-4D29-94F7-23E6D3C8BDF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5F6-4D29-94F7-23E6D3C8BDF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25F6-4D29-94F7-23E6D3C8BDF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5F6-4D29-94F7-23E6D3C8BDF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5F6-4D29-94F7-23E6D3C8BDFC}"/>
              </c:ext>
            </c:extLst>
          </c:dPt>
          <c:dLbls>
            <c:dLbl>
              <c:idx val="0"/>
              <c:layout>
                <c:manualLayout>
                  <c:x val="1.4270713798457761E-2"/>
                  <c:y val="-1.7290850485199002E-2"/>
                </c:manualLayout>
              </c:layout>
              <c:tx>
                <c:rich>
                  <a:bodyPr/>
                  <a:lstStyle/>
                  <a:p>
                    <a:fld id="{984DFFE3-C038-4266-9F4C-F00B7F50D48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5F6-4D29-94F7-23E6D3C8BDFC}"/>
                </c:ext>
              </c:extLst>
            </c:dLbl>
            <c:dLbl>
              <c:idx val="1"/>
              <c:layout>
                <c:manualLayout>
                  <c:x val="0.13502290747771573"/>
                  <c:y val="-1.7290850485199124E-2"/>
                </c:manualLayout>
              </c:layout>
              <c:tx>
                <c:rich>
                  <a:bodyPr/>
                  <a:lstStyle/>
                  <a:p>
                    <a:fld id="{87A5F2C4-8AE8-4950-A34E-6FDA24899D3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5F6-4D29-94F7-23E6D3C8BDFC}"/>
                </c:ext>
              </c:extLst>
            </c:dLbl>
            <c:dLbl>
              <c:idx val="2"/>
              <c:layout>
                <c:manualLayout>
                  <c:x val="3.2932416457979244E-3"/>
                  <c:y val="5.619526407689663E-2"/>
                </c:manualLayout>
              </c:layout>
              <c:tx>
                <c:rich>
                  <a:bodyPr/>
                  <a:lstStyle/>
                  <a:p>
                    <a:fld id="{35DC41F0-6366-4CA4-9736-1924096C73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5F6-4D29-94F7-23E6D3C8BDFC}"/>
                </c:ext>
              </c:extLst>
            </c:dLbl>
            <c:dLbl>
              <c:idx val="3"/>
              <c:layout>
                <c:manualLayout>
                  <c:x val="-1.9759449874787675E-2"/>
                  <c:y val="-7.9248815901411398E-17"/>
                </c:manualLayout>
              </c:layout>
              <c:tx>
                <c:rich>
                  <a:bodyPr/>
                  <a:lstStyle/>
                  <a:p>
                    <a:fld id="{1761AAE5-9FC3-4CCD-9C8C-A9BE4F29439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5F6-4D29-94F7-23E6D3C8BDFC}"/>
                </c:ext>
              </c:extLst>
            </c:dLbl>
            <c:dLbl>
              <c:idx val="4"/>
              <c:layout>
                <c:manualLayout>
                  <c:x val="-3.4030163673245434E-2"/>
                  <c:y val="1.5129494174549054E-2"/>
                </c:manualLayout>
              </c:layout>
              <c:tx>
                <c:rich>
                  <a:bodyPr/>
                  <a:lstStyle/>
                  <a:p>
                    <a:fld id="{83F6EEA2-7BF0-49F6-A0E3-73005A9E3F0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5F6-4D29-94F7-23E6D3C8BDFC}"/>
                </c:ext>
              </c:extLst>
            </c:dLbl>
            <c:dLbl>
              <c:idx val="5"/>
              <c:layout>
                <c:manualLayout>
                  <c:x val="-5.0496371902235153E-2"/>
                  <c:y val="-4.3227126212997411E-3"/>
                </c:manualLayout>
              </c:layout>
              <c:tx>
                <c:rich>
                  <a:bodyPr/>
                  <a:lstStyle/>
                  <a:p>
                    <a:fld id="{8629D2C6-00B2-4E6F-AA59-7512CF46EBF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5F6-4D29-94F7-23E6D3C8BDFC}"/>
                </c:ext>
              </c:extLst>
            </c:dLbl>
            <c:dLbl>
              <c:idx val="6"/>
              <c:layout>
                <c:manualLayout>
                  <c:x val="-4.9398624686969213E-2"/>
                  <c:y val="-3.4581700970397949E-2"/>
                </c:manualLayout>
              </c:layout>
              <c:tx>
                <c:rich>
                  <a:bodyPr/>
                  <a:lstStyle/>
                  <a:p>
                    <a:fld id="{0B4FE1C7-A0F8-4AC4-A6AF-BAC31041149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5F6-4D29-94F7-23E6D3C8BDFC}"/>
                </c:ext>
              </c:extLst>
            </c:dLbl>
            <c:dLbl>
              <c:idx val="7"/>
              <c:layout>
                <c:manualLayout>
                  <c:x val="0.2447976290043139"/>
                  <c:y val="-2.3774919417148595E-2"/>
                </c:manualLayout>
              </c:layout>
              <c:tx>
                <c:rich>
                  <a:bodyPr/>
                  <a:lstStyle/>
                  <a:p>
                    <a:fld id="{E8371C52-DC49-49EC-AB39-F19E29116A8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5F6-4D29-94F7-23E6D3C8BDFC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Аркуш1!$A$2:$A$9</c:f>
              <c:strCache>
                <c:ptCount val="8"/>
                <c:pt idx="0">
                  <c:v>Фракція ПОЛІТИЧНОЇ ПАРТІЇ "СЛУГА НАРОДУ"</c:v>
                </c:pt>
                <c:pt idx="1">
                  <c:v>Фракція політичної партії Всеукраїнське об’єднання "Батьківщина" у Верховній Раді України дев’ятого скликання</c:v>
                </c:pt>
                <c:pt idx="2">
                  <c:v>Фракція Політичної партії "Європейська Солідарність" у Верховній Раді України дев’ятого скликання</c:v>
                </c:pt>
                <c:pt idx="3">
                  <c:v>Фракція Політичної Партії "ГОЛОС" у Верховній Раді України дев’ятого скликання</c:v>
                </c:pt>
                <c:pt idx="4">
                  <c:v>Депутатська група "Партія "За майбутнє"</c:v>
                </c:pt>
                <c:pt idx="5">
                  <c:v>Депутатська група "ДОВІРА"</c:v>
                </c:pt>
                <c:pt idx="6">
                  <c:v>Група "Платформа за життя та мир"</c:v>
                </c:pt>
                <c:pt idx="7">
                  <c:v>Група "Відновлення України"</c:v>
                </c:pt>
              </c:strCache>
            </c:strRef>
          </c:cat>
          <c:val>
            <c:numRef>
              <c:f>Аркуш1!$B$2:$B$9</c:f>
              <c:numCache>
                <c:formatCode>General</c:formatCode>
                <c:ptCount val="8"/>
                <c:pt idx="0">
                  <c:v>752</c:v>
                </c:pt>
                <c:pt idx="1">
                  <c:v>208</c:v>
                </c:pt>
                <c:pt idx="2">
                  <c:v>196</c:v>
                </c:pt>
                <c:pt idx="3">
                  <c:v>212</c:v>
                </c:pt>
                <c:pt idx="4">
                  <c:v>111</c:v>
                </c:pt>
                <c:pt idx="5">
                  <c:v>182</c:v>
                </c:pt>
                <c:pt idx="6">
                  <c:v>60</c:v>
                </c:pt>
                <c:pt idx="7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F6-4D29-94F7-23E6D3C8BD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статус електронних петицій, що надійшли до Верховної Ради України у </a:t>
            </a:r>
          </a:p>
          <a:p>
            <a:pPr>
              <a:defRPr/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січні – вересні 2023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245534433676209"/>
          <c:y val="1.0895242330778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0034356819491035"/>
          <c:y val="0.14904691508505497"/>
          <c:w val="0.53574826894453031"/>
          <c:h val="0.75319016127017591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6124340891793119"/>
                  <c:y val="-1.0895242330778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2C-46CB-99A0-50DD960026A9}"/>
                </c:ext>
              </c:extLst>
            </c:dLbl>
            <c:dLbl>
              <c:idx val="1"/>
              <c:layout>
                <c:manualLayout>
                  <c:x val="0.20723105855093274"/>
                  <c:y val="-1.3074290796934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2C-46CB-99A0-50DD960026A9}"/>
                </c:ext>
              </c:extLst>
            </c:dLbl>
            <c:dLbl>
              <c:idx val="2"/>
              <c:layout>
                <c:manualLayout>
                  <c:x val="7.7160500524283471E-2"/>
                  <c:y val="-1.3074290796934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2C-46CB-99A0-50DD960026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Ініційовані в системі "Електронні петиції" електронні повідомлення</c:v>
                </c:pt>
                <c:pt idx="1">
                  <c:v>Відхилені електронні повідомлення</c:v>
                </c:pt>
                <c:pt idx="2">
                  <c:v>Електронні повідомлення оприлюднені в якості петицій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429</c:v>
                </c:pt>
                <c:pt idx="1">
                  <c:v>332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C-46CB-99A0-50DD960026A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shape val="cylinder"/>
        <c:axId val="1192695072"/>
        <c:axId val="1192702144"/>
        <c:axId val="0"/>
      </c:bar3DChart>
      <c:catAx>
        <c:axId val="1192695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2702144"/>
        <c:crosses val="autoZero"/>
        <c:auto val="1"/>
        <c:lblAlgn val="ctr"/>
        <c:lblOffset val="100"/>
        <c:noMultiLvlLbl val="0"/>
      </c:catAx>
      <c:valAx>
        <c:axId val="1192702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269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за формою надходження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56271358475931E-2"/>
          <c:y val="0.20917102091588055"/>
          <c:w val="0.90376846321223114"/>
          <c:h val="0.6011270867276978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1C-4E5D-9298-FCE1314B0B5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21C-4E5D-9298-FCE1314B0B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E30-49F7-AD51-00C9DFFEBF01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E30-49F7-AD51-00C9DFFEBF0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2E30-49F7-AD51-00C9DFFEBF01}"/>
              </c:ext>
            </c:extLst>
          </c:dPt>
          <c:dLbls>
            <c:dLbl>
              <c:idx val="0"/>
              <c:layout>
                <c:manualLayout>
                  <c:x val="3.7607727020507201E-2"/>
                  <c:y val="-2.4035111564553287E-2"/>
                </c:manualLayout>
              </c:layout>
              <c:tx>
                <c:rich>
                  <a:bodyPr/>
                  <a:lstStyle/>
                  <a:p>
                    <a:fld id="{F8760BB4-8E69-4F32-96E2-23930BC9F1D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14,6%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21C-4E5D-9298-FCE1314B0B5B}"/>
                </c:ext>
              </c:extLst>
            </c:dLbl>
            <c:dLbl>
              <c:idx val="1"/>
              <c:layout>
                <c:manualLayout>
                  <c:x val="2.8758850074505467E-2"/>
                  <c:y val="-5.6810263698035081E-2"/>
                </c:manualLayout>
              </c:layout>
              <c:tx>
                <c:rich>
                  <a:bodyPr/>
                  <a:lstStyle/>
                  <a:p>
                    <a:fld id="{D3A9616F-064E-4471-A359-83B2DE9EFC1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21C-4E5D-9298-FCE1314B0B5B}"/>
                </c:ext>
              </c:extLst>
            </c:dLbl>
            <c:dLbl>
              <c:idx val="2"/>
              <c:layout>
                <c:manualLayout>
                  <c:x val="1.6591644273753248E-2"/>
                  <c:y val="3.7145172417945987E-2"/>
                </c:manualLayout>
              </c:layout>
              <c:tx>
                <c:rich>
                  <a:bodyPr/>
                  <a:lstStyle/>
                  <a:p>
                    <a:fld id="{6D533FC7-33C6-4A78-BEBD-249789D3D83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E30-49F7-AD51-00C9DFFEBF01}"/>
                </c:ext>
              </c:extLst>
            </c:dLbl>
            <c:dLbl>
              <c:idx val="3"/>
              <c:layout>
                <c:manualLayout>
                  <c:x val="-1.7697753892003468E-2"/>
                  <c:y val="0"/>
                </c:manualLayout>
              </c:layout>
              <c:tx>
                <c:rich>
                  <a:bodyPr/>
                  <a:lstStyle/>
                  <a:p>
                    <a:fld id="{CB37B0A3-DDC6-44B4-9E8E-1BA882B2393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E30-49F7-AD51-00C9DFFEBF01}"/>
                </c:ext>
              </c:extLst>
            </c:dLbl>
            <c:dLbl>
              <c:idx val="4"/>
              <c:layout>
                <c:manualLayout>
                  <c:x val="1.21672058007523E-2"/>
                  <c:y val="-2.840513184901752E-2"/>
                </c:manualLayout>
              </c:layout>
              <c:tx>
                <c:rich>
                  <a:bodyPr/>
                  <a:lstStyle/>
                  <a:p>
                    <a:fld id="{9C904203-555A-4518-99E5-5F312EEA104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E30-49F7-AD51-00C9DFFEBF01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5"/>
                <c:pt idx="0">
                  <c:v>Поштою</c:v>
                </c:pt>
                <c:pt idx="1">
                  <c:v>Через органи влади</c:v>
                </c:pt>
                <c:pt idx="2">
                  <c:v>Від інших органів, установ, організацій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5"/>
                <c:pt idx="0">
                  <c:v>68689</c:v>
                </c:pt>
                <c:pt idx="1">
                  <c:v>5802</c:v>
                </c:pt>
                <c:pt idx="2">
                  <c:v>2619</c:v>
                </c:pt>
                <c:pt idx="3">
                  <c:v>389611</c:v>
                </c:pt>
                <c:pt idx="4">
                  <c:v>2951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C-4E5D-9298-FCE1314B0B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за ознакою надходження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5497649608989841E-3"/>
                  <c:y val="-2.1731188619017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4B0-4F43-A872-B63741000A68}"/>
                </c:ext>
              </c:extLst>
            </c:dLbl>
            <c:dLbl>
              <c:idx val="1"/>
              <c:layout>
                <c:manualLayout>
                  <c:x val="7.7696709452586103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4B0-4F43-A872-B63741000A68}"/>
                </c:ext>
              </c:extLst>
            </c:dLbl>
            <c:dLbl>
              <c:idx val="2"/>
              <c:layout>
                <c:manualLayout>
                  <c:x val="5.5497649608990448E-3"/>
                  <c:y val="-2.1731188619017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4B0-4F43-A872-B63741000A68}"/>
                </c:ext>
              </c:extLst>
            </c:dLbl>
            <c:dLbl>
              <c:idx val="3"/>
              <c:layout>
                <c:manualLayout>
                  <c:x val="7.7696709452586919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4B0-4F43-A872-B63741000A68}"/>
                </c:ext>
              </c:extLst>
            </c:dLbl>
            <c:dLbl>
              <c:idx val="4"/>
              <c:layout>
                <c:manualLayout>
                  <c:x val="6.659717953078838E-3"/>
                  <c:y val="-6.5193565857051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DE-4A7C-BA12-ADCB6A8747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Аркуш1!$A$2:$A$7</c:f>
              <c:strCache>
                <c:ptCount val="5"/>
                <c:pt idx="0">
                  <c:v>Первинне</c:v>
                </c:pt>
                <c:pt idx="1">
                  <c:v>Повторне</c:v>
                </c:pt>
                <c:pt idx="2">
                  <c:v>Дублетне</c:v>
                </c:pt>
                <c:pt idx="3">
                  <c:v>Неодноразове</c:v>
                </c:pt>
                <c:pt idx="4">
                  <c:v>Масове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5"/>
                <c:pt idx="0">
                  <c:v>208638</c:v>
                </c:pt>
                <c:pt idx="1">
                  <c:v>142030</c:v>
                </c:pt>
                <c:pt idx="2">
                  <c:v>66262</c:v>
                </c:pt>
                <c:pt idx="3">
                  <c:v>9473</c:v>
                </c:pt>
                <c:pt idx="4">
                  <c:v>44110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84B0-4F43-A872-B63741000A68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5497649608991064E-3"/>
                  <c:y val="-6.5193565857052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B0-4F43-A872-B63741000A68}"/>
                </c:ext>
              </c:extLst>
            </c:dLbl>
            <c:dLbl>
              <c:idx val="1"/>
              <c:layout>
                <c:manualLayout>
                  <c:x val="2.2199059843596262E-3"/>
                  <c:y val="-2.1731188619017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B0-4F43-A872-B63741000A68}"/>
                </c:ext>
              </c:extLst>
            </c:dLbl>
            <c:dLbl>
              <c:idx val="2"/>
              <c:layout>
                <c:manualLayout>
                  <c:x val="6.6597179530788787E-3"/>
                  <c:y val="-6.51935658570519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4B0-4F43-A872-B63741000A68}"/>
                </c:ext>
              </c:extLst>
            </c:dLbl>
            <c:dLbl>
              <c:idx val="3"/>
              <c:layout>
                <c:manualLayout>
                  <c:x val="5.5497649608990656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B0-4F43-A872-B63741000A68}"/>
                </c:ext>
              </c:extLst>
            </c:dLbl>
            <c:dLbl>
              <c:idx val="4"/>
              <c:layout>
                <c:manualLayout>
                  <c:x val="5.5497649608990656E-3"/>
                  <c:y val="-2.17311886190173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DE-4A7C-BA12-ADCB6A8747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Аркуш1!$A$2:$A$7</c:f>
              <c:strCache>
                <c:ptCount val="5"/>
                <c:pt idx="0">
                  <c:v>Первинне</c:v>
                </c:pt>
                <c:pt idx="1">
                  <c:v>Повторне</c:v>
                </c:pt>
                <c:pt idx="2">
                  <c:v>Дублетне</c:v>
                </c:pt>
                <c:pt idx="3">
                  <c:v>Неодноразове</c:v>
                </c:pt>
                <c:pt idx="4">
                  <c:v>Масове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5"/>
                <c:pt idx="0">
                  <c:v>91949</c:v>
                </c:pt>
                <c:pt idx="1">
                  <c:v>58285</c:v>
                </c:pt>
                <c:pt idx="2">
                  <c:v>81583</c:v>
                </c:pt>
                <c:pt idx="3">
                  <c:v>49575</c:v>
                </c:pt>
                <c:pt idx="4">
                  <c:v>90099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84B0-4F43-A872-B63741000A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shape val="box"/>
        <c:axId val="1197722208"/>
        <c:axId val="1197706400"/>
        <c:axId val="0"/>
      </c:bar3DChart>
      <c:catAx>
        <c:axId val="119772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7706400"/>
        <c:crosses val="autoZero"/>
        <c:auto val="1"/>
        <c:lblAlgn val="ctr"/>
        <c:lblOffset val="100"/>
        <c:noMultiLvlLbl val="0"/>
      </c:catAx>
      <c:valAx>
        <c:axId val="119770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772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види звернень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8.8244319337082849E-3"/>
                  <c:y val="-6.5016654331704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88B-46FF-AAA2-BEDAFE51C8EB}"/>
                </c:ext>
              </c:extLst>
            </c:dLbl>
            <c:dLbl>
              <c:idx val="1"/>
              <c:layout>
                <c:manualLayout>
                  <c:x val="9.9274859254219125E-3"/>
                  <c:y val="-1.300333086634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8B-46FF-AAA2-BEDAFE51C8EB}"/>
                </c:ext>
              </c:extLst>
            </c:dLbl>
            <c:dLbl>
              <c:idx val="2"/>
              <c:layout>
                <c:manualLayout>
                  <c:x val="7.7213779419948204E-3"/>
                  <c:y val="-8.6688872442272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A1-40FC-8DA6-0478E127B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3"/>
                <c:pt idx="0">
                  <c:v>Пропозиція (зауваження)</c:v>
                </c:pt>
                <c:pt idx="1">
                  <c:v>Заява (клопотання)</c:v>
                </c:pt>
                <c:pt idx="2">
                  <c:v>Скарга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3"/>
                <c:pt idx="0">
                  <c:v>117730</c:v>
                </c:pt>
                <c:pt idx="1">
                  <c:v>296661</c:v>
                </c:pt>
                <c:pt idx="2">
                  <c:v>56122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88B-46FF-AAA2-BEDAFE51C8E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8.8244319337083665E-3"/>
                  <c:y val="-1.0836109055284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8B-46FF-AAA2-BEDAFE51C8EB}"/>
                </c:ext>
              </c:extLst>
            </c:dLbl>
            <c:dLbl>
              <c:idx val="1"/>
              <c:layout>
                <c:manualLayout>
                  <c:x val="8.8244319337082849E-3"/>
                  <c:y val="-8.6688872442272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88B-46FF-AAA2-BEDAFE51C8EB}"/>
                </c:ext>
              </c:extLst>
            </c:dLbl>
            <c:dLbl>
              <c:idx val="2"/>
              <c:layout>
                <c:manualLayout>
                  <c:x val="8.8244319337083665E-3"/>
                  <c:y val="-6.5016654331705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A1-40FC-8DA6-0478E127B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3"/>
                <c:pt idx="0">
                  <c:v>Пропозиція (зауваження)</c:v>
                </c:pt>
                <c:pt idx="1">
                  <c:v>Заява (клопотання)</c:v>
                </c:pt>
                <c:pt idx="2">
                  <c:v>Скарга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3"/>
                <c:pt idx="0">
                  <c:v>168406</c:v>
                </c:pt>
                <c:pt idx="1">
                  <c:v>147282</c:v>
                </c:pt>
                <c:pt idx="2">
                  <c:v>55803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88B-46FF-AAA2-BEDAFE51C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shape val="box"/>
        <c:axId val="251606847"/>
        <c:axId val="251620991"/>
        <c:axId val="0"/>
      </c:bar3DChart>
      <c:catAx>
        <c:axId val="251606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20991"/>
        <c:crosses val="autoZero"/>
        <c:auto val="1"/>
        <c:lblAlgn val="ctr"/>
        <c:lblOffset val="100"/>
        <c:noMultiLvlLbl val="0"/>
      </c:catAx>
      <c:valAx>
        <c:axId val="2516209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06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стать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695885900640011"/>
          <c:y val="0.23320613248043384"/>
          <c:w val="0.66618608859202233"/>
          <c:h val="0.5625742172244176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8E7-433E-B278-ACB802EB502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8E7-433E-B278-ACB802EB50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Аркуш1!$A$2:$A$3</c:f>
              <c:strCache>
                <c:ptCount val="2"/>
                <c:pt idx="0">
                  <c:v>Чоловіча</c:v>
                </c:pt>
                <c:pt idx="1">
                  <c:v>Жіноча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373578</c:v>
                </c:pt>
                <c:pt idx="1">
                  <c:v>96935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7-433E-B278-ACB802EB50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за суб’єктом надходження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8.8919828010148409E-3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F22-40E2-A9BD-16CAA1D51760}"/>
                </c:ext>
              </c:extLst>
            </c:dLbl>
            <c:dLbl>
              <c:idx val="1"/>
              <c:layout>
                <c:manualLayout>
                  <c:x val="1.1114978501268552E-2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22-40E2-A9BD-16CAA1D51760}"/>
                </c:ext>
              </c:extLst>
            </c:dLbl>
            <c:dLbl>
              <c:idx val="2"/>
              <c:layout>
                <c:manualLayout>
                  <c:x val="8.8919828010148201E-3"/>
                  <c:y val="-3.989433567348207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22-40E2-A9BD-16CAA1D517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колективне </c:v>
                </c:pt>
                <c:pt idx="1">
                  <c:v>індивідуальне</c:v>
                </c:pt>
                <c:pt idx="2">
                  <c:v>анонімне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34465</c:v>
                </c:pt>
                <c:pt idx="1">
                  <c:v>435875</c:v>
                </c:pt>
                <c:pt idx="2">
                  <c:v>173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F22-40E2-A9BD-16CAA1D5176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6689871007611307E-3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22-40E2-A9BD-16CAA1D51760}"/>
                </c:ext>
              </c:extLst>
            </c:dLbl>
            <c:dLbl>
              <c:idx val="1"/>
              <c:layout>
                <c:manualLayout>
                  <c:x val="1.0003480651141615E-2"/>
                  <c:y val="-6.5282394332049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22-40E2-A9BD-16CAA1D51760}"/>
                </c:ext>
              </c:extLst>
            </c:dLbl>
            <c:dLbl>
              <c:idx val="2"/>
              <c:layout>
                <c:manualLayout>
                  <c:x val="1.00034806511416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F22-40E2-A9BD-16CAA1D517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колективне </c:v>
                </c:pt>
                <c:pt idx="1">
                  <c:v>індивідуальне</c:v>
                </c:pt>
                <c:pt idx="2">
                  <c:v>анонімне</c:v>
                </c:pt>
              </c:strCache>
            </c:strRef>
          </c:cat>
          <c:val>
            <c:numRef>
              <c:f>Аркуш1!$C$2:$C$4</c:f>
              <c:numCache>
                <c:formatCode>General</c:formatCode>
                <c:ptCount val="3"/>
                <c:pt idx="0">
                  <c:v>26678</c:v>
                </c:pt>
                <c:pt idx="1">
                  <c:v>344575</c:v>
                </c:pt>
                <c:pt idx="2">
                  <c:v>238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5F22-40E2-A9BD-16CAA1D517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shape val="box"/>
        <c:axId val="251609759"/>
        <c:axId val="251614751"/>
        <c:axId val="0"/>
      </c:bar3DChart>
      <c:catAx>
        <c:axId val="2516097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14751"/>
        <c:crosses val="autoZero"/>
        <c:auto val="1"/>
        <c:lblAlgn val="ctr"/>
        <c:lblOffset val="100"/>
        <c:noMultiLvlLbl val="0"/>
      </c:catAx>
      <c:valAx>
        <c:axId val="251614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09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тип звернень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5652345842782704E-3"/>
                  <c:y val="-2.6184302785380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A3-405F-BEE2-9841E61A3B42}"/>
                </c:ext>
              </c:extLst>
            </c:dLbl>
            <c:dLbl>
              <c:idx val="1"/>
              <c:layout>
                <c:manualLayout>
                  <c:x val="6.678281501133909E-3"/>
                  <c:y val="-2.1820252321150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A3-405F-BEE2-9841E61A3B42}"/>
                </c:ext>
              </c:extLst>
            </c:dLbl>
            <c:dLbl>
              <c:idx val="2"/>
              <c:layout>
                <c:manualLayout>
                  <c:x val="6.6782815011339498E-3"/>
                  <c:y val="-2.182025232115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A3-405F-BEE2-9841E61A3B42}"/>
                </c:ext>
              </c:extLst>
            </c:dLbl>
            <c:dLbl>
              <c:idx val="3"/>
              <c:layout>
                <c:manualLayout>
                  <c:x val="4.4521876674226326E-3"/>
                  <c:y val="-2.4002277553265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A3-405F-BEE2-9841E61A3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Телеграма</c:v>
                </c:pt>
                <c:pt idx="1">
                  <c:v>Лист</c:v>
                </c:pt>
                <c:pt idx="2">
                  <c:v>Усне</c:v>
                </c:pt>
                <c:pt idx="3">
                  <c:v>Електронне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24</c:v>
                </c:pt>
                <c:pt idx="1">
                  <c:v>77092</c:v>
                </c:pt>
                <c:pt idx="2">
                  <c:v>2960</c:v>
                </c:pt>
                <c:pt idx="3">
                  <c:v>390437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5A3-405F-BEE2-9841E61A3B42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260938337112755E-3"/>
                  <c:y val="-1.7456201856920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A3-405F-BEE2-9841E61A3B42}"/>
                </c:ext>
              </c:extLst>
            </c:dLbl>
            <c:dLbl>
              <c:idx val="1"/>
              <c:layout>
                <c:manualLayout>
                  <c:x val="7.7913284179895259E-3"/>
                  <c:y val="-2.1820252321150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A3-405F-BEE2-9841E61A3B42}"/>
                </c:ext>
              </c:extLst>
            </c:dLbl>
            <c:dLbl>
              <c:idx val="2"/>
              <c:layout>
                <c:manualLayout>
                  <c:x val="4.4521876674225511E-3"/>
                  <c:y val="-2.182025232115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A3-405F-BEE2-9841E61A3B42}"/>
                </c:ext>
              </c:extLst>
            </c:dLbl>
            <c:dLbl>
              <c:idx val="3"/>
              <c:layout>
                <c:manualLayout>
                  <c:x val="5.5652345842782912E-3"/>
                  <c:y val="-1.7456201856920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A3-405F-BEE2-9841E61A3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Телеграма</c:v>
                </c:pt>
                <c:pt idx="1">
                  <c:v>Лист</c:v>
                </c:pt>
                <c:pt idx="2">
                  <c:v>Усне</c:v>
                </c:pt>
                <c:pt idx="3">
                  <c:v>Електронне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23</c:v>
                </c:pt>
                <c:pt idx="1">
                  <c:v>133802</c:v>
                </c:pt>
                <c:pt idx="2">
                  <c:v>5854</c:v>
                </c:pt>
                <c:pt idx="3">
                  <c:v>231802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5A3-405F-BEE2-9841E61A3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9229983"/>
        <c:axId val="249229151"/>
        <c:axId val="0"/>
      </c:bar3DChart>
      <c:catAx>
        <c:axId val="24922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49229151"/>
        <c:crosses val="autoZero"/>
        <c:auto val="1"/>
        <c:lblAlgn val="ctr"/>
        <c:lblOffset val="100"/>
        <c:noMultiLvlLbl val="0"/>
      </c:catAx>
      <c:valAx>
        <c:axId val="249229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4922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15"/>
              <c:layout>
                <c:manualLayout>
                  <c:x val="3.31603252114036E-3"/>
                  <c:y val="-6.5550304266963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B0-4393-BEBA-649BF32C65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Адвокат</c:v>
                </c:pt>
                <c:pt idx="14">
                  <c:v>Волонтер</c:v>
                </c:pt>
                <c:pt idx="15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61638</c:v>
                </c:pt>
                <c:pt idx="1">
                  <c:v>28229</c:v>
                </c:pt>
                <c:pt idx="2">
                  <c:v>17714</c:v>
                </c:pt>
                <c:pt idx="3">
                  <c:v>1831</c:v>
                </c:pt>
                <c:pt idx="4">
                  <c:v>7401</c:v>
                </c:pt>
                <c:pt idx="5">
                  <c:v>6098</c:v>
                </c:pt>
                <c:pt idx="6">
                  <c:v>3299</c:v>
                </c:pt>
                <c:pt idx="7">
                  <c:v>25768</c:v>
                </c:pt>
                <c:pt idx="8">
                  <c:v>4112</c:v>
                </c:pt>
                <c:pt idx="9">
                  <c:v>8828</c:v>
                </c:pt>
                <c:pt idx="10">
                  <c:v>6806</c:v>
                </c:pt>
                <c:pt idx="11">
                  <c:v>1306</c:v>
                </c:pt>
                <c:pt idx="12">
                  <c:v>1285</c:v>
                </c:pt>
                <c:pt idx="13">
                  <c:v>1355</c:v>
                </c:pt>
                <c:pt idx="14">
                  <c:v>6027</c:v>
                </c:pt>
                <c:pt idx="15">
                  <c:v>315677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EB0-4393-BEBA-649BF32C65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9"/>
        <c:shape val="box"/>
        <c:axId val="471947167"/>
        <c:axId val="471958399"/>
        <c:axId val="0"/>
      </c:bar3DChart>
      <c:catAx>
        <c:axId val="471947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58399"/>
        <c:crosses val="autoZero"/>
        <c:auto val="1"/>
        <c:lblAlgn val="ctr"/>
        <c:lblOffset val="100"/>
        <c:noMultiLvlLbl val="0"/>
      </c:catAx>
      <c:valAx>
        <c:axId val="4719583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47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156669248801069"/>
          <c:y val="7.0676351358250775E-2"/>
          <c:w val="0.62801758044582345"/>
          <c:h val="0.85396804596370968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Аркуш1!$A$2:$A$26</c:f>
              <c:strCache>
                <c:ptCount val="2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Другої світової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Дитина з інвалідністю </c:v>
                </c:pt>
                <c:pt idx="11">
                  <c:v>Особа з інвалідністю з дитинства</c:v>
                </c:pt>
                <c:pt idx="12">
                  <c:v>Одинока мати</c:v>
                </c:pt>
                <c:pt idx="13">
                  <c:v>Мати-героїня</c:v>
                </c:pt>
                <c:pt idx="14">
                  <c:v>Багатодітна сім'я</c:v>
                </c:pt>
                <c:pt idx="15">
                  <c:v>Особа, що потерпіла від Чорнобильської катастрофи</c:v>
                </c:pt>
                <c:pt idx="16">
                  <c:v>Учасник ліквідаціії наслідків на Чорнобильській АЕС</c:v>
                </c:pt>
                <c:pt idx="17">
                  <c:v>Герой України</c:v>
                </c:pt>
                <c:pt idx="18">
                  <c:v>Герой Соціалістичної Праці</c:v>
                </c:pt>
                <c:pt idx="19">
                  <c:v>Дитина</c:v>
                </c:pt>
                <c:pt idx="20">
                  <c:v>Учасник АТО/ООС</c:v>
                </c:pt>
                <c:pt idx="21">
                  <c:v>Член сім'ї загиблого</c:v>
                </c:pt>
                <c:pt idx="22">
                  <c:v>Переселенець, або внутрішньо переміщена особа</c:v>
                </c:pt>
                <c:pt idx="23">
                  <c:v>Інші категорії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24"/>
                <c:pt idx="0">
                  <c:v>20115</c:v>
                </c:pt>
                <c:pt idx="1">
                  <c:v>2299</c:v>
                </c:pt>
                <c:pt idx="2">
                  <c:v>26</c:v>
                </c:pt>
                <c:pt idx="3">
                  <c:v>21372</c:v>
                </c:pt>
                <c:pt idx="4">
                  <c:v>37901</c:v>
                </c:pt>
                <c:pt idx="5">
                  <c:v>5025</c:v>
                </c:pt>
                <c:pt idx="6">
                  <c:v>8010</c:v>
                </c:pt>
                <c:pt idx="7">
                  <c:v>30228</c:v>
                </c:pt>
                <c:pt idx="8">
                  <c:v>25019</c:v>
                </c:pt>
                <c:pt idx="9">
                  <c:v>6192</c:v>
                </c:pt>
                <c:pt idx="10">
                  <c:v>11044</c:v>
                </c:pt>
                <c:pt idx="11">
                  <c:v>1667</c:v>
                </c:pt>
                <c:pt idx="12">
                  <c:v>264</c:v>
                </c:pt>
                <c:pt idx="13">
                  <c:v>23</c:v>
                </c:pt>
                <c:pt idx="14">
                  <c:v>2719</c:v>
                </c:pt>
                <c:pt idx="15">
                  <c:v>142</c:v>
                </c:pt>
                <c:pt idx="16">
                  <c:v>1707</c:v>
                </c:pt>
                <c:pt idx="17">
                  <c:v>25</c:v>
                </c:pt>
                <c:pt idx="18">
                  <c:v>2</c:v>
                </c:pt>
                <c:pt idx="19">
                  <c:v>71</c:v>
                </c:pt>
                <c:pt idx="20">
                  <c:v>22923</c:v>
                </c:pt>
                <c:pt idx="21">
                  <c:v>1207</c:v>
                </c:pt>
                <c:pt idx="22">
                  <c:v>13715</c:v>
                </c:pt>
                <c:pt idx="23">
                  <c:v>363534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6F57-4464-BC71-7CF8D392CA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gapDepth val="23"/>
        <c:shape val="box"/>
        <c:axId val="998838527"/>
        <c:axId val="998854751"/>
        <c:axId val="0"/>
      </c:bar3DChart>
      <c:catAx>
        <c:axId val="998838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998854751"/>
        <c:crosses val="autoZero"/>
        <c:auto val="1"/>
        <c:lblAlgn val="ctr"/>
        <c:lblOffset val="100"/>
        <c:noMultiLvlLbl val="0"/>
      </c:catAx>
      <c:valAx>
        <c:axId val="998854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99883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результати розгляду звернень громадян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7837566386741064"/>
          <c:y val="3.0674068697837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46004052230701"/>
          <c:y val="0.22727293900190582"/>
          <c:w val="0.77819451936060891"/>
          <c:h val="0.588919691389195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097-46C6-99F9-951524BD2D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097-46C6-99F9-951524BD2D3D}"/>
              </c:ext>
            </c:extLst>
          </c:dPt>
          <c:dLbls>
            <c:dLbl>
              <c:idx val="0"/>
              <c:layout>
                <c:manualLayout>
                  <c:x val="4.2354815398476665E-2"/>
                  <c:y val="-1.09550245349419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97-46C6-99F9-951524BD2D3D}"/>
                </c:ext>
              </c:extLst>
            </c:dLbl>
            <c:dLbl>
              <c:idx val="1"/>
              <c:layout>
                <c:manualLayout>
                  <c:x val="-2.5635809320130619E-2"/>
                  <c:y val="6.573014720965174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97-46C6-99F9-951524BD2D3D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2"/>
                <c:pt idx="0">
                  <c:v>Дано роз'яснення</c:v>
                </c:pt>
                <c:pt idx="1">
                  <c:v>Звернення, що пересилається за належністю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2"/>
                <c:pt idx="0">
                  <c:v>6842</c:v>
                </c:pt>
                <c:pt idx="1">
                  <c:v>239318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B5-425A-9376-4AF736ED16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(по регіонах)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17158196736794"/>
          <c:y val="0.23652554648518237"/>
          <c:w val="0.67330302369542938"/>
          <c:h val="0.610255205520735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224-478E-BE18-44A3BA2784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2224-478E-BE18-44A3BA2784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224-478E-BE18-44A3BA2784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2224-478E-BE18-44A3BA2784F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2224-478E-BE18-44A3BA2784F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224-478E-BE18-44A3BA2784FF}"/>
              </c:ext>
            </c:extLst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224-478E-BE18-44A3BA2784F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2224-478E-BE18-44A3BA2784FF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2224-478E-BE18-44A3BA2784F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2224-478E-BE18-44A3BA2784F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224-478E-BE18-44A3BA2784F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224-478E-BE18-44A3BA2784F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2224-478E-BE18-44A3BA2784F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224-478E-BE18-44A3BA2784FF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224-478E-BE18-44A3BA2784FF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224-478E-BE18-44A3BA2784FF}"/>
              </c:ext>
            </c:extLst>
          </c:dPt>
          <c:dPt>
            <c:idx val="16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2224-478E-BE18-44A3BA2784FF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24-478E-BE18-44A3BA2784FF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24-478E-BE18-44A3BA2784FF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224-478E-BE18-44A3BA2784FF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224-478E-BE18-44A3BA2784FF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2224-478E-BE18-44A3BA2784FF}"/>
              </c:ext>
            </c:extLst>
          </c:dPt>
          <c:dLbls>
            <c:dLbl>
              <c:idx val="0"/>
              <c:layout>
                <c:manualLayout>
                  <c:x val="5.7783470373416343E-2"/>
                  <c:y val="-0.16575154996937183"/>
                </c:manualLayout>
              </c:layout>
              <c:tx>
                <c:rich>
                  <a:bodyPr/>
                  <a:lstStyle/>
                  <a:p>
                    <a:fld id="{79EA5E60-8449-45A4-907E-5BB7624F4BD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224-478E-BE18-44A3BA2784FF}"/>
                </c:ext>
              </c:extLst>
            </c:dLbl>
            <c:dLbl>
              <c:idx val="1"/>
              <c:layout>
                <c:manualLayout>
                  <c:x val="9.2671603429063942E-2"/>
                  <c:y val="-0.10117302400727894"/>
                </c:manualLayout>
              </c:layout>
              <c:tx>
                <c:rich>
                  <a:bodyPr/>
                  <a:lstStyle/>
                  <a:p>
                    <a:fld id="{5B56E7DC-AE92-4B76-B75B-D09535810BD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2224-478E-BE18-44A3BA2784FF}"/>
                </c:ext>
              </c:extLst>
            </c:dLbl>
            <c:dLbl>
              <c:idx val="2"/>
              <c:layout>
                <c:manualLayout>
                  <c:x val="8.9400840955096983E-2"/>
                  <c:y val="-4.735758570553484E-2"/>
                </c:manualLayout>
              </c:layout>
              <c:tx>
                <c:rich>
                  <a:bodyPr/>
                  <a:lstStyle/>
                  <a:p>
                    <a:fld id="{54B846A6-2F2A-4AEF-8906-2E97278CD1F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224-478E-BE18-44A3BA2784FF}"/>
                </c:ext>
              </c:extLst>
            </c:dLbl>
            <c:dLbl>
              <c:idx val="3"/>
              <c:layout>
                <c:manualLayout>
                  <c:x val="8.8310586797107987E-2"/>
                  <c:y val="-9.0409936346930078E-2"/>
                </c:manualLayout>
              </c:layout>
              <c:tx>
                <c:rich>
                  <a:bodyPr/>
                  <a:lstStyle/>
                  <a:p>
                    <a:fld id="{909F9FB6-2BD7-47DE-8751-2BAFDF3F40F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2224-478E-BE18-44A3BA2784FF}"/>
                </c:ext>
              </c:extLst>
            </c:dLbl>
            <c:dLbl>
              <c:idx val="4"/>
              <c:layout>
                <c:manualLayout>
                  <c:x val="8.3949570165152046E-2"/>
                  <c:y val="-3.2289262981046458E-2"/>
                </c:manualLayout>
              </c:layout>
              <c:tx>
                <c:rich>
                  <a:bodyPr/>
                  <a:lstStyle/>
                  <a:p>
                    <a:fld id="{389869CA-B616-4E4A-A584-549EEC927CC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2224-478E-BE18-44A3BA2784FF}"/>
                </c:ext>
              </c:extLst>
            </c:dLbl>
            <c:dLbl>
              <c:idx val="5"/>
              <c:layout>
                <c:manualLayout>
                  <c:x val="7.4137282743251001E-2"/>
                  <c:y val="3.0136645448976613E-2"/>
                </c:manualLayout>
              </c:layout>
              <c:tx>
                <c:rich>
                  <a:bodyPr/>
                  <a:lstStyle/>
                  <a:p>
                    <a:fld id="{CB84C1C2-DDEB-4AAB-A4D9-B1DCD8E4ACD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224-478E-BE18-44A3BA2784FF}"/>
                </c:ext>
              </c:extLst>
            </c:dLbl>
            <c:dLbl>
              <c:idx val="6"/>
              <c:layout>
                <c:manualLayout>
                  <c:x val="4.4700420477548491E-2"/>
                  <c:y val="3.8747115577255749E-2"/>
                </c:manualLayout>
              </c:layout>
              <c:tx>
                <c:rich>
                  <a:bodyPr/>
                  <a:lstStyle/>
                  <a:p>
                    <a:fld id="{8EACA4EC-7E34-4E21-92E5-BF4F3F512DD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7,1%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2224-478E-BE18-44A3BA2784FF}"/>
                </c:ext>
              </c:extLst>
            </c:dLbl>
            <c:dLbl>
              <c:idx val="7"/>
              <c:layout>
                <c:manualLayout>
                  <c:x val="0.10139363669297584"/>
                  <c:y val="4.3052350641395273E-2"/>
                </c:manualLayout>
              </c:layout>
              <c:tx>
                <c:rich>
                  <a:bodyPr/>
                  <a:lstStyle/>
                  <a:p>
                    <a:fld id="{A694A4B2-C762-4E1F-A050-BF7B0F36100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0,93%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2224-478E-BE18-44A3BA2784FF}"/>
                </c:ext>
              </c:extLst>
            </c:dLbl>
            <c:dLbl>
              <c:idx val="8"/>
              <c:layout>
                <c:manualLayout>
                  <c:x val="2.6166099791735703E-2"/>
                  <c:y val="1.0763087660348818E-2"/>
                </c:manualLayout>
              </c:layout>
              <c:tx>
                <c:rich>
                  <a:bodyPr/>
                  <a:lstStyle/>
                  <a:p>
                    <a:fld id="{37C68958-27C4-4C1C-894A-AF7997F7514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2224-478E-BE18-44A3BA2784FF}"/>
                </c:ext>
              </c:extLst>
            </c:dLbl>
            <c:dLbl>
              <c:idx val="9"/>
              <c:layout>
                <c:manualLayout>
                  <c:x val="7.0866520269284028E-2"/>
                  <c:y val="4.9510203237604411E-2"/>
                </c:manualLayout>
              </c:layout>
              <c:tx>
                <c:rich>
                  <a:bodyPr/>
                  <a:lstStyle/>
                  <a:p>
                    <a:fld id="{E874D531-DEF4-4C0B-AD98-3CCD916951D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2224-478E-BE18-44A3BA2784FF}"/>
                </c:ext>
              </c:extLst>
            </c:dLbl>
            <c:dLbl>
              <c:idx val="10"/>
              <c:layout>
                <c:manualLayout>
                  <c:x val="9.8122874219008886E-3"/>
                  <c:y val="8.3952083750720788E-2"/>
                </c:manualLayout>
              </c:layout>
              <c:tx>
                <c:rich>
                  <a:bodyPr/>
                  <a:lstStyle/>
                  <a:p>
                    <a:fld id="{A028090F-C59F-4847-8FFA-FC209C1BE36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224-478E-BE18-44A3BA2784FF}"/>
                </c:ext>
              </c:extLst>
            </c:dLbl>
            <c:dLbl>
              <c:idx val="11"/>
              <c:layout>
                <c:manualLayout>
                  <c:x val="-6.5415249479339257E-2"/>
                  <c:y val="6.6731143494162676E-2"/>
                </c:manualLayout>
              </c:layout>
              <c:tx>
                <c:rich>
                  <a:bodyPr/>
                  <a:lstStyle/>
                  <a:p>
                    <a:fld id="{C3254899-4E44-4C08-8EAF-048A79B56E2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224-478E-BE18-44A3BA2784FF}"/>
                </c:ext>
              </c:extLst>
            </c:dLbl>
            <c:dLbl>
              <c:idx val="12"/>
              <c:layout>
                <c:manualLayout>
                  <c:x val="-0.10575465332493188"/>
                  <c:y val="4.9510203237604571E-2"/>
                </c:manualLayout>
              </c:layout>
              <c:tx>
                <c:rich>
                  <a:bodyPr/>
                  <a:lstStyle/>
                  <a:p>
                    <a:fld id="{F0E4EC46-E313-441F-A7F5-B15F05C49F6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224-478E-BE18-44A3BA2784FF}"/>
                </c:ext>
              </c:extLst>
            </c:dLbl>
            <c:dLbl>
              <c:idx val="13"/>
              <c:layout>
                <c:manualLayout>
                  <c:x val="-2.9436862265702666E-2"/>
                  <c:y val="5.812067336588362E-2"/>
                </c:manualLayout>
              </c:layout>
              <c:tx>
                <c:rich>
                  <a:bodyPr/>
                  <a:lstStyle/>
                  <a:p>
                    <a:fld id="{A6922C41-DB99-4816-BCA4-98D5446BF67C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224-478E-BE18-44A3BA2784FF}"/>
                </c:ext>
              </c:extLst>
            </c:dLbl>
            <c:dLbl>
              <c:idx val="14"/>
              <c:layout>
                <c:manualLayout>
                  <c:x val="-7.9588553533196132E-2"/>
                  <c:y val="6.2425908430023151E-2"/>
                </c:manualLayout>
              </c:layout>
              <c:tx>
                <c:rich>
                  <a:bodyPr/>
                  <a:lstStyle/>
                  <a:p>
                    <a:fld id="{63300389-1623-448D-B32E-F37FAB101F0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0,92%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224-478E-BE18-44A3BA2784FF}"/>
                </c:ext>
              </c:extLst>
            </c:dLbl>
            <c:dLbl>
              <c:idx val="15"/>
              <c:layout>
                <c:manualLayout>
                  <c:x val="-0.1155669407468327"/>
                  <c:y val="-1.0763087660348818E-2"/>
                </c:manualLayout>
              </c:layout>
              <c:tx>
                <c:rich>
                  <a:bodyPr/>
                  <a:lstStyle/>
                  <a:p>
                    <a:fld id="{2203850D-894A-48FE-BA0D-092CDAC157E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224-478E-BE18-44A3BA2784FF}"/>
                </c:ext>
              </c:extLst>
            </c:dLbl>
            <c:dLbl>
              <c:idx val="16"/>
              <c:layout>
                <c:manualLayout>
                  <c:x val="-0.11011566995688775"/>
                  <c:y val="-4.5204968173465115E-2"/>
                </c:manualLayout>
              </c:layout>
              <c:tx>
                <c:rich>
                  <a:bodyPr/>
                  <a:lstStyle/>
                  <a:p>
                    <a:fld id="{5BDD7042-157A-462B-B90C-F4D4BAF0D99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224-478E-BE18-44A3BA2784FF}"/>
                </c:ext>
              </c:extLst>
            </c:dLbl>
            <c:dLbl>
              <c:idx val="17"/>
              <c:layout>
                <c:manualLayout>
                  <c:x val="-6.3234741163361294E-2"/>
                  <c:y val="-9.256255387899992E-2"/>
                </c:manualLayout>
              </c:layout>
              <c:tx>
                <c:rich>
                  <a:bodyPr/>
                  <a:lstStyle/>
                  <a:p>
                    <a:fld id="{571EDB41-6727-4A55-B5DC-7772D8766E9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0,57%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224-478E-BE18-44A3BA2784FF}"/>
                </c:ext>
              </c:extLst>
            </c:dLbl>
            <c:dLbl>
              <c:idx val="18"/>
              <c:layout>
                <c:manualLayout>
                  <c:x val="-5.4512707899449418E-2"/>
                  <c:y val="-2.1526175320697637E-2"/>
                </c:manualLayout>
              </c:layout>
              <c:tx>
                <c:rich>
                  <a:bodyPr/>
                  <a:lstStyle/>
                  <a:p>
                    <a:fld id="{4AD24D4E-96EA-4FAF-ACE7-18FEB9C47E0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24-478E-BE18-44A3BA2784FF}"/>
                </c:ext>
              </c:extLst>
            </c:dLbl>
            <c:dLbl>
              <c:idx val="19"/>
              <c:layout>
                <c:manualLayout>
                  <c:x val="-0.15263558211845826"/>
                  <c:y val="-7.31889960903719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24-478E-BE18-44A3BA2784FF}"/>
                </c:ext>
              </c:extLst>
            </c:dLbl>
            <c:dLbl>
              <c:idx val="20"/>
              <c:layout>
                <c:manualLayout>
                  <c:x val="-7.0866520269284278E-2"/>
                  <c:y val="-0.14207275711660441"/>
                </c:manualLayout>
              </c:layout>
              <c:tx>
                <c:rich>
                  <a:bodyPr/>
                  <a:lstStyle/>
                  <a:p>
                    <a:fld id="{0C3BC23F-75E3-48B7-9F8E-D0415225E27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224-478E-BE18-44A3BA2784FF}"/>
                </c:ext>
              </c:extLst>
            </c:dLbl>
            <c:dLbl>
              <c:idx val="21"/>
              <c:layout>
                <c:manualLayout>
                  <c:x val="-4.033940384559262E-2"/>
                  <c:y val="-0.2023460480145578"/>
                </c:manualLayout>
              </c:layout>
              <c:tx>
                <c:rich>
                  <a:bodyPr/>
                  <a:lstStyle/>
                  <a:p>
                    <a:fld id="{C5E36FAB-E4DB-422E-9F2F-1BB88A502BD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224-478E-BE18-44A3BA2784FF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Аркуш1!$A$2:$A$27</c:f>
              <c:strCache>
                <c:ptCount val="22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Львівська</c:v>
                </c:pt>
                <c:pt idx="11">
                  <c:v>Миколаївська</c:v>
                </c:pt>
                <c:pt idx="12">
                  <c:v>Одеська</c:v>
                </c:pt>
                <c:pt idx="13">
                  <c:v>Полтавська</c:v>
                </c:pt>
                <c:pt idx="14">
                  <c:v>Сумська</c:v>
                </c:pt>
                <c:pt idx="15">
                  <c:v>Тернопільська</c:v>
                </c:pt>
                <c:pt idx="16">
                  <c:v>Харківська</c:v>
                </c:pt>
                <c:pt idx="17">
                  <c:v>Хмельницька</c:v>
                </c:pt>
                <c:pt idx="18">
                  <c:v>Черкаська</c:v>
                </c:pt>
                <c:pt idx="19">
                  <c:v>Чернігівська</c:v>
                </c:pt>
                <c:pt idx="20">
                  <c:v>м. Київ</c:v>
                </c:pt>
                <c:pt idx="21">
                  <c:v>Інші держави</c:v>
                </c:pt>
              </c:strCache>
            </c:strRef>
          </c:cat>
          <c:val>
            <c:numRef>
              <c:f>Аркуш1!$B$2:$B$27</c:f>
              <c:numCache>
                <c:formatCode>General</c:formatCode>
                <c:ptCount val="22"/>
                <c:pt idx="0">
                  <c:v>5753</c:v>
                </c:pt>
                <c:pt idx="1">
                  <c:v>3979</c:v>
                </c:pt>
                <c:pt idx="2">
                  <c:v>13516</c:v>
                </c:pt>
                <c:pt idx="3">
                  <c:v>7381</c:v>
                </c:pt>
                <c:pt idx="4">
                  <c:v>3839</c:v>
                </c:pt>
                <c:pt idx="5">
                  <c:v>2984</c:v>
                </c:pt>
                <c:pt idx="6">
                  <c:v>33218</c:v>
                </c:pt>
                <c:pt idx="7">
                  <c:v>4411</c:v>
                </c:pt>
                <c:pt idx="8">
                  <c:v>23786</c:v>
                </c:pt>
                <c:pt idx="9">
                  <c:v>2404</c:v>
                </c:pt>
                <c:pt idx="10">
                  <c:v>7440</c:v>
                </c:pt>
                <c:pt idx="11">
                  <c:v>13039</c:v>
                </c:pt>
                <c:pt idx="12">
                  <c:v>27142</c:v>
                </c:pt>
                <c:pt idx="13">
                  <c:v>25742</c:v>
                </c:pt>
                <c:pt idx="14">
                  <c:v>4321</c:v>
                </c:pt>
                <c:pt idx="15">
                  <c:v>1154</c:v>
                </c:pt>
                <c:pt idx="16">
                  <c:v>30461</c:v>
                </c:pt>
                <c:pt idx="17">
                  <c:v>2684</c:v>
                </c:pt>
                <c:pt idx="18">
                  <c:v>193303</c:v>
                </c:pt>
                <c:pt idx="19">
                  <c:v>2183</c:v>
                </c:pt>
                <c:pt idx="20">
                  <c:v>57768</c:v>
                </c:pt>
                <c:pt idx="21">
                  <c:v>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4-478E-BE18-44A3BA2784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громадян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286426460999516"/>
          <c:y val="0.25721009683009372"/>
          <c:w val="0.61349703798889654"/>
          <c:h val="0.5544528576455067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C237-4616-9FAA-2B7E5A2871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C237-4616-9FAA-2B7E5A2871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C237-4616-9FAA-2B7E5A2871F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237-4616-9FAA-2B7E5A2871F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C237-4616-9FAA-2B7E5A2871F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237-4616-9FAA-2B7E5A2871F4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C237-4616-9FAA-2B7E5A2871F4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C237-4616-9FAA-2B7E5A2871F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237-4616-9FAA-2B7E5A2871F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C237-4616-9FAA-2B7E5A2871F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237-4616-9FAA-2B7E5A2871F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C237-4616-9FAA-2B7E5A2871F4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237-4616-9FAA-2B7E5A2871F4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C237-4616-9FAA-2B7E5A2871F4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C237-4616-9FAA-2B7E5A2871F4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C237-4616-9FAA-2B7E5A2871F4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C237-4616-9FAA-2B7E5A2871F4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237-4616-9FAA-2B7E5A2871F4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C237-4616-9FAA-2B7E5A2871F4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237-4616-9FAA-2B7E5A2871F4}"/>
              </c:ext>
            </c:extLst>
          </c:dPt>
          <c:dPt>
            <c:idx val="20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237-4616-9FAA-2B7E5A2871F4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C237-4616-9FAA-2B7E5A2871F4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237-4616-9FAA-2B7E5A2871F4}"/>
              </c:ext>
            </c:extLst>
          </c:dPt>
          <c:dLbls>
            <c:dLbl>
              <c:idx val="0"/>
              <c:layout>
                <c:manualLayout>
                  <c:x val="7.5289936123814939E-3"/>
                  <c:y val="-0.13395200437717181"/>
                </c:manualLayout>
              </c:layout>
              <c:tx>
                <c:rich>
                  <a:bodyPr/>
                  <a:lstStyle/>
                  <a:p>
                    <a:fld id="{F19CD611-C60F-4506-83B2-F8E1EC62BC0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C237-4616-9FAA-2B7E5A2871F4}"/>
                </c:ext>
              </c:extLst>
            </c:dLbl>
            <c:dLbl>
              <c:idx val="1"/>
              <c:layout>
                <c:manualLayout>
                  <c:x val="8.6045641284359133E-3"/>
                  <c:y val="-6.0697001983405968E-2"/>
                </c:manualLayout>
              </c:layout>
              <c:tx>
                <c:rich>
                  <a:bodyPr/>
                  <a:lstStyle/>
                  <a:p>
                    <a:fld id="{033B205D-706C-4E89-B7D4-E6DAD929BFD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C237-4616-9FAA-2B7E5A2871F4}"/>
                </c:ext>
              </c:extLst>
            </c:dLbl>
            <c:dLbl>
              <c:idx val="2"/>
              <c:layout>
                <c:manualLayout>
                  <c:x val="0.20151016875701397"/>
                  <c:y val="-4.5004445565105897E-2"/>
                </c:manualLayout>
              </c:layout>
              <c:tx>
                <c:rich>
                  <a:bodyPr/>
                  <a:lstStyle/>
                  <a:p>
                    <a:fld id="{3535AFDA-E173-4268-9CF9-B9CE000FCB2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237-4616-9FAA-2B7E5A2871F4}"/>
                </c:ext>
              </c:extLst>
            </c:dLbl>
            <c:dLbl>
              <c:idx val="3"/>
              <c:layout>
                <c:manualLayout>
                  <c:x val="0.11644050185273365"/>
                  <c:y val="1.313860192539526E-2"/>
                </c:manualLayout>
              </c:layout>
              <c:tx>
                <c:rich>
                  <a:bodyPr/>
                  <a:lstStyle/>
                  <a:p>
                    <a:fld id="{87A6E3FA-7BC0-4D70-BEAD-3A12D75162A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237-4616-9FAA-2B7E5A2871F4}"/>
                </c:ext>
              </c:extLst>
            </c:dLbl>
            <c:dLbl>
              <c:idx val="4"/>
              <c:layout>
                <c:manualLayout>
                  <c:x val="0.10325476954123192"/>
                  <c:y val="7.2113575742294017E-2"/>
                </c:manualLayout>
              </c:layout>
              <c:tx>
                <c:rich>
                  <a:bodyPr/>
                  <a:lstStyle/>
                  <a:p>
                    <a:fld id="{D6B68931-1CF5-4998-AD31-9D4FF15BC99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237-4616-9FAA-2B7E5A2871F4}"/>
                </c:ext>
              </c:extLst>
            </c:dLbl>
            <c:dLbl>
              <c:idx val="5"/>
              <c:layout>
                <c:manualLayout>
                  <c:x val="7.9970665059030013E-2"/>
                  <c:y val="9.9963467647479057E-2"/>
                </c:manualLayout>
              </c:layout>
              <c:tx>
                <c:rich>
                  <a:bodyPr/>
                  <a:lstStyle/>
                  <a:p>
                    <a:fld id="{8ABB23EE-77E2-4EDB-B0D5-283072B0DB7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237-4616-9FAA-2B7E5A2871F4}"/>
                </c:ext>
              </c:extLst>
            </c:dLbl>
            <c:dLbl>
              <c:idx val="6"/>
              <c:layout>
                <c:manualLayout>
                  <c:x val="6.5928492176325321E-2"/>
                  <c:y val="-4.2661109504280349E-2"/>
                </c:manualLayout>
              </c:layout>
              <c:tx>
                <c:rich>
                  <a:bodyPr/>
                  <a:lstStyle/>
                  <a:p>
                    <a:fld id="{E999CCCE-E0F3-4DD2-8E36-F3D6BE8C669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237-4616-9FAA-2B7E5A2871F4}"/>
                </c:ext>
              </c:extLst>
            </c:dLbl>
            <c:dLbl>
              <c:idx val="7"/>
              <c:layout>
                <c:manualLayout>
                  <c:x val="7.0907960212698726E-2"/>
                  <c:y val="-7.8072033811015282E-2"/>
                </c:manualLayout>
              </c:layout>
              <c:tx>
                <c:rich>
                  <a:bodyPr/>
                  <a:lstStyle/>
                  <a:p>
                    <a:fld id="{B797850E-E004-4C5D-8753-3A33C3CC696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237-4616-9FAA-2B7E5A2871F4}"/>
                </c:ext>
              </c:extLst>
            </c:dLbl>
            <c:dLbl>
              <c:idx val="8"/>
              <c:layout>
                <c:manualLayout>
                  <c:x val="8.7479707075568652E-2"/>
                  <c:y val="-1.0064363872181969E-2"/>
                </c:manualLayout>
              </c:layout>
              <c:tx>
                <c:rich>
                  <a:bodyPr/>
                  <a:lstStyle/>
                  <a:p>
                    <a:fld id="{D8FC88F9-EA94-477B-B456-299F6EAAD13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237-4616-9FAA-2B7E5A2871F4}"/>
                </c:ext>
              </c:extLst>
            </c:dLbl>
            <c:dLbl>
              <c:idx val="9"/>
              <c:layout>
                <c:manualLayout>
                  <c:x val="6.8697112313359773E-2"/>
                  <c:y val="6.9209414545032044E-2"/>
                </c:manualLayout>
              </c:layout>
              <c:tx>
                <c:rich>
                  <a:bodyPr/>
                  <a:lstStyle/>
                  <a:p>
                    <a:fld id="{F2BD75A8-1410-435A-86E4-3FCC4EEE162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237-4616-9FAA-2B7E5A2871F4}"/>
                </c:ext>
              </c:extLst>
            </c:dLbl>
            <c:dLbl>
              <c:idx val="10"/>
              <c:layout>
                <c:manualLayout>
                  <c:x val="0.26696058254254201"/>
                  <c:y val="2.1490825820369507E-2"/>
                </c:manualLayout>
              </c:layout>
              <c:tx>
                <c:rich>
                  <a:bodyPr/>
                  <a:lstStyle/>
                  <a:p>
                    <a:fld id="{AB751363-36BE-4018-AF8D-1F9B15628EC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29,6%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237-4616-9FAA-2B7E5A2871F4}"/>
                </c:ext>
              </c:extLst>
            </c:dLbl>
            <c:dLbl>
              <c:idx val="11"/>
              <c:layout>
                <c:manualLayout>
                  <c:x val="0.15918443637606583"/>
                  <c:y val="0.21976500718129732"/>
                </c:manualLayout>
              </c:layout>
              <c:tx>
                <c:rich>
                  <a:bodyPr/>
                  <a:lstStyle/>
                  <a:p>
                    <a:fld id="{21273AAF-7B8A-49BE-8367-C189607BF15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C237-4616-9FAA-2B7E5A2871F4}"/>
                </c:ext>
              </c:extLst>
            </c:dLbl>
            <c:dLbl>
              <c:idx val="12"/>
              <c:layout>
                <c:manualLayout>
                  <c:x val="-5.9136476093920851E-2"/>
                  <c:y val="0.22883824487935997"/>
                </c:manualLayout>
              </c:layout>
              <c:tx>
                <c:rich>
                  <a:bodyPr/>
                  <a:lstStyle/>
                  <a:p>
                    <a:fld id="{DE0BC67D-D70D-4E13-B797-B61EE29616B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237-4616-9FAA-2B7E5A2871F4}"/>
                </c:ext>
              </c:extLst>
            </c:dLbl>
            <c:dLbl>
              <c:idx val="13"/>
              <c:layout>
                <c:manualLayout>
                  <c:x val="-5.8080807866942953E-2"/>
                  <c:y val="0.12139400396681194"/>
                </c:manualLayout>
              </c:layout>
              <c:tx>
                <c:rich>
                  <a:bodyPr/>
                  <a:lstStyle/>
                  <a:p>
                    <a:fld id="{3ACAD8E7-6722-4084-969C-D452DA199EF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237-4616-9FAA-2B7E5A2871F4}"/>
                </c:ext>
              </c:extLst>
            </c:dLbl>
            <c:dLbl>
              <c:idx val="14"/>
              <c:layout>
                <c:manualLayout>
                  <c:x val="-4.5173961674288964E-2"/>
                  <c:y val="2.5116000820719634E-2"/>
                </c:manualLayout>
              </c:layout>
              <c:tx>
                <c:rich>
                  <a:bodyPr/>
                  <a:lstStyle/>
                  <a:p>
                    <a:fld id="{481A6107-A366-441D-90E3-6DDCB1D40E5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C237-4616-9FAA-2B7E5A2871F4}"/>
                </c:ext>
              </c:extLst>
            </c:dLbl>
            <c:dLbl>
              <c:idx val="15"/>
              <c:layout>
                <c:manualLayout>
                  <c:x val="-5.0551814254561456E-2"/>
                  <c:y val="-1.6744000547146476E-2"/>
                </c:manualLayout>
              </c:layout>
              <c:tx>
                <c:rich>
                  <a:bodyPr/>
                  <a:lstStyle/>
                  <a:p>
                    <a:fld id="{D46A674E-9351-411C-BA93-372D0CF80CB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C237-4616-9FAA-2B7E5A2871F4}"/>
                </c:ext>
              </c:extLst>
            </c:dLbl>
            <c:dLbl>
              <c:idx val="16"/>
              <c:layout>
                <c:manualLayout>
                  <c:x val="-7.3138795091705941E-2"/>
                  <c:y val="2.93020009575063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237-4616-9FAA-2B7E5A2871F4}"/>
                </c:ext>
              </c:extLst>
            </c:dLbl>
            <c:dLbl>
              <c:idx val="17"/>
              <c:layout>
                <c:manualLayout>
                  <c:x val="-7.775976785292496E-2"/>
                  <c:y val="-4.1129099375478442E-2"/>
                </c:manualLayout>
              </c:layout>
              <c:tx>
                <c:rich>
                  <a:bodyPr/>
                  <a:lstStyle/>
                  <a:p>
                    <a:fld id="{FB2E0E47-5AA1-454C-AAD6-4BEE1717762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C237-4616-9FAA-2B7E5A2871F4}"/>
                </c:ext>
              </c:extLst>
            </c:dLbl>
            <c:dLbl>
              <c:idx val="18"/>
              <c:layout>
                <c:manualLayout>
                  <c:x val="-8.2818929736196423E-2"/>
                  <c:y val="-0.11316241598129155"/>
                </c:manualLayout>
              </c:layout>
              <c:tx>
                <c:rich>
                  <a:bodyPr/>
                  <a:lstStyle/>
                  <a:p>
                    <a:fld id="{24B16FB4-4120-49FF-815E-5593077C8D4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C237-4616-9FAA-2B7E5A2871F4}"/>
                </c:ext>
              </c:extLst>
            </c:dLbl>
            <c:dLbl>
              <c:idx val="19"/>
              <c:layout>
                <c:manualLayout>
                  <c:x val="-2.7566448873517734E-2"/>
                  <c:y val="-0.1701442604417219"/>
                </c:manualLayout>
              </c:layout>
              <c:tx>
                <c:rich>
                  <a:bodyPr/>
                  <a:lstStyle/>
                  <a:p>
                    <a:fld id="{BD4D60D3-5114-4773-9FCE-DA1B293B85B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237-4616-9FAA-2B7E5A2871F4}"/>
                </c:ext>
              </c:extLst>
            </c:dLbl>
            <c:dLbl>
              <c:idx val="20"/>
              <c:layout>
                <c:manualLayout>
                  <c:x val="-0.19244742852685712"/>
                  <c:y val="-0.12532966811116633"/>
                </c:manualLayout>
              </c:layout>
              <c:tx>
                <c:rich>
                  <a:bodyPr/>
                  <a:lstStyle/>
                  <a:p>
                    <a:fld id="{EAC2B73A-E00E-4186-A1C8-981A20D12C3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237-4616-9FAA-2B7E5A2871F4}"/>
                </c:ext>
              </c:extLst>
            </c:dLbl>
            <c:dLbl>
              <c:idx val="21"/>
              <c:layout>
                <c:manualLayout>
                  <c:x val="-0.20340232595935173"/>
                  <c:y val="-7.7741603485257119E-2"/>
                </c:manualLayout>
              </c:layout>
              <c:tx>
                <c:rich>
                  <a:bodyPr/>
                  <a:lstStyle/>
                  <a:p>
                    <a:fld id="{9CAA0F8B-42EC-428A-9A53-8290CC28FA2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237-4616-9FAA-2B7E5A2871F4}"/>
                </c:ext>
              </c:extLst>
            </c:dLbl>
            <c:dLbl>
              <c:idx val="22"/>
              <c:layout>
                <c:manualLayout>
                  <c:x val="-3.5493827029798551E-2"/>
                  <c:y val="-9.6278003146092223E-2"/>
                </c:manualLayout>
              </c:layout>
              <c:tx>
                <c:rich>
                  <a:bodyPr/>
                  <a:lstStyle/>
                  <a:p>
                    <a:fld id="{6D1541D4-8B41-48A3-BE07-CFD2EEBD41F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C237-4616-9FAA-2B7E5A2871F4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23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Інформаційна політика, діяльність медіа</c:v>
                </c:pt>
                <c:pt idx="14">
                  <c:v>Діяльність об'єднань громадян, регігія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Інше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3"/>
                <c:pt idx="0">
                  <c:v>4621</c:v>
                </c:pt>
                <c:pt idx="1">
                  <c:v>5744</c:v>
                </c:pt>
                <c:pt idx="2">
                  <c:v>5122</c:v>
                </c:pt>
                <c:pt idx="3">
                  <c:v>15165</c:v>
                </c:pt>
                <c:pt idx="4">
                  <c:v>61085</c:v>
                </c:pt>
                <c:pt idx="5">
                  <c:v>52415</c:v>
                </c:pt>
                <c:pt idx="6">
                  <c:v>153313</c:v>
                </c:pt>
                <c:pt idx="7">
                  <c:v>20713</c:v>
                </c:pt>
                <c:pt idx="8">
                  <c:v>3665</c:v>
                </c:pt>
                <c:pt idx="9">
                  <c:v>2071</c:v>
                </c:pt>
                <c:pt idx="10">
                  <c:v>278721</c:v>
                </c:pt>
                <c:pt idx="11">
                  <c:v>2353</c:v>
                </c:pt>
                <c:pt idx="12">
                  <c:v>5960</c:v>
                </c:pt>
                <c:pt idx="13">
                  <c:v>1659</c:v>
                </c:pt>
                <c:pt idx="14">
                  <c:v>6738</c:v>
                </c:pt>
                <c:pt idx="15">
                  <c:v>59172</c:v>
                </c:pt>
                <c:pt idx="16">
                  <c:v>19294</c:v>
                </c:pt>
                <c:pt idx="17">
                  <c:v>4023</c:v>
                </c:pt>
                <c:pt idx="18">
                  <c:v>13345</c:v>
                </c:pt>
                <c:pt idx="19">
                  <c:v>11708</c:v>
                </c:pt>
                <c:pt idx="20">
                  <c:v>204568</c:v>
                </c:pt>
                <c:pt idx="21">
                  <c:v>6478</c:v>
                </c:pt>
                <c:pt idx="22">
                  <c:v>4234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7-4616-9FAA-2B7E5A2871F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дані про основні питання, порушені у зверненнях громадян до </a:t>
            </a:r>
          </a:p>
          <a:p>
            <a:pPr>
              <a:defRPr/>
            </a:pP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951794141174744"/>
          <c:y val="8.668887244227298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5877080259916581"/>
          <c:y val="0.10922797927726395"/>
          <c:w val="0.46776632038820781"/>
          <c:h val="0.81597027459041638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"/>
                  <c:y val="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1D-497C-8032-3C322F882E37}"/>
                </c:ext>
              </c:extLst>
            </c:dLbl>
            <c:dLbl>
              <c:idx val="4"/>
              <c:layout>
                <c:manualLayout>
                  <c:x val="-1.0969932968526916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9C-4050-A010-73C5C7E7648E}"/>
                </c:ext>
              </c:extLst>
            </c:dLbl>
            <c:dLbl>
              <c:idx val="5"/>
              <c:layout>
                <c:manualLayout>
                  <c:x val="0"/>
                  <c:y val="-2.1410752817242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1D-497C-8032-3C322F882E37}"/>
                </c:ext>
              </c:extLst>
            </c:dLbl>
            <c:dLbl>
              <c:idx val="8"/>
              <c:layout>
                <c:manualLayout>
                  <c:x val="1.096993296852691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26-4B0F-8E49-EDA7E6DA2454}"/>
                </c:ext>
              </c:extLst>
            </c:dLbl>
            <c:dLbl>
              <c:idx val="9"/>
              <c:layout>
                <c:manualLayout>
                  <c:x val="-1.0969932968526916E-3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1D-497C-8032-3C322F882E37}"/>
                </c:ext>
              </c:extLst>
            </c:dLbl>
            <c:dLbl>
              <c:idx val="15"/>
              <c:layout>
                <c:manualLayout>
                  <c:x val="1.0969932968526916E-3"/>
                  <c:y val="-2.1410752817242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26-4B0F-8E49-EDA7E6DA2454}"/>
                </c:ext>
              </c:extLst>
            </c:dLbl>
            <c:dLbl>
              <c:idx val="19"/>
              <c:layout>
                <c:manualLayout>
                  <c:x val="0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1D-497C-8032-3C322F882E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Аркуш1!$A$2:$A$28</c:f>
              <c:strCache>
                <c:ptCount val="22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Інформаційна політика, діяльність медіа</c:v>
                </c:pt>
                <c:pt idx="13">
                  <c:v>Діяльність об'єднань громадян, регігія та міжконфесійні відносини</c:v>
                </c:pt>
                <c:pt idx="14">
                  <c:v>Діяльність Верховної Ради України, Президента України та Кабінету Міністрів України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Діяльність органів місцевого самоврядування</c:v>
                </c:pt>
                <c:pt idx="18">
                  <c:v>Діяльність підприємств та установ</c:v>
                </c:pt>
                <c:pt idx="19">
                  <c:v>Обороноздатність, суверенітет, міждержавні і міжнаціональні відносини</c:v>
                </c:pt>
                <c:pt idx="20">
                  <c:v>Державне будівництво, адміністративно-територіальний устрій</c:v>
                </c:pt>
                <c:pt idx="21">
                  <c:v>Інше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2"/>
                <c:pt idx="0">
                  <c:v>4621</c:v>
                </c:pt>
                <c:pt idx="1">
                  <c:v>5744</c:v>
                </c:pt>
                <c:pt idx="2">
                  <c:v>5122</c:v>
                </c:pt>
                <c:pt idx="3">
                  <c:v>15165</c:v>
                </c:pt>
                <c:pt idx="4">
                  <c:v>61085</c:v>
                </c:pt>
                <c:pt idx="5">
                  <c:v>52415</c:v>
                </c:pt>
                <c:pt idx="6">
                  <c:v>153313</c:v>
                </c:pt>
                <c:pt idx="7">
                  <c:v>20713</c:v>
                </c:pt>
                <c:pt idx="8">
                  <c:v>3665</c:v>
                </c:pt>
                <c:pt idx="9">
                  <c:v>278721</c:v>
                </c:pt>
                <c:pt idx="10">
                  <c:v>2353</c:v>
                </c:pt>
                <c:pt idx="11">
                  <c:v>5960</c:v>
                </c:pt>
                <c:pt idx="12">
                  <c:v>1659</c:v>
                </c:pt>
                <c:pt idx="13">
                  <c:v>6738</c:v>
                </c:pt>
                <c:pt idx="14">
                  <c:v>59172</c:v>
                </c:pt>
                <c:pt idx="15">
                  <c:v>19294</c:v>
                </c:pt>
                <c:pt idx="16">
                  <c:v>4023</c:v>
                </c:pt>
                <c:pt idx="17">
                  <c:v>13345</c:v>
                </c:pt>
                <c:pt idx="18">
                  <c:v>11708</c:v>
                </c:pt>
                <c:pt idx="19">
                  <c:v>204568</c:v>
                </c:pt>
                <c:pt idx="20">
                  <c:v>6478</c:v>
                </c:pt>
                <c:pt idx="21">
                  <c:v>4234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726-4B0F-8E49-EDA7E6DA245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-3.2909798905580751E-3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1D-497C-8032-3C322F882E37}"/>
                </c:ext>
              </c:extLst>
            </c:dLbl>
            <c:dLbl>
              <c:idx val="1"/>
              <c:layout>
                <c:manualLayout>
                  <c:x val="1.0969932968526916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1D-497C-8032-3C322F882E37}"/>
                </c:ext>
              </c:extLst>
            </c:dLbl>
            <c:dLbl>
              <c:idx val="2"/>
              <c:layout>
                <c:manualLayout>
                  <c:x val="-8.0445245792186668E-17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1D-497C-8032-3C322F882E37}"/>
                </c:ext>
              </c:extLst>
            </c:dLbl>
            <c:dLbl>
              <c:idx val="3"/>
              <c:layout>
                <c:manualLayout>
                  <c:x val="0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9C-4050-A010-73C5C7E7648E}"/>
                </c:ext>
              </c:extLst>
            </c:dLbl>
            <c:dLbl>
              <c:idx val="4"/>
              <c:layout>
                <c:manualLayout>
                  <c:x val="-1.0969932968526916E-3"/>
                  <c:y val="-6.42322584517260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9C-4050-A010-73C5C7E7648E}"/>
                </c:ext>
              </c:extLst>
            </c:dLbl>
            <c:dLbl>
              <c:idx val="5"/>
              <c:layout>
                <c:manualLayout>
                  <c:x val="-1.0969932968527721E-3"/>
                  <c:y val="-2.1410752817242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1D-497C-8032-3C322F882E37}"/>
                </c:ext>
              </c:extLst>
            </c:dLbl>
            <c:dLbl>
              <c:idx val="6"/>
              <c:layout>
                <c:manualLayout>
                  <c:x val="0"/>
                  <c:y val="-2.1410752817242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1D-497C-8032-3C322F882E37}"/>
                </c:ext>
              </c:extLst>
            </c:dLbl>
            <c:dLbl>
              <c:idx val="7"/>
              <c:layout>
                <c:manualLayout>
                  <c:x val="0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1D-497C-8032-3C322F882E37}"/>
                </c:ext>
              </c:extLst>
            </c:dLbl>
            <c:dLbl>
              <c:idx val="8"/>
              <c:layout>
                <c:manualLayout>
                  <c:x val="0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26-4B0F-8E49-EDA7E6DA2454}"/>
                </c:ext>
              </c:extLst>
            </c:dLbl>
            <c:dLbl>
              <c:idx val="9"/>
              <c:layout>
                <c:manualLayout>
                  <c:x val="-1.0969932968528525E-3"/>
                  <c:y val="-6.42322584517260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1D-497C-8032-3C322F882E37}"/>
                </c:ext>
              </c:extLst>
            </c:dLbl>
            <c:dLbl>
              <c:idx val="11"/>
              <c:layout>
                <c:manualLayout>
                  <c:x val="-1.0969932968526916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1D-497C-8032-3C322F882E37}"/>
                </c:ext>
              </c:extLst>
            </c:dLbl>
            <c:dLbl>
              <c:idx val="12"/>
              <c:layout>
                <c:manualLayout>
                  <c:x val="0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1D-497C-8032-3C322F882E37}"/>
                </c:ext>
              </c:extLst>
            </c:dLbl>
            <c:dLbl>
              <c:idx val="13"/>
              <c:layout>
                <c:manualLayout>
                  <c:x val="0"/>
                  <c:y val="-4.2821505634484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9C-4050-A010-73C5C7E7648E}"/>
                </c:ext>
              </c:extLst>
            </c:dLbl>
            <c:dLbl>
              <c:idx val="14"/>
              <c:layout>
                <c:manualLayout>
                  <c:x val="0"/>
                  <c:y val="-2.1410752817242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9C-4050-A010-73C5C7E7648E}"/>
                </c:ext>
              </c:extLst>
            </c:dLbl>
            <c:dLbl>
              <c:idx val="15"/>
              <c:layout>
                <c:manualLayout>
                  <c:x val="1.0969932968526916E-3"/>
                  <c:y val="-8.56430112689681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9C-4050-A010-73C5C7E7648E}"/>
                </c:ext>
              </c:extLst>
            </c:dLbl>
            <c:dLbl>
              <c:idx val="16"/>
              <c:layout>
                <c:manualLayout>
                  <c:x val="-4.3879731874107665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1D-497C-8032-3C322F882E37}"/>
                </c:ext>
              </c:extLst>
            </c:dLbl>
            <c:dLbl>
              <c:idx val="17"/>
              <c:layout>
                <c:manualLayout>
                  <c:x val="0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9C-4050-A010-73C5C7E7648E}"/>
                </c:ext>
              </c:extLst>
            </c:dLbl>
            <c:dLbl>
              <c:idx val="18"/>
              <c:layout>
                <c:manualLayout>
                  <c:x val="1.0969932968526112E-3"/>
                  <c:y val="-6.42322584517260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1D-497C-8032-3C322F882E37}"/>
                </c:ext>
              </c:extLst>
            </c:dLbl>
            <c:dLbl>
              <c:idx val="19"/>
              <c:layout>
                <c:manualLayout>
                  <c:x val="0"/>
                  <c:y val="-6.42322584517260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1D-497C-8032-3C322F882E37}"/>
                </c:ext>
              </c:extLst>
            </c:dLbl>
            <c:dLbl>
              <c:idx val="20"/>
              <c:layout>
                <c:manualLayout>
                  <c:x val="0"/>
                  <c:y val="-2.1410752817242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1D-497C-8032-3C322F882E37}"/>
                </c:ext>
              </c:extLst>
            </c:dLbl>
            <c:dLbl>
              <c:idx val="21"/>
              <c:layout>
                <c:manualLayout>
                  <c:x val="-1.0969932968526916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1D-497C-8032-3C322F882E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Аркуш1!$A$2:$A$28</c:f>
              <c:strCache>
                <c:ptCount val="22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Інформаційна політика, діяльність медіа</c:v>
                </c:pt>
                <c:pt idx="13">
                  <c:v>Діяльність об'єднань громадян, регігія та міжконфесійні відносини</c:v>
                </c:pt>
                <c:pt idx="14">
                  <c:v>Діяльність Верховної Ради України, Президента України та Кабінету Міністрів України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Діяльність органів місцевого самоврядування</c:v>
                </c:pt>
                <c:pt idx="18">
                  <c:v>Діяльність підприємств та установ</c:v>
                </c:pt>
                <c:pt idx="19">
                  <c:v>Обороноздатність, суверенітет, міждержавні і міжнаціональні відносини</c:v>
                </c:pt>
                <c:pt idx="20">
                  <c:v>Державне будівництво, адміністративно-територіальний устрій</c:v>
                </c:pt>
                <c:pt idx="21">
                  <c:v>Інше</c:v>
                </c:pt>
              </c:strCache>
            </c:strRef>
          </c:cat>
          <c:val>
            <c:numRef>
              <c:f>Аркуш1!$C$2:$C$28</c:f>
              <c:numCache>
                <c:formatCode>General</c:formatCode>
                <c:ptCount val="22"/>
                <c:pt idx="0">
                  <c:v>14814</c:v>
                </c:pt>
                <c:pt idx="1">
                  <c:v>6207</c:v>
                </c:pt>
                <c:pt idx="2">
                  <c:v>8942</c:v>
                </c:pt>
                <c:pt idx="3">
                  <c:v>21101</c:v>
                </c:pt>
                <c:pt idx="4">
                  <c:v>63335</c:v>
                </c:pt>
                <c:pt idx="5">
                  <c:v>17439</c:v>
                </c:pt>
                <c:pt idx="6">
                  <c:v>240285</c:v>
                </c:pt>
                <c:pt idx="7">
                  <c:v>12196</c:v>
                </c:pt>
                <c:pt idx="8">
                  <c:v>7305</c:v>
                </c:pt>
                <c:pt idx="9">
                  <c:v>173425</c:v>
                </c:pt>
                <c:pt idx="10">
                  <c:v>15049</c:v>
                </c:pt>
                <c:pt idx="11">
                  <c:v>5873</c:v>
                </c:pt>
                <c:pt idx="12">
                  <c:v>8198</c:v>
                </c:pt>
                <c:pt idx="13">
                  <c:v>8008</c:v>
                </c:pt>
                <c:pt idx="14">
                  <c:v>87573</c:v>
                </c:pt>
                <c:pt idx="15">
                  <c:v>20873</c:v>
                </c:pt>
                <c:pt idx="16">
                  <c:v>8011</c:v>
                </c:pt>
                <c:pt idx="17">
                  <c:v>14064</c:v>
                </c:pt>
                <c:pt idx="18">
                  <c:v>11006</c:v>
                </c:pt>
                <c:pt idx="19">
                  <c:v>82777</c:v>
                </c:pt>
                <c:pt idx="20">
                  <c:v>12259</c:v>
                </c:pt>
                <c:pt idx="21">
                  <c:v>17373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C726-4B0F-8E49-EDA7E6DA24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gapDepth val="130"/>
        <c:shape val="box"/>
        <c:axId val="471950911"/>
        <c:axId val="471944255"/>
        <c:axId val="0"/>
      </c:bar3DChart>
      <c:catAx>
        <c:axId val="4719509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44255"/>
        <c:crosses val="autoZero"/>
        <c:auto val="1"/>
        <c:lblAlgn val="ctr"/>
        <c:lblOffset val="100"/>
        <c:noMultiLvlLbl val="0"/>
      </c:catAx>
      <c:valAx>
        <c:axId val="471944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50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забезпечення дотримання законності та охорони правопорядку, реалізація прав і свобод громадян, запобігання дискримінації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4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287837659901584"/>
          <c:y val="0.27936551171667673"/>
          <c:w val="0.65533053218938353"/>
          <c:h val="0.554695026696463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54DB-4652-AD22-F949738B3B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DB-4652-AD22-F949738B3B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54DB-4652-AD22-F949738B3B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54DB-4652-AD22-F949738B3B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4DB-4652-AD22-F949738B3B3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54DB-4652-AD22-F949738B3B3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4DB-4652-AD22-F949738B3B37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4DB-4652-AD22-F949738B3B3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54DB-4652-AD22-F949738B3B3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54DB-4652-AD22-F949738B3B3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4DB-4652-AD22-F949738B3B37}"/>
              </c:ext>
            </c:extLst>
          </c:dPt>
          <c:dPt>
            <c:idx val="1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DB-4652-AD22-F949738B3B37}"/>
              </c:ext>
            </c:extLst>
          </c:dPt>
          <c:dPt>
            <c:idx val="1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DB-4652-AD22-F949738B3B3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4DB-4652-AD22-F949738B3B37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4DB-4652-AD22-F949738B3B37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4DB-4652-AD22-F949738B3B37}"/>
              </c:ext>
            </c:extLst>
          </c:dPt>
          <c:dLbls>
            <c:dLbl>
              <c:idx val="0"/>
              <c:layout>
                <c:manualLayout>
                  <c:x val="8.0514595907389158E-2"/>
                  <c:y val="6.2934823582565261E-2"/>
                </c:manualLayout>
              </c:layout>
              <c:tx>
                <c:rich>
                  <a:bodyPr/>
                  <a:lstStyle/>
                  <a:p>
                    <a:fld id="{CC89B092-0177-41EC-9D7D-4EBE6922FD0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4DB-4652-AD22-F949738B3B37}"/>
                </c:ext>
              </c:extLst>
            </c:dLbl>
            <c:dLbl>
              <c:idx val="1"/>
              <c:layout>
                <c:manualLayout>
                  <c:x val="4.1770336902654241E-2"/>
                  <c:y val="6.510498991299854E-2"/>
                </c:manualLayout>
              </c:layout>
              <c:tx>
                <c:rich>
                  <a:bodyPr/>
                  <a:lstStyle/>
                  <a:p>
                    <a:fld id="{EB7C62C3-4F0F-4084-9573-4C88252AB8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4DB-4652-AD22-F949738B3B37}"/>
                </c:ext>
              </c:extLst>
            </c:dLbl>
            <c:dLbl>
              <c:idx val="2"/>
              <c:layout>
                <c:manualLayout>
                  <c:x val="2.7182134685379847E-2"/>
                  <c:y val="-7.3785655234731684E-2"/>
                </c:manualLayout>
              </c:layout>
              <c:tx>
                <c:rich>
                  <a:bodyPr/>
                  <a:lstStyle/>
                  <a:p>
                    <a:fld id="{E46D9DE4-ACAB-47EF-9896-629531AA953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4DB-4652-AD22-F949738B3B37}"/>
                </c:ext>
              </c:extLst>
            </c:dLbl>
            <c:dLbl>
              <c:idx val="3"/>
              <c:layout>
                <c:manualLayout>
                  <c:x val="6.5237123244911627E-2"/>
                  <c:y val="-8.2466320556464898E-2"/>
                </c:manualLayout>
              </c:layout>
              <c:tx>
                <c:rich>
                  <a:bodyPr/>
                  <a:lstStyle/>
                  <a:p>
                    <a:fld id="{E7B41EF3-0AB3-4683-B943-4EFBE7F6233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54DB-4652-AD22-F949738B3B37}"/>
                </c:ext>
              </c:extLst>
            </c:dLbl>
            <c:dLbl>
              <c:idx val="4"/>
              <c:layout>
                <c:manualLayout>
                  <c:x val="5.4364269370759694E-2"/>
                  <c:y val="-4.7743659269532265E-2"/>
                </c:manualLayout>
              </c:layout>
              <c:tx>
                <c:rich>
                  <a:bodyPr/>
                  <a:lstStyle/>
                  <a:p>
                    <a:fld id="{5EBF0142-8DDF-4A38-93AC-755ACD69443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54DB-4652-AD22-F949738B3B37}"/>
                </c:ext>
              </c:extLst>
            </c:dLbl>
            <c:dLbl>
              <c:idx val="5"/>
              <c:layout>
                <c:manualLayout>
                  <c:x val="6.5237123244911557E-2"/>
                  <c:y val="4.3403326608664108E-3"/>
                </c:manualLayout>
              </c:layout>
              <c:tx>
                <c:rich>
                  <a:bodyPr/>
                  <a:lstStyle/>
                  <a:p>
                    <a:fld id="{E4C4C268-8DC8-49D2-B6A6-0D0BB32585E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54DB-4652-AD22-F949738B3B37}"/>
                </c:ext>
              </c:extLst>
            </c:dLbl>
            <c:dLbl>
              <c:idx val="6"/>
              <c:layout>
                <c:manualLayout>
                  <c:x val="0.13264881726465366"/>
                  <c:y val="6.510498991299854E-2"/>
                </c:manualLayout>
              </c:layout>
              <c:tx>
                <c:rich>
                  <a:bodyPr/>
                  <a:lstStyle/>
                  <a:p>
                    <a:fld id="{E5B4C95C-9DE0-40ED-B9BC-582C9348A01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54DB-4652-AD22-F949738B3B37}"/>
                </c:ext>
              </c:extLst>
            </c:dLbl>
            <c:dLbl>
              <c:idx val="7"/>
              <c:layout>
                <c:manualLayout>
                  <c:x val="6.9586264794572403E-2"/>
                  <c:y val="8.0296154226031535E-2"/>
                </c:manualLayout>
              </c:layout>
              <c:tx>
                <c:rich>
                  <a:bodyPr/>
                  <a:lstStyle/>
                  <a:p>
                    <a:fld id="{CADC8123-964D-4C15-9870-251BA5D4A37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4DB-4652-AD22-F949738B3B37}"/>
                </c:ext>
              </c:extLst>
            </c:dLbl>
            <c:dLbl>
              <c:idx val="8"/>
              <c:layout>
                <c:manualLayout>
                  <c:x val="-1.0872853874151938E-3"/>
                  <c:y val="6.7275156243431833E-2"/>
                </c:manualLayout>
              </c:layout>
              <c:tx>
                <c:rich>
                  <a:bodyPr/>
                  <a:lstStyle/>
                  <a:p>
                    <a:fld id="{02441E3A-97E3-407E-B53D-27943F3B306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54DB-4652-AD22-F949738B3B37}"/>
                </c:ext>
              </c:extLst>
            </c:dLbl>
            <c:dLbl>
              <c:idx val="9"/>
              <c:layout>
                <c:manualLayout>
                  <c:x val="-0.12829967571499287"/>
                  <c:y val="2.1701663304332847E-2"/>
                </c:manualLayout>
              </c:layout>
              <c:tx>
                <c:rich>
                  <a:bodyPr/>
                  <a:lstStyle/>
                  <a:p>
                    <a:fld id="{1479D2A4-52A7-476D-89E9-5AAE42F56DA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54DB-4652-AD22-F949738B3B37}"/>
                </c:ext>
              </c:extLst>
            </c:dLbl>
            <c:dLbl>
              <c:idx val="10"/>
              <c:layout>
                <c:manualLayout>
                  <c:x val="-8.9157401768045902E-2"/>
                  <c:y val="-4.9913825599965551E-2"/>
                </c:manualLayout>
              </c:layout>
              <c:tx>
                <c:rich>
                  <a:bodyPr/>
                  <a:lstStyle/>
                  <a:p>
                    <a:fld id="{84AB5227-5F70-4DC6-8819-C85D6CB147F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4DB-4652-AD22-F949738B3B37}"/>
                </c:ext>
              </c:extLst>
            </c:dLbl>
            <c:dLbl>
              <c:idx val="11"/>
              <c:layout>
                <c:manualLayout>
                  <c:x val="-5.980069630783566E-2"/>
                  <c:y val="-2.1701663304333645E-3"/>
                </c:manualLayout>
              </c:layout>
              <c:tx>
                <c:rich>
                  <a:bodyPr/>
                  <a:lstStyle/>
                  <a:p>
                    <a:fld id="{B5917936-CA5A-41F1-A341-36B300C6B16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19,3%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DB-4652-AD22-F949738B3B37}"/>
                </c:ext>
              </c:extLst>
            </c:dLbl>
            <c:dLbl>
              <c:idx val="12"/>
              <c:layout>
                <c:manualLayout>
                  <c:x val="-2.6094849297964674E-2"/>
                  <c:y val="-3.255249495649927E-2"/>
                </c:manualLayout>
              </c:layout>
              <c:tx>
                <c:rich>
                  <a:bodyPr/>
                  <a:lstStyle/>
                  <a:p>
                    <a:fld id="{92A12E50-96D8-473A-8602-0856901341A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DB-4652-AD22-F949738B3B37}"/>
                </c:ext>
              </c:extLst>
            </c:dLbl>
            <c:dLbl>
              <c:idx val="13"/>
              <c:layout>
                <c:manualLayout>
                  <c:x val="-0.12612510494016257"/>
                  <c:y val="-9.765748486949781E-2"/>
                </c:manualLayout>
              </c:layout>
              <c:tx>
                <c:rich>
                  <a:bodyPr/>
                  <a:lstStyle/>
                  <a:p>
                    <a:fld id="{A794D146-39E5-4B59-8907-01591C66263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4DB-4652-AD22-F949738B3B37}"/>
                </c:ext>
              </c:extLst>
            </c:dLbl>
            <c:dLbl>
              <c:idx val="14"/>
              <c:layout>
                <c:manualLayout>
                  <c:x val="-3.8054988559531863E-2"/>
                  <c:y val="-0.119359148173830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DB-4652-AD22-F949738B3B37}"/>
                </c:ext>
              </c:extLst>
            </c:dLbl>
            <c:dLbl>
              <c:idx val="15"/>
              <c:layout>
                <c:manualLayout>
                  <c:x val="5.327698398334442E-2"/>
                  <c:y val="-2.17016633043328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DB-4652-AD22-F949738B3B37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Аркуш1!$A$2:$A$24</c:f>
              <c:strCache>
                <c:ptCount val="16"/>
                <c:pt idx="0">
                  <c:v>Діяльність органів юстиції, нотаріату та реєстрації актів цивільного стану</c:v>
                </c:pt>
                <c:pt idx="1">
                  <c:v>Скарги на дії працівників правоохоронних органів </c:v>
                </c:pt>
                <c:pt idx="2">
                  <c:v>Скарги на  тяганину із слідством, незаконні методи ведення слідства</c:v>
                </c:pt>
                <c:pt idx="3">
                  <c:v>Скарги на дії працівників органів прокуратури</c:v>
                </c:pt>
                <c:pt idx="4">
                  <c:v>Скарги на судові рішення та вироки</c:v>
                </c:pt>
                <c:pt idx="5">
                  <c:v>Скарги на тяганину в судах</c:v>
                </c:pt>
                <c:pt idx="6">
                  <c:v>Скарги на дії суддів</c:v>
                </c:pt>
                <c:pt idx="7">
                  <c:v>Виконання судових ршень</c:v>
                </c:pt>
                <c:pt idx="8">
                  <c:v>Порушення законодавства про звернення громадян</c:v>
                </c:pt>
                <c:pt idx="9">
                  <c:v>Прийняття до громадянства, припинення та вихід із громадянства</c:v>
                </c:pt>
                <c:pt idx="10">
                  <c:v>Захист прав споживачів</c:v>
                </c:pt>
                <c:pt idx="11">
                  <c:v>Інші</c:v>
                </c:pt>
                <c:pt idx="12">
                  <c:v>Пропозиції про зміни в законодавстві</c:v>
                </c:pt>
                <c:pt idx="13">
                  <c:v>Факти корупції</c:v>
                </c:pt>
                <c:pt idx="14">
                  <c:v>Порушення права на інформацію, захист персональних даних</c:v>
                </c:pt>
                <c:pt idx="15">
                  <c:v>Повідомлення про факти дискримінації, запобігання дискримінації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16"/>
                <c:pt idx="0">
                  <c:v>6813</c:v>
                </c:pt>
                <c:pt idx="1">
                  <c:v>32279</c:v>
                </c:pt>
                <c:pt idx="2">
                  <c:v>22875</c:v>
                </c:pt>
                <c:pt idx="3">
                  <c:v>15960</c:v>
                </c:pt>
                <c:pt idx="4">
                  <c:v>5369</c:v>
                </c:pt>
                <c:pt idx="5">
                  <c:v>8069</c:v>
                </c:pt>
                <c:pt idx="6">
                  <c:v>4604</c:v>
                </c:pt>
                <c:pt idx="7">
                  <c:v>9432</c:v>
                </c:pt>
                <c:pt idx="8">
                  <c:v>6652</c:v>
                </c:pt>
                <c:pt idx="9">
                  <c:v>1383</c:v>
                </c:pt>
                <c:pt idx="10">
                  <c:v>995</c:v>
                </c:pt>
                <c:pt idx="11">
                  <c:v>53746</c:v>
                </c:pt>
                <c:pt idx="12">
                  <c:v>92761</c:v>
                </c:pt>
                <c:pt idx="13">
                  <c:v>9833</c:v>
                </c:pt>
                <c:pt idx="14">
                  <c:v>3818</c:v>
                </c:pt>
                <c:pt idx="15">
                  <c:v>2532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B-4652-AD22-F949738B3B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обороноздатності, суверенітету, міждержавних і міжнаціональних відносин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967130206978921"/>
          <c:y val="0.19852985409481852"/>
          <c:w val="0.66351269315697026"/>
          <c:h val="0.6001916499843471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894-46F0-A956-C77D5D17FC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894-46F0-A956-C77D5D17FC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F894-46F0-A956-C77D5D17FC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894-46F0-A956-C77D5D17FC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F894-46F0-A956-C77D5D17FC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F894-46F0-A956-C77D5D17FCE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894-46F0-A956-C77D5D17FCE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F894-46F0-A956-C77D5D17FCE0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894-46F0-A956-C77D5D17FCE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894-46F0-A956-C77D5D17FCE0}"/>
              </c:ext>
            </c:extLst>
          </c:dPt>
          <c:dLbls>
            <c:dLbl>
              <c:idx val="0"/>
              <c:layout>
                <c:manualLayout>
                  <c:x val="-0.11689656439027336"/>
                  <c:y val="-8.6571396094982656E-3"/>
                </c:manualLayout>
              </c:layout>
              <c:tx>
                <c:rich>
                  <a:bodyPr/>
                  <a:lstStyle/>
                  <a:p>
                    <a:fld id="{1ED4F191-682D-435C-BFD9-AB020B3036E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94-46F0-A956-C77D5D17FCE0}"/>
                </c:ext>
              </c:extLst>
            </c:dLbl>
            <c:dLbl>
              <c:idx val="1"/>
              <c:layout>
                <c:manualLayout>
                  <c:x val="0.19337095230914372"/>
                  <c:y val="-0.19911421101845964"/>
                </c:manualLayout>
              </c:layout>
              <c:tx>
                <c:rich>
                  <a:bodyPr/>
                  <a:lstStyle/>
                  <a:p>
                    <a:fld id="{296E9A0B-EA9B-4774-AD4A-7F391AEF593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894-46F0-A956-C77D5D17FCE0}"/>
                </c:ext>
              </c:extLst>
            </c:dLbl>
            <c:dLbl>
              <c:idx val="2"/>
              <c:layout>
                <c:manualLayout>
                  <c:x val="0.27421530525194954"/>
                  <c:y val="-0.12552852433772457"/>
                </c:manualLayout>
              </c:layout>
              <c:tx>
                <c:rich>
                  <a:bodyPr/>
                  <a:lstStyle/>
                  <a:p>
                    <a:fld id="{59EE5C35-8483-4655-873D-103E42CCFD0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894-46F0-A956-C77D5D17FCE0}"/>
                </c:ext>
              </c:extLst>
            </c:dLbl>
            <c:dLbl>
              <c:idx val="3"/>
              <c:layout>
                <c:manualLayout>
                  <c:x val="0.24908800636432071"/>
                  <c:y val="-2.1642849023745615E-2"/>
                </c:manualLayout>
              </c:layout>
              <c:tx>
                <c:rich>
                  <a:bodyPr/>
                  <a:lstStyle/>
                  <a:p>
                    <a:fld id="{C43E0CE2-6743-47F8-B41C-F6F5093CC17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894-46F0-A956-C77D5D17FCE0}"/>
                </c:ext>
              </c:extLst>
            </c:dLbl>
            <c:dLbl>
              <c:idx val="4"/>
              <c:layout>
                <c:manualLayout>
                  <c:x val="0.25455046264424003"/>
                  <c:y val="4.761426785224019E-2"/>
                </c:manualLayout>
              </c:layout>
              <c:tx>
                <c:rich>
                  <a:bodyPr/>
                  <a:lstStyle/>
                  <a:p>
                    <a:fld id="{DDC56D0B-1F3B-420E-BA6B-5CA9DB7F3AD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894-46F0-A956-C77D5D17FCE0}"/>
                </c:ext>
              </c:extLst>
            </c:dLbl>
            <c:dLbl>
              <c:idx val="5"/>
              <c:layout>
                <c:manualLayout>
                  <c:x val="8.1936844198789716E-2"/>
                  <c:y val="7.1421401778360524E-2"/>
                </c:manualLayout>
              </c:layout>
              <c:tx>
                <c:rich>
                  <a:bodyPr/>
                  <a:lstStyle/>
                  <a:p>
                    <a:fld id="{40DDDF70-9C58-4061-AD03-5A61D950134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894-46F0-A956-C77D5D17FCE0}"/>
                </c:ext>
              </c:extLst>
            </c:dLbl>
            <c:dLbl>
              <c:idx val="6"/>
              <c:layout>
                <c:manualLayout>
                  <c:x val="-0.17042863593348259"/>
                  <c:y val="7.7914256485484057E-2"/>
                </c:manualLayout>
              </c:layout>
              <c:tx>
                <c:rich>
                  <a:bodyPr/>
                  <a:lstStyle/>
                  <a:p>
                    <a:fld id="{B1FC1521-7D2F-443A-B4CB-645B95D9748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894-46F0-A956-C77D5D17FCE0}"/>
                </c:ext>
              </c:extLst>
            </c:dLbl>
            <c:dLbl>
              <c:idx val="7"/>
              <c:layout>
                <c:manualLayout>
                  <c:x val="-0.2403480763164498"/>
                  <c:y val="3.2464273535618419E-2"/>
                </c:manualLayout>
              </c:layout>
              <c:tx>
                <c:rich>
                  <a:bodyPr/>
                  <a:lstStyle/>
                  <a:p>
                    <a:fld id="{7CB472FB-D7DE-4CB2-B927-437B33BEC42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894-46F0-A956-C77D5D17FCE0}"/>
                </c:ext>
              </c:extLst>
            </c:dLbl>
            <c:dLbl>
              <c:idx val="8"/>
              <c:layout>
                <c:manualLayout>
                  <c:x val="-0.14967130206978921"/>
                  <c:y val="-5.4107122559364194E-2"/>
                </c:manualLayout>
              </c:layout>
              <c:tx>
                <c:rich>
                  <a:bodyPr/>
                  <a:lstStyle/>
                  <a:p>
                    <a:fld id="{55030C14-E2CD-4211-A958-A488AEA332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894-46F0-A956-C77D5D17FCE0}"/>
                </c:ext>
              </c:extLst>
            </c:dLbl>
            <c:dLbl>
              <c:idx val="9"/>
              <c:layout>
                <c:manualLayout>
                  <c:x val="-9.286175675862833E-2"/>
                  <c:y val="-0.13202137904484831"/>
                </c:manualLayout>
              </c:layout>
              <c:tx>
                <c:rich>
                  <a:bodyPr/>
                  <a:lstStyle/>
                  <a:p>
                    <a:fld id="{9CDBEA34-E7C4-4506-8528-754DAAA8C29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894-46F0-A956-C77D5D17FCE0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Аркуш1!$A$2:$A$13</c:f>
              <c:strCache>
                <c:ptCount val="10"/>
                <c:pt idx="0">
                  <c:v>Збройні сили, їх реформування, перехід до професійної армії</c:v>
                </c:pt>
                <c:pt idx="1">
                  <c:v>Матеріально-технічне забезпечення Збройних сил</c:v>
                </c:pt>
                <c:pt idx="2">
                  <c:v>Діяльність державної прикордонної служби </c:v>
                </c:pt>
                <c:pt idx="3">
                  <c:v>Державна мовна політика</c:v>
                </c:pt>
                <c:pt idx="4">
                  <c:v>Міждержавні відносини України</c:v>
                </c:pt>
                <c:pt idx="5">
                  <c:v>Вступ до НАТО, ЄС, інші напрямки зовнішньої політики, безпекові гарантії України</c:v>
                </c:pt>
                <c:pt idx="6">
                  <c:v>Державна політика у сфері національної безпеки</c:v>
                </c:pt>
                <c:pt idx="7">
                  <c:v>Інші питання обороноздатності, суверенітету, міждержавних і міжнаціональних відносин</c:v>
                </c:pt>
                <c:pt idx="8">
                  <c:v>Пропозиції про зміни в законодавстві</c:v>
                </c:pt>
                <c:pt idx="9">
                  <c:v>Державна політика в оборонній сфері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10"/>
                <c:pt idx="0">
                  <c:v>165027</c:v>
                </c:pt>
                <c:pt idx="1">
                  <c:v>12456</c:v>
                </c:pt>
                <c:pt idx="2">
                  <c:v>805</c:v>
                </c:pt>
                <c:pt idx="3">
                  <c:v>1736</c:v>
                </c:pt>
                <c:pt idx="4">
                  <c:v>2542</c:v>
                </c:pt>
                <c:pt idx="5">
                  <c:v>982</c:v>
                </c:pt>
                <c:pt idx="6">
                  <c:v>1126</c:v>
                </c:pt>
                <c:pt idx="7">
                  <c:v>10929</c:v>
                </c:pt>
                <c:pt idx="8">
                  <c:v>6053</c:v>
                </c:pt>
                <c:pt idx="9">
                  <c:v>2780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94-46F0-A956-C77D5D17FC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охорони здоров’я, порушені у зверненнях громадян до</a:t>
            </a:r>
          </a:p>
          <a:p>
            <a:pPr>
              <a:defRPr/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59653141453739"/>
          <c:y val="0.20975268688321547"/>
          <c:w val="0.70675325647975173"/>
          <c:h val="0.635052382714312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9D08-4BD2-AEBD-2F51F633F0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D08-4BD2-AEBD-2F51F633F0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D08-4BD2-AEBD-2F51F633F0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08-4BD2-AEBD-2F51F633F0B3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D08-4BD2-AEBD-2F51F633F0B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D24D-401A-AEFB-78BB1E8BA59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24D-401A-AEFB-78BB1E8BA59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D24D-401A-AEFB-78BB1E8BA591}"/>
              </c:ext>
            </c:extLst>
          </c:dPt>
          <c:dLbls>
            <c:dLbl>
              <c:idx val="0"/>
              <c:layout>
                <c:manualLayout>
                  <c:x val="5.5000764813784735E-2"/>
                  <c:y val="1.5316022609826133E-2"/>
                </c:manualLayout>
              </c:layout>
              <c:tx>
                <c:rich>
                  <a:bodyPr/>
                  <a:lstStyle/>
                  <a:p>
                    <a:fld id="{70BD3E25-1084-45FA-B7AF-3176F76511E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D08-4BD2-AEBD-2F51F633F0B3}"/>
                </c:ext>
              </c:extLst>
            </c:dLbl>
            <c:dLbl>
              <c:idx val="1"/>
              <c:layout>
                <c:manualLayout>
                  <c:x val="8.3601162516952793E-2"/>
                  <c:y val="5.032407428942872E-2"/>
                </c:manualLayout>
              </c:layout>
              <c:tx>
                <c:rich>
                  <a:bodyPr/>
                  <a:lstStyle/>
                  <a:p>
                    <a:fld id="{F4D86D3C-8E67-4A4E-BEF2-346551A2CF5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D08-4BD2-AEBD-2F51F633F0B3}"/>
                </c:ext>
              </c:extLst>
            </c:dLbl>
            <c:dLbl>
              <c:idx val="2"/>
              <c:layout>
                <c:manualLayout>
                  <c:x val="-6.6000917776541683E-3"/>
                  <c:y val="3.938405813955291E-2"/>
                </c:manualLayout>
              </c:layout>
              <c:tx>
                <c:rich>
                  <a:bodyPr/>
                  <a:lstStyle/>
                  <a:p>
                    <a:fld id="{7B4F1843-CA80-4A9D-9575-AE66B8E1B4A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D08-4BD2-AEBD-2F51F633F0B3}"/>
                </c:ext>
              </c:extLst>
            </c:dLbl>
            <c:dLbl>
              <c:idx val="3"/>
              <c:layout>
                <c:manualLayout>
                  <c:x val="-3.3371259320031182E-2"/>
                  <c:y val="-2.6310480414872977E-2"/>
                </c:manualLayout>
              </c:layout>
              <c:tx>
                <c:rich>
                  <a:bodyPr/>
                  <a:lstStyle/>
                  <a:p>
                    <a:fld id="{901B3247-5331-4F87-A9ED-A20B84A03F5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08-4BD2-AEBD-2F51F633F0B3}"/>
                </c:ext>
              </c:extLst>
            </c:dLbl>
            <c:dLbl>
              <c:idx val="4"/>
              <c:layout>
                <c:manualLayout>
                  <c:x val="2.6309680810207011E-2"/>
                  <c:y val="-7.4392109819155505E-2"/>
                </c:manualLayout>
              </c:layout>
              <c:tx>
                <c:rich>
                  <a:bodyPr/>
                  <a:lstStyle/>
                  <a:p>
                    <a:fld id="{D4979871-514E-417F-BC97-75D367C520A9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D08-4BD2-AEBD-2F51F633F0B3}"/>
                </c:ext>
              </c:extLst>
            </c:dLbl>
            <c:dLbl>
              <c:idx val="5"/>
              <c:layout>
                <c:manualLayout>
                  <c:x val="1.3200183555308337E-2"/>
                  <c:y val="6.5640096899254857E-3"/>
                </c:manualLayout>
              </c:layout>
              <c:tx>
                <c:rich>
                  <a:bodyPr/>
                  <a:lstStyle/>
                  <a:p>
                    <a:fld id="{CE9C8A7F-50A6-4676-A092-C92BDC4F66A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D24D-401A-AEFB-78BB1E8BA591}"/>
                </c:ext>
              </c:extLst>
            </c:dLbl>
            <c:dLbl>
              <c:idx val="6"/>
              <c:layout>
                <c:manualLayout>
                  <c:x val="4.7300657739854868E-2"/>
                  <c:y val="-3.2820048449627506E-2"/>
                </c:manualLayout>
              </c:layout>
              <c:tx>
                <c:rich>
                  <a:bodyPr/>
                  <a:lstStyle/>
                  <a:p>
                    <a:fld id="{732DCC47-0AB3-4B03-9B09-7913F7D19DA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24D-401A-AEFB-78BB1E8BA591}"/>
                </c:ext>
              </c:extLst>
            </c:dLbl>
            <c:dLbl>
              <c:idx val="7"/>
              <c:layout>
                <c:manualLayout>
                  <c:x val="3.6300504777097925E-2"/>
                  <c:y val="-2.188003229975242E-3"/>
                </c:manualLayout>
              </c:layout>
              <c:tx>
                <c:rich>
                  <a:bodyPr/>
                  <a:lstStyle/>
                  <a:p>
                    <a:fld id="{05D68CD1-88AB-4B98-BADC-43C357D344E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D24D-401A-AEFB-78BB1E8BA591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Аркуш1!$A$2:$A$13</c:f>
              <c:strCache>
                <c:ptCount val="8"/>
                <c:pt idx="0">
                  <c:v>Робота МСЕК, визначення групи інвалідності</c:v>
                </c:pt>
                <c:pt idx="1">
                  <c:v>Робота лікувально-профілактичних закладів</c:v>
                </c:pt>
                <c:pt idx="2">
                  <c:v>Забезпечення засобами лікування</c:v>
                </c:pt>
                <c:pt idx="3">
                  <c:v>Направлення на лікування до медичних установ в Україні та за кордоном</c:v>
                </c:pt>
                <c:pt idx="4">
                  <c:v>Дії та бездіяльність працівників охорони здоров'я, неналежне ставлення до хворих</c:v>
                </c:pt>
                <c:pt idx="5">
                  <c:v>Інші питання охорони здоров'я</c:v>
                </c:pt>
                <c:pt idx="6">
                  <c:v>Пропозиції про зміни в законодавстві</c:v>
                </c:pt>
                <c:pt idx="7">
                  <c:v>Державна політика у галузі охорони здоров'я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8"/>
                <c:pt idx="0">
                  <c:v>9327</c:v>
                </c:pt>
                <c:pt idx="1">
                  <c:v>5225</c:v>
                </c:pt>
                <c:pt idx="2">
                  <c:v>8498</c:v>
                </c:pt>
                <c:pt idx="3">
                  <c:v>108116</c:v>
                </c:pt>
                <c:pt idx="4">
                  <c:v>5956</c:v>
                </c:pt>
                <c:pt idx="5">
                  <c:v>891</c:v>
                </c:pt>
                <c:pt idx="6">
                  <c:v>8659</c:v>
                </c:pt>
                <c:pt idx="7">
                  <c:v>6513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08-4BD2-AEBD-2F51F633F0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соціальної політики, соціального захисту населення, порушені у зверненнях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772902518579372"/>
          <c:y val="0.2355638656027953"/>
          <c:w val="0.67110148910347955"/>
          <c:h val="0.6064123117807906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EF3-4E16-A5DB-9E96CF3BEE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EF3-4E16-A5DB-9E96CF3BEE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EF3-4E16-A5DB-9E96CF3BEE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EF3-4E16-A5DB-9E96CF3BEEE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EF3-4E16-A5DB-9E96CF3BEEE1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EF3-4E16-A5DB-9E96CF3BEEE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EF3-4E16-A5DB-9E96CF3BEEE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EF3-4E16-A5DB-9E96CF3BEEE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EF3-4E16-A5DB-9E96CF3BEEE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EF3-4E16-A5DB-9E96CF3BEEE1}"/>
              </c:ext>
            </c:extLst>
          </c:dPt>
          <c:dPt>
            <c:idx val="1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EF3-4E16-A5DB-9E96CF3BEEE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01CA-469E-B024-A6BEFF59E8C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01CA-469E-B024-A6BEFF59E8C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01CA-469E-B024-A6BEFF59E8CF}"/>
              </c:ext>
            </c:extLst>
          </c:dPt>
          <c:dLbls>
            <c:dLbl>
              <c:idx val="0"/>
              <c:layout>
                <c:manualLayout>
                  <c:x val="0.14163636411989727"/>
                  <c:y val="-4.9782659303412476E-2"/>
                </c:manualLayout>
              </c:layout>
              <c:tx>
                <c:rich>
                  <a:bodyPr/>
                  <a:lstStyle/>
                  <a:p>
                    <a:fld id="{CBD10837-EB23-407E-9B98-AF9DF1F62A4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EF3-4E16-A5DB-9E96CF3BEEE1}"/>
                </c:ext>
              </c:extLst>
            </c:dLbl>
            <c:dLbl>
              <c:idx val="1"/>
              <c:layout>
                <c:manualLayout>
                  <c:x val="0.12747272770790755"/>
                  <c:y val="3.0644455807560509E-2"/>
                </c:manualLayout>
              </c:layout>
              <c:tx>
                <c:rich>
                  <a:bodyPr/>
                  <a:lstStyle/>
                  <a:p>
                    <a:fld id="{5404F95D-14A5-4507-A8E7-BA03593E12D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EF3-4E16-A5DB-9E96CF3BEEE1}"/>
                </c:ext>
              </c:extLst>
            </c:dLbl>
            <c:dLbl>
              <c:idx val="2"/>
              <c:layout>
                <c:manualLayout>
                  <c:x val="6.7549650580258538E-2"/>
                  <c:y val="5.4726064964348752E-2"/>
                </c:manualLayout>
              </c:layout>
              <c:tx>
                <c:rich>
                  <a:bodyPr/>
                  <a:lstStyle/>
                  <a:p>
                    <a:fld id="{F4EF407D-AC99-41F9-A4E5-AE985B5BD2C4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EF3-4E16-A5DB-9E96CF3BEEE1}"/>
                </c:ext>
              </c:extLst>
            </c:dLbl>
            <c:dLbl>
              <c:idx val="3"/>
              <c:layout>
                <c:manualLayout>
                  <c:x val="4.2490909235969182E-2"/>
                  <c:y val="0.13151505094241742"/>
                </c:manualLayout>
              </c:layout>
              <c:tx>
                <c:rich>
                  <a:bodyPr/>
                  <a:lstStyle/>
                  <a:p>
                    <a:fld id="{57B93941-7965-4AFB-BDD3-C3306FAA97D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EF3-4E16-A5DB-9E96CF3BEEE1}"/>
                </c:ext>
              </c:extLst>
            </c:dLbl>
            <c:dLbl>
              <c:idx val="4"/>
              <c:layout>
                <c:manualLayout>
                  <c:x val="3.8440074906848996E-2"/>
                  <c:y val="8.8688408107907818E-2"/>
                </c:manualLayout>
              </c:layout>
              <c:tx>
                <c:rich>
                  <a:bodyPr/>
                  <a:lstStyle/>
                  <a:p>
                    <a:fld id="{4CB0BBFC-CAC0-486C-A1D5-36E90D7D3A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EF3-4E16-A5DB-9E96CF3BEEE1}"/>
                </c:ext>
              </c:extLst>
            </c:dLbl>
            <c:dLbl>
              <c:idx val="5"/>
              <c:layout>
                <c:manualLayout>
                  <c:x val="4.1647439380107835E-2"/>
                  <c:y val="4.7429042470274657E-2"/>
                </c:manualLayout>
              </c:layout>
              <c:tx>
                <c:rich>
                  <a:bodyPr/>
                  <a:lstStyle/>
                  <a:p>
                    <a:fld id="{9033B74D-46AC-4B72-AF44-113CFC96DC8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EF3-4E16-A5DB-9E96CF3BEEE1}"/>
                </c:ext>
              </c:extLst>
            </c:dLbl>
            <c:dLbl>
              <c:idx val="6"/>
              <c:layout>
                <c:manualLayout>
                  <c:x val="7.6265734526097737E-3"/>
                  <c:y val="7.2841756829278709E-2"/>
                </c:manualLayout>
              </c:layout>
              <c:tx>
                <c:rich>
                  <a:bodyPr/>
                  <a:lstStyle/>
                  <a:p>
                    <a:fld id="{EB7FC544-8CDC-4E80-8930-3015671CECC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EF3-4E16-A5DB-9E96CF3BEEE1}"/>
                </c:ext>
              </c:extLst>
            </c:dLbl>
            <c:dLbl>
              <c:idx val="7"/>
              <c:layout>
                <c:manualLayout>
                  <c:x val="-1.4163636411989729E-2"/>
                  <c:y val="8.6019613923782445E-3"/>
                </c:manualLayout>
              </c:layout>
              <c:tx>
                <c:rich>
                  <a:bodyPr/>
                  <a:lstStyle/>
                  <a:p>
                    <a:fld id="{1DA4E655-3E51-42FE-80FB-99DC085BB04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EF3-4E16-A5DB-9E96CF3BEEE1}"/>
                </c:ext>
              </c:extLst>
            </c:dLbl>
            <c:dLbl>
              <c:idx val="8"/>
              <c:layout>
                <c:manualLayout>
                  <c:x val="-7.0677746731018135E-2"/>
                  <c:y val="2.4736948458627443E-2"/>
                </c:manualLayout>
              </c:layout>
              <c:tx>
                <c:rich>
                  <a:bodyPr/>
                  <a:lstStyle/>
                  <a:p>
                    <a:fld id="{1DCD7CF0-1EDE-42CB-811C-2A6C957582E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EF3-4E16-A5DB-9E96CF3BEEE1}"/>
                </c:ext>
              </c:extLst>
            </c:dLbl>
            <c:dLbl>
              <c:idx val="9"/>
              <c:layout>
                <c:manualLayout>
                  <c:x val="-0.10241398636361805"/>
                  <c:y val="-7.503820702408262E-2"/>
                </c:manualLayout>
              </c:layout>
              <c:tx>
                <c:rich>
                  <a:bodyPr/>
                  <a:lstStyle/>
                  <a:p>
                    <a:fld id="{092DF53C-2FF6-4C4A-BADD-A7E9C464F24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EF3-4E16-A5DB-9E96CF3BEEE1}"/>
                </c:ext>
              </c:extLst>
            </c:dLbl>
            <c:dLbl>
              <c:idx val="10"/>
              <c:layout>
                <c:manualLayout>
                  <c:x val="-5.6654545647958923E-2"/>
                  <c:y val="1.4483302437399649E-2"/>
                </c:manualLayout>
              </c:layout>
              <c:tx>
                <c:rich>
                  <a:bodyPr/>
                  <a:lstStyle/>
                  <a:p>
                    <a:fld id="{EABFB435-C1EB-423A-BFAA-20225CC6BF1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EF3-4E16-A5DB-9E96CF3BEEE1}"/>
                </c:ext>
              </c:extLst>
            </c:dLbl>
            <c:dLbl>
              <c:idx val="11"/>
              <c:layout>
                <c:manualLayout>
                  <c:x val="-0.18303776286263648"/>
                  <c:y val="5.1454770530799533E-2"/>
                </c:manualLayout>
              </c:layout>
              <c:tx>
                <c:rich>
                  <a:bodyPr/>
                  <a:lstStyle/>
                  <a:p>
                    <a:fld id="{76D241EF-EB4D-4A33-8260-4B0EEDDE23B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01CA-469E-B024-A6BEFF59E8CF}"/>
                </c:ext>
              </c:extLst>
            </c:dLbl>
            <c:dLbl>
              <c:idx val="12"/>
              <c:layout>
                <c:manualLayout>
                  <c:x val="-6.5370629593798746E-2"/>
                  <c:y val="-2.7871334037516401E-2"/>
                </c:manualLayout>
              </c:layout>
              <c:tx>
                <c:rich>
                  <a:bodyPr/>
                  <a:lstStyle/>
                  <a:p>
                    <a:fld id="{5EDAE331-3AC7-4C26-9D1E-77D1B55F547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01CA-469E-B024-A6BEFF59E8CF}"/>
                </c:ext>
              </c:extLst>
            </c:dLbl>
            <c:dLbl>
              <c:idx val="13"/>
              <c:layout>
                <c:manualLayout>
                  <c:x val="-2.9416783317209434E-2"/>
                  <c:y val="-4.9310821758682864E-2"/>
                </c:manualLayout>
              </c:layout>
              <c:tx>
                <c:rich>
                  <a:bodyPr/>
                  <a:lstStyle/>
                  <a:p>
                    <a:fld id="{DB7DCB1B-0B38-4FA4-9574-DBD33392AEB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01CA-469E-B024-A6BEFF59E8CF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Аркуш1!$A$2:$A$16</c:f>
              <c:strCache>
                <c:ptCount val="14"/>
                <c:pt idx="0">
                  <c:v>Призначення, перерахунок, виплата трудової, соціальної пенсії</c:v>
                </c:pt>
                <c:pt idx="1">
                  <c:v>Визначення соціального статусу (ветеран праці, ліквідатор, учасник війни інше)</c:v>
                </c:pt>
                <c:pt idx="2">
                  <c:v>Надання пільг особам, які мають на це право</c:v>
                </c:pt>
                <c:pt idx="3">
                  <c:v>Отримання автотранспорту,технічних та інших засобів реабілітації (протезів, ортопедичних виробів тощо)</c:v>
                </c:pt>
                <c:pt idx="4">
                  <c:v>Отримання соціальних виплат, субсидій</c:v>
                </c:pt>
                <c:pt idx="5">
                  <c:v>Надання матеріальної допомоги</c:v>
                </c:pt>
                <c:pt idx="6">
                  <c:v>Реабілітація та соціальний захист осіб з інвалідністю</c:v>
                </c:pt>
                <c:pt idx="7">
                  <c:v>Влаштування в заклади соціального захисту, діяльність інтернатів, УТОС, УТОГ</c:v>
                </c:pt>
                <c:pt idx="8">
                  <c:v>Дії та бездіяльність працівників органів соціального захисту населення та Пенсійного Фонду України</c:v>
                </c:pt>
                <c:pt idx="9">
                  <c:v>Інші </c:v>
                </c:pt>
                <c:pt idx="10">
                  <c:v>Пропозиії про зміни в законодавстві</c:v>
                </c:pt>
                <c:pt idx="11">
                  <c:v>Соціальний захист учасників та постраждалих внаслідок АТО/ООС, внутрішньо переміщених осіб</c:v>
                </c:pt>
                <c:pt idx="12">
                  <c:v>Благодійність, волонтерська діяльність</c:v>
                </c:pt>
                <c:pt idx="13">
                  <c:v>Державна соціальна політика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4"/>
                <c:pt idx="0">
                  <c:v>2033</c:v>
                </c:pt>
                <c:pt idx="1">
                  <c:v>3560</c:v>
                </c:pt>
                <c:pt idx="2">
                  <c:v>4806</c:v>
                </c:pt>
                <c:pt idx="3">
                  <c:v>884</c:v>
                </c:pt>
                <c:pt idx="4">
                  <c:v>6342</c:v>
                </c:pt>
                <c:pt idx="5">
                  <c:v>2489</c:v>
                </c:pt>
                <c:pt idx="6">
                  <c:v>3552</c:v>
                </c:pt>
                <c:pt idx="7">
                  <c:v>10405</c:v>
                </c:pt>
                <c:pt idx="8">
                  <c:v>1036</c:v>
                </c:pt>
                <c:pt idx="9">
                  <c:v>176</c:v>
                </c:pt>
                <c:pt idx="10">
                  <c:v>19431</c:v>
                </c:pt>
                <c:pt idx="11">
                  <c:v>2142</c:v>
                </c:pt>
                <c:pt idx="12">
                  <c:v>913</c:v>
                </c:pt>
                <c:pt idx="13">
                  <c:v>3249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3-4E16-A5DB-9E96CF3BEE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діяльність Верховної Ради України, Президента України та Кабінету Міністрів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391093474426807"/>
          <c:y val="0.23031154044152075"/>
          <c:w val="0.67438271604938271"/>
          <c:h val="0.60786408177853746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AFC-45CD-A153-E3F305D9E5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AFC-45CD-A153-E3F305D9E5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AFC-45CD-A153-E3F305D9E5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AFC-45CD-A153-E3F305D9E5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AFC-45CD-A153-E3F305D9E5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5AFC-45CD-A153-E3F305D9E5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AFC-45CD-A153-E3F305D9E5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AFC-45CD-A153-E3F305D9E50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5AFC-45CD-A153-E3F305D9E50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AA20-44EE-AB3E-C356FA12F6E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A20-44EE-AB3E-C356FA12F6EA}"/>
              </c:ext>
            </c:extLst>
          </c:dPt>
          <c:dLbls>
            <c:dLbl>
              <c:idx val="0"/>
              <c:layout>
                <c:manualLayout>
                  <c:x val="3.9682539682539847E-2"/>
                  <c:y val="-1.726748507067857E-2"/>
                </c:manualLayout>
              </c:layout>
              <c:tx>
                <c:rich>
                  <a:bodyPr/>
                  <a:lstStyle/>
                  <a:p>
                    <a:fld id="{51973422-4CBE-42D0-B358-F4C354033F5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AFC-45CD-A153-E3F305D9E506}"/>
                </c:ext>
              </c:extLst>
            </c:dLbl>
            <c:dLbl>
              <c:idx val="1"/>
              <c:layout>
                <c:manualLayout>
                  <c:x val="5.0705467372134119E-2"/>
                  <c:y val="-1.0792178169174107E-2"/>
                </c:manualLayout>
              </c:layout>
              <c:tx>
                <c:rich>
                  <a:bodyPr/>
                  <a:lstStyle/>
                  <a:p>
                    <a:fld id="{96713D55-AB48-430D-8F7E-3DB1A0F49A4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AFC-45CD-A153-E3F305D9E506}"/>
                </c:ext>
              </c:extLst>
            </c:dLbl>
            <c:dLbl>
              <c:idx val="2"/>
              <c:layout>
                <c:manualLayout>
                  <c:x val="3.968253968253968E-2"/>
                  <c:y val="2.1584356338348213E-2"/>
                </c:manualLayout>
              </c:layout>
              <c:tx>
                <c:rich>
                  <a:bodyPr/>
                  <a:lstStyle/>
                  <a:p>
                    <a:fld id="{BC3DE1CE-7F1E-41C0-B8E0-BE853D0DB8A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AFC-45CD-A153-E3F305D9E506}"/>
                </c:ext>
              </c:extLst>
            </c:dLbl>
            <c:dLbl>
              <c:idx val="3"/>
              <c:layout>
                <c:manualLayout>
                  <c:x val="-0.12345679012345678"/>
                  <c:y val="1.726748507067841E-2"/>
                </c:manualLayout>
              </c:layout>
              <c:tx>
                <c:rich>
                  <a:bodyPr/>
                  <a:lstStyle/>
                  <a:p>
                    <a:fld id="{75A81165-E9FD-4347-A676-CB65D5AB92B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FC-45CD-A153-E3F305D9E506}"/>
                </c:ext>
              </c:extLst>
            </c:dLbl>
            <c:dLbl>
              <c:idx val="4"/>
              <c:layout>
                <c:manualLayout>
                  <c:x val="-0.13778659611992947"/>
                  <c:y val="-3.6693405775191958E-2"/>
                </c:manualLayout>
              </c:layout>
              <c:tx>
                <c:rich>
                  <a:bodyPr/>
                  <a:lstStyle/>
                  <a:p>
                    <a:fld id="{925F317B-EEB9-4360-A4C7-11825A9DE29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FC-45CD-A153-E3F305D9E506}"/>
                </c:ext>
              </c:extLst>
            </c:dLbl>
            <c:dLbl>
              <c:idx val="5"/>
              <c:layout>
                <c:manualLayout>
                  <c:x val="-4.0784832451499116E-2"/>
                  <c:y val="1.9425920704513312E-2"/>
                </c:manualLayout>
              </c:layout>
              <c:tx>
                <c:rich>
                  <a:bodyPr/>
                  <a:lstStyle/>
                  <a:p>
                    <a:fld id="{26822720-47DC-4A61-92BF-1651BEFE5B9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14,5%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FC-45CD-A153-E3F305D9E506}"/>
                </c:ext>
              </c:extLst>
            </c:dLbl>
            <c:dLbl>
              <c:idx val="6"/>
              <c:layout>
                <c:manualLayout>
                  <c:x val="-4.0017220069713505E-2"/>
                  <c:y val="4.7485583944366069E-2"/>
                </c:manualLayout>
              </c:layout>
              <c:tx>
                <c:rich>
                  <a:bodyPr/>
                  <a:lstStyle/>
                  <a:p>
                    <a:fld id="{0EC362B7-057E-46A9-82DB-CF3B000E034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FC-45CD-A153-E3F305D9E506}"/>
                </c:ext>
              </c:extLst>
            </c:dLbl>
            <c:dLbl>
              <c:idx val="7"/>
              <c:layout>
                <c:manualLayout>
                  <c:x val="-9.700176366843033E-2"/>
                  <c:y val="6.6911504648879461E-2"/>
                </c:manualLayout>
              </c:layout>
              <c:tx>
                <c:rich>
                  <a:bodyPr/>
                  <a:lstStyle/>
                  <a:p>
                    <a:fld id="{C55B1223-78A2-4E1C-82F3-3B0E3C7A023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AFC-45CD-A153-E3F305D9E506}"/>
                </c:ext>
              </c:extLst>
            </c:dLbl>
            <c:dLbl>
              <c:idx val="8"/>
              <c:layout>
                <c:manualLayout>
                  <c:x val="-5.9523809523809521E-2"/>
                  <c:y val="-1.0792178169174146E-2"/>
                </c:manualLayout>
              </c:layout>
              <c:tx>
                <c:rich>
                  <a:bodyPr/>
                  <a:lstStyle/>
                  <a:p>
                    <a:fld id="{07989349-AD4A-426D-ADB1-5C0376090AF9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FC-45CD-A153-E3F305D9E506}"/>
                </c:ext>
              </c:extLst>
            </c:dLbl>
            <c:dLbl>
              <c:idx val="9"/>
              <c:layout>
                <c:manualLayout>
                  <c:x val="-4.7398589065255729E-2"/>
                  <c:y val="-8.8495860987227684E-2"/>
                </c:manualLayout>
              </c:layout>
              <c:tx>
                <c:rich>
                  <a:bodyPr/>
                  <a:lstStyle/>
                  <a:p>
                    <a:fld id="{76CBDBD8-2D1D-4AC2-9DB9-F61E8B73532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AA20-44EE-AB3E-C356FA12F6EA}"/>
                </c:ext>
              </c:extLst>
            </c:dLbl>
            <c:dLbl>
              <c:idx val="10"/>
              <c:layout>
                <c:manualLayout>
                  <c:x val="1.1022927689594356E-2"/>
                  <c:y val="-3.23765345075223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A20-44EE-AB3E-C356FA12F6EA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Аркуш1!$A$2:$A$12</c:f>
              <c:strCache>
                <c:ptCount val="11"/>
                <c:pt idx="0">
                  <c:v>Діяльність Верховної Ради України та її органів</c:v>
                </c:pt>
                <c:pt idx="1">
                  <c:v>Скарги на дії народних депутатів України</c:v>
                </c:pt>
                <c:pt idx="2">
                  <c:v>Схвалення діяльності народних депутатів України</c:v>
                </c:pt>
                <c:pt idx="3">
                  <c:v>Відгуки щодо суспільно-політичних подій в країні та за кордоном</c:v>
                </c:pt>
                <c:pt idx="4">
                  <c:v>Діяльність Президента України</c:v>
                </c:pt>
                <c:pt idx="5">
                  <c:v>Діяльність Кабінету Міністрів України та його членів</c:v>
                </c:pt>
                <c:pt idx="6">
                  <c:v>Нагородження, присвоєння почесних та інших звань</c:v>
                </c:pt>
                <c:pt idx="7">
                  <c:v>Інші питання</c:v>
                </c:pt>
                <c:pt idx="8">
                  <c:v>Пропозиції про зміни в законодавстві</c:v>
                </c:pt>
                <c:pt idx="9">
                  <c:v>Діяльність Уповноваженого Верховної Ради України з прав людини</c:v>
                </c:pt>
                <c:pt idx="10">
                  <c:v>Відгуки про діяльність народних депутатів України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17776</c:v>
                </c:pt>
                <c:pt idx="1">
                  <c:v>7302</c:v>
                </c:pt>
                <c:pt idx="2">
                  <c:v>1764</c:v>
                </c:pt>
                <c:pt idx="3">
                  <c:v>3716</c:v>
                </c:pt>
                <c:pt idx="4">
                  <c:v>2807</c:v>
                </c:pt>
                <c:pt idx="5">
                  <c:v>8604</c:v>
                </c:pt>
                <c:pt idx="6">
                  <c:v>1064</c:v>
                </c:pt>
                <c:pt idx="7">
                  <c:v>2803</c:v>
                </c:pt>
                <c:pt idx="8">
                  <c:v>244</c:v>
                </c:pt>
                <c:pt idx="9">
                  <c:v>3603</c:v>
                </c:pt>
                <c:pt idx="10">
                  <c:v>9489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C-45CD-A153-E3F305D9E5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праці і заробітної плати, порушені у зверненнях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203474006705705"/>
          <c:y val="0.19488303148092051"/>
          <c:w val="0.7759305198658859"/>
          <c:h val="0.669455099949965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0F1-4C9F-92CA-19A3DCFA31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F1-4C9F-92CA-19A3DCFA31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0F1-4C9F-92CA-19A3DCFA31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F1-4C9F-92CA-19A3DCFA315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00F1-4C9F-92CA-19A3DCFA315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F1-4C9F-92CA-19A3DCFA3151}"/>
              </c:ext>
            </c:extLst>
          </c:dPt>
          <c:dLbls>
            <c:dLbl>
              <c:idx val="0"/>
              <c:layout>
                <c:manualLayout>
                  <c:x val="-9.3565753148840788E-2"/>
                  <c:y val="3.8904413591697509E-2"/>
                </c:manualLayout>
              </c:layout>
              <c:tx>
                <c:rich>
                  <a:bodyPr/>
                  <a:lstStyle/>
                  <a:p>
                    <a:fld id="{391F4C04-1C46-4575-B77D-7CF97675AA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0F1-4C9F-92CA-19A3DCFA3151}"/>
                </c:ext>
              </c:extLst>
            </c:dLbl>
            <c:dLbl>
              <c:idx val="1"/>
              <c:layout>
                <c:manualLayout>
                  <c:x val="-8.9162658883012988E-2"/>
                  <c:y val="-6.9163401940795857E-2"/>
                </c:manualLayout>
              </c:layout>
              <c:tx>
                <c:rich>
                  <a:bodyPr/>
                  <a:lstStyle/>
                  <a:p>
                    <a:fld id="{E1FD244D-8CC3-4AED-85C5-B5EF9AE9053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0F1-4C9F-92CA-19A3DCFA3151}"/>
                </c:ext>
              </c:extLst>
            </c:dLbl>
            <c:dLbl>
              <c:idx val="2"/>
              <c:layout>
                <c:manualLayout>
                  <c:x val="-7.2651055386158736E-2"/>
                  <c:y val="-0.164263079609390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0F1-4C9F-92CA-19A3DCFA3151}"/>
                </c:ext>
              </c:extLst>
            </c:dLbl>
            <c:dLbl>
              <c:idx val="3"/>
              <c:layout>
                <c:manualLayout>
                  <c:x val="0.12108509231026456"/>
                  <c:y val="4.3227126212997409E-2"/>
                </c:manualLayout>
              </c:layout>
              <c:tx>
                <c:rich>
                  <a:bodyPr/>
                  <a:lstStyle/>
                  <a:p>
                    <a:fld id="{CCB2FD65-0252-40CE-97E0-CD5E800FA3B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87,5%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0F1-4C9F-92CA-19A3DCFA3151}"/>
                </c:ext>
              </c:extLst>
            </c:dLbl>
            <c:dLbl>
              <c:idx val="4"/>
              <c:layout>
                <c:manualLayout>
                  <c:x val="0.27409261804778062"/>
                  <c:y val="-2.161356310649870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F1-4C9F-92CA-19A3DCFA3151}"/>
                </c:ext>
              </c:extLst>
            </c:dLbl>
            <c:dLbl>
              <c:idx val="5"/>
              <c:layout>
                <c:manualLayout>
                  <c:x val="6.6046413987417034E-3"/>
                  <c:y val="3.8904413591697669E-2"/>
                </c:manualLayout>
              </c:layout>
              <c:tx>
                <c:rich>
                  <a:bodyPr/>
                  <a:lstStyle/>
                  <a:p>
                    <a:fld id="{78A3BD93-474D-44EA-9869-52CFE744E28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0F1-4C9F-92CA-19A3DCFA3151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Аркуш1!$A$2:$A$9</c:f>
              <c:strCache>
                <c:ptCount val="6"/>
                <c:pt idx="0">
                  <c:v>Діяльність служб зайнятості населення, працевлаштування, допомога по безробіттю</c:v>
                </c:pt>
                <c:pt idx="1">
                  <c:v>Звільнення, поновлення на роботі</c:v>
                </c:pt>
                <c:pt idx="2">
                  <c:v>Організація і охорона праці, дотримання роботодавцем законодавства про працю</c:v>
                </c:pt>
                <c:pt idx="3">
                  <c:v>Оплата праці, виплата зарплати, відпускних, розрахунку при звільненні, погашення заборгованості</c:v>
                </c:pt>
                <c:pt idx="4">
                  <c:v>Інші питання праці і заробітної плати</c:v>
                </c:pt>
                <c:pt idx="5">
                  <c:v>Пропозиції про зміни в законодавстві</c:v>
                </c:pt>
              </c:strCache>
            </c:strRef>
          </c:cat>
          <c:val>
            <c:numRef>
              <c:f>Аркуш1!$B$2:$B$9</c:f>
              <c:numCache>
                <c:formatCode>General</c:formatCode>
                <c:ptCount val="6"/>
                <c:pt idx="0">
                  <c:v>983</c:v>
                </c:pt>
                <c:pt idx="1">
                  <c:v>259</c:v>
                </c:pt>
                <c:pt idx="2">
                  <c:v>2098</c:v>
                </c:pt>
                <c:pt idx="3">
                  <c:v>45868</c:v>
                </c:pt>
                <c:pt idx="4">
                  <c:v>541</c:v>
                </c:pt>
                <c:pt idx="5">
                  <c:v>2666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1-4C9F-92CA-19A3DCFA31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EA427-7A46-42FC-991E-962C7988DCC9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FD6EE-22EE-4E90-9EF4-303CA9107F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54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23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080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4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268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238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797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614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8607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995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909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682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777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470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47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586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856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371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759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90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48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7546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3868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91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16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5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3150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109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55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52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5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813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58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5852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9310" y="1094757"/>
            <a:ext cx="10111708" cy="48630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64285" y="2819091"/>
            <a:ext cx="866343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F1F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308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7DB24-DD2F-4E4B-A8D1-C6455A9D0057}" type="datetimeFigureOut">
              <a:rPr lang="uk-UA" smtClean="0"/>
              <a:t>07.10.2024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19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809239" y="4494084"/>
            <a:ext cx="6592147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246374" algn="ctr">
              <a:lnSpc>
                <a:spcPct val="100000"/>
              </a:lnSpc>
              <a:spcBef>
                <a:spcPts val="133"/>
              </a:spcBef>
            </a:pPr>
            <a:r>
              <a:rPr lang="uk-UA" sz="2000" spc="-160" dirty="0" smtClean="0">
                <a:solidFill>
                  <a:srgbClr val="FFAE37"/>
                </a:solidFill>
              </a:rPr>
              <a:t>УПР</a:t>
            </a:r>
            <a:r>
              <a:rPr sz="2000" spc="-160" dirty="0" smtClean="0">
                <a:solidFill>
                  <a:srgbClr val="FFAE37"/>
                </a:solidFill>
              </a:rPr>
              <a:t>АВЛІННЯ</a:t>
            </a:r>
            <a:r>
              <a:rPr lang="uk-UA" sz="2000" spc="-160" dirty="0" smtClean="0">
                <a:solidFill>
                  <a:srgbClr val="FFAE37"/>
                </a:solidFill>
              </a:rPr>
              <a:t> З ПИТАНЬ ЗВЕРНЕНЬ ГРОМАДЯН</a:t>
            </a:r>
            <a:endParaRPr sz="2000" spc="-160" dirty="0">
              <a:solidFill>
                <a:srgbClr val="FFAE37"/>
              </a:solidFill>
            </a:endParaRPr>
          </a:p>
          <a:p>
            <a:pPr marL="234521" algn="ctr">
              <a:lnSpc>
                <a:spcPct val="100000"/>
              </a:lnSpc>
              <a:spcBef>
                <a:spcPts val="47"/>
              </a:spcBef>
            </a:pPr>
            <a:r>
              <a:rPr sz="2000" spc="-13" dirty="0">
                <a:solidFill>
                  <a:srgbClr val="FFAE37"/>
                </a:solidFill>
              </a:rPr>
              <a:t>АПАРАТУ</a:t>
            </a:r>
            <a:r>
              <a:rPr sz="2000" spc="-213" dirty="0">
                <a:solidFill>
                  <a:srgbClr val="FFAE37"/>
                </a:solidFill>
              </a:rPr>
              <a:t> </a:t>
            </a:r>
            <a:r>
              <a:rPr sz="2000" spc="-40" dirty="0">
                <a:solidFill>
                  <a:srgbClr val="FFAE37"/>
                </a:solidFill>
              </a:rPr>
              <a:t>ВЕР</a:t>
            </a:r>
            <a:r>
              <a:rPr sz="2000" spc="-80" dirty="0">
                <a:solidFill>
                  <a:srgbClr val="FFAE37"/>
                </a:solidFill>
              </a:rPr>
              <a:t>Х</a:t>
            </a:r>
            <a:r>
              <a:rPr sz="2000" spc="-100" dirty="0">
                <a:solidFill>
                  <a:srgbClr val="FFAE37"/>
                </a:solidFill>
              </a:rPr>
              <a:t>О</a:t>
            </a:r>
            <a:r>
              <a:rPr sz="2000" spc="-53" dirty="0">
                <a:solidFill>
                  <a:srgbClr val="FFAE37"/>
                </a:solidFill>
              </a:rPr>
              <a:t>ВН</a:t>
            </a:r>
            <a:r>
              <a:rPr sz="2000" spc="-67" dirty="0">
                <a:solidFill>
                  <a:srgbClr val="FFAE37"/>
                </a:solidFill>
              </a:rPr>
              <a:t>О</a:t>
            </a:r>
            <a:r>
              <a:rPr sz="2000" spc="-700" dirty="0">
                <a:solidFill>
                  <a:srgbClr val="FFAE37"/>
                </a:solidFill>
              </a:rPr>
              <a:t>Ї</a:t>
            </a:r>
            <a:r>
              <a:rPr sz="2000" spc="-180" dirty="0">
                <a:solidFill>
                  <a:srgbClr val="FFAE37"/>
                </a:solidFill>
              </a:rPr>
              <a:t> </a:t>
            </a:r>
            <a:r>
              <a:rPr lang="uk-UA" sz="2000" spc="-180" dirty="0" smtClean="0">
                <a:solidFill>
                  <a:srgbClr val="FFAE37"/>
                </a:solidFill>
              </a:rPr>
              <a:t> </a:t>
            </a:r>
            <a:r>
              <a:rPr sz="2000" spc="-20" dirty="0" smtClean="0">
                <a:solidFill>
                  <a:srgbClr val="FFAE37"/>
                </a:solidFill>
              </a:rPr>
              <a:t>РАДИ</a:t>
            </a:r>
            <a:r>
              <a:rPr sz="2000" spc="-193" dirty="0" smtClean="0">
                <a:solidFill>
                  <a:srgbClr val="FFAE37"/>
                </a:solidFill>
              </a:rPr>
              <a:t> </a:t>
            </a:r>
            <a:r>
              <a:rPr sz="2000" spc="-67" dirty="0">
                <a:solidFill>
                  <a:srgbClr val="FFAE37"/>
                </a:solidFill>
              </a:rPr>
              <a:t>УК</a:t>
            </a:r>
            <a:r>
              <a:rPr sz="2000" spc="-60" dirty="0">
                <a:solidFill>
                  <a:srgbClr val="FFAE37"/>
                </a:solidFill>
              </a:rPr>
              <a:t>Р</a:t>
            </a:r>
            <a:r>
              <a:rPr sz="2000" spc="-193" dirty="0">
                <a:solidFill>
                  <a:srgbClr val="FFAE37"/>
                </a:solidFill>
              </a:rPr>
              <a:t>АЇНИ</a:t>
            </a:r>
            <a:endParaRPr sz="2000" dirty="0">
              <a:solidFill>
                <a:srgbClr val="FFAE37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60271" y="160528"/>
            <a:ext cx="9782387" cy="3824393"/>
            <a:chOff x="870203" y="120395"/>
            <a:chExt cx="7336790" cy="2868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9956" y="158495"/>
              <a:ext cx="711708" cy="10485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7475" y="288035"/>
              <a:ext cx="969264" cy="3352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203" y="120395"/>
              <a:ext cx="772668" cy="5623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3495" y="2881820"/>
              <a:ext cx="5038344" cy="1066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06929" y="2917697"/>
              <a:ext cx="4944110" cy="0"/>
            </a:xfrm>
            <a:custGeom>
              <a:avLst/>
              <a:gdLst/>
              <a:ahLst/>
              <a:cxnLst/>
              <a:rect l="l" t="t" r="r" b="b"/>
              <a:pathLst>
                <a:path w="4944109">
                  <a:moveTo>
                    <a:pt x="0" y="0"/>
                  </a:moveTo>
                  <a:lnTo>
                    <a:pt x="4943983" y="0"/>
                  </a:lnTo>
                </a:path>
              </a:pathLst>
            </a:custGeom>
            <a:ln w="25400">
              <a:solidFill>
                <a:srgbClr val="0F1FC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0332" y="224027"/>
              <a:ext cx="946403" cy="131521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441049" y="2353586"/>
            <a:ext cx="7537837" cy="150725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uk-UA" sz="3200" b="1" spc="-280" dirty="0" smtClean="0">
                <a:solidFill>
                  <a:srgbClr val="0000DA"/>
                </a:solidFill>
                <a:latin typeface="Tahoma"/>
                <a:cs typeface="Tahoma"/>
              </a:rPr>
              <a:t>ДАНІ ПРО</a:t>
            </a:r>
            <a:r>
              <a:rPr lang="uk-UA" sz="3200" b="1" spc="-167" dirty="0">
                <a:solidFill>
                  <a:srgbClr val="0000DA"/>
                </a:solidFill>
                <a:latin typeface="Tahoma"/>
                <a:cs typeface="Tahoma"/>
              </a:rPr>
              <a:t> </a:t>
            </a:r>
            <a:r>
              <a:rPr lang="uk-UA" sz="3200" b="1" spc="-167" dirty="0" smtClean="0">
                <a:solidFill>
                  <a:srgbClr val="0000DA"/>
                </a:solidFill>
                <a:latin typeface="Tahoma"/>
                <a:cs typeface="Tahoma"/>
              </a:rPr>
              <a:t>ЗВЕРНЕННЯ ГРОМАДЯН ДО ВЕРХОВНОЇ РАДИ УКРАЇНИ </a:t>
            </a:r>
          </a:p>
          <a:p>
            <a:pPr marL="16933" algn="ctr">
              <a:spcBef>
                <a:spcPts val="133"/>
              </a:spcBef>
            </a:pPr>
            <a:r>
              <a:rPr lang="uk-UA" sz="3200" b="1" spc="-167" dirty="0" smtClean="0">
                <a:solidFill>
                  <a:srgbClr val="0000DA"/>
                </a:solidFill>
                <a:latin typeface="Tahoma"/>
                <a:cs typeface="Tahoma"/>
              </a:rPr>
              <a:t>У СІЧНІ – ВЕРЕСНІ 2023 РОКУ</a:t>
            </a:r>
            <a:endParaRPr sz="3200" dirty="0">
              <a:solidFill>
                <a:srgbClr val="0000DA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2582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3147629307"/>
              </p:ext>
            </p:extLst>
          </p:nvPr>
        </p:nvGraphicFramePr>
        <p:xfrm>
          <a:off x="198783" y="262394"/>
          <a:ext cx="11744076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1010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731202074"/>
              </p:ext>
            </p:extLst>
          </p:nvPr>
        </p:nvGraphicFramePr>
        <p:xfrm>
          <a:off x="286247" y="294198"/>
          <a:ext cx="11624807" cy="5844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42755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521959645"/>
              </p:ext>
            </p:extLst>
          </p:nvPr>
        </p:nvGraphicFramePr>
        <p:xfrm>
          <a:off x="223960" y="174929"/>
          <a:ext cx="11744075" cy="6028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786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19873625"/>
              </p:ext>
            </p:extLst>
          </p:nvPr>
        </p:nvGraphicFramePr>
        <p:xfrm>
          <a:off x="294198" y="262394"/>
          <a:ext cx="11569148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77342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292378797"/>
              </p:ext>
            </p:extLst>
          </p:nvPr>
        </p:nvGraphicFramePr>
        <p:xfrm>
          <a:off x="349857" y="310102"/>
          <a:ext cx="11521439" cy="582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1931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718347823"/>
              </p:ext>
            </p:extLst>
          </p:nvPr>
        </p:nvGraphicFramePr>
        <p:xfrm>
          <a:off x="357809" y="326004"/>
          <a:ext cx="11481683" cy="581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4450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582059003"/>
              </p:ext>
            </p:extLst>
          </p:nvPr>
        </p:nvGraphicFramePr>
        <p:xfrm>
          <a:off x="375035" y="293639"/>
          <a:ext cx="11441926" cy="5844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67414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507158800"/>
              </p:ext>
            </p:extLst>
          </p:nvPr>
        </p:nvGraphicFramePr>
        <p:xfrm>
          <a:off x="339253" y="88979"/>
          <a:ext cx="11513489" cy="586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129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296191776"/>
              </p:ext>
            </p:extLst>
          </p:nvPr>
        </p:nvGraphicFramePr>
        <p:xfrm>
          <a:off x="333955" y="326004"/>
          <a:ext cx="11489635" cy="581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5007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045036445"/>
              </p:ext>
            </p:extLst>
          </p:nvPr>
        </p:nvGraphicFramePr>
        <p:xfrm>
          <a:off x="381663" y="302150"/>
          <a:ext cx="11426023" cy="583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4622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416967695"/>
              </p:ext>
            </p:extLst>
          </p:nvPr>
        </p:nvGraphicFramePr>
        <p:xfrm>
          <a:off x="381663" y="318052"/>
          <a:ext cx="11410121" cy="582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56772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827760565"/>
              </p:ext>
            </p:extLst>
          </p:nvPr>
        </p:nvGraphicFramePr>
        <p:xfrm>
          <a:off x="351181" y="281929"/>
          <a:ext cx="11489634" cy="581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94926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11" name="Діаграма 10"/>
          <p:cNvGraphicFramePr/>
          <p:nvPr>
            <p:extLst>
              <p:ext uri="{D42A27DB-BD31-4B8C-83A1-F6EECF244321}">
                <p14:modId xmlns:p14="http://schemas.microsoft.com/office/powerpoint/2010/main" val="1932902401"/>
              </p:ext>
            </p:extLst>
          </p:nvPr>
        </p:nvGraphicFramePr>
        <p:xfrm>
          <a:off x="246491" y="262394"/>
          <a:ext cx="11672514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53522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409369450"/>
              </p:ext>
            </p:extLst>
          </p:nvPr>
        </p:nvGraphicFramePr>
        <p:xfrm>
          <a:off x="389615" y="341906"/>
          <a:ext cx="11394218" cy="5796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795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8187034"/>
              </p:ext>
            </p:extLst>
          </p:nvPr>
        </p:nvGraphicFramePr>
        <p:xfrm>
          <a:off x="278297" y="238540"/>
          <a:ext cx="11648660" cy="589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69534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333292424"/>
              </p:ext>
            </p:extLst>
          </p:nvPr>
        </p:nvGraphicFramePr>
        <p:xfrm>
          <a:off x="190831" y="135172"/>
          <a:ext cx="11807687" cy="6067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72664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403275327"/>
              </p:ext>
            </p:extLst>
          </p:nvPr>
        </p:nvGraphicFramePr>
        <p:xfrm>
          <a:off x="310101" y="206734"/>
          <a:ext cx="11577099" cy="593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55015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1228650004"/>
              </p:ext>
            </p:extLst>
          </p:nvPr>
        </p:nvGraphicFramePr>
        <p:xfrm>
          <a:off x="246491" y="286248"/>
          <a:ext cx="11680466" cy="585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07703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421535937"/>
              </p:ext>
            </p:extLst>
          </p:nvPr>
        </p:nvGraphicFramePr>
        <p:xfrm>
          <a:off x="262393" y="270344"/>
          <a:ext cx="11624807" cy="586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22769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772011532"/>
              </p:ext>
            </p:extLst>
          </p:nvPr>
        </p:nvGraphicFramePr>
        <p:xfrm>
          <a:off x="326003" y="333955"/>
          <a:ext cx="11545294" cy="580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70874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478653423"/>
              </p:ext>
            </p:extLst>
          </p:nvPr>
        </p:nvGraphicFramePr>
        <p:xfrm>
          <a:off x="294198" y="214685"/>
          <a:ext cx="11656611" cy="5923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86851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4293529598"/>
              </p:ext>
            </p:extLst>
          </p:nvPr>
        </p:nvGraphicFramePr>
        <p:xfrm>
          <a:off x="335278" y="285326"/>
          <a:ext cx="11521440" cy="5883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50958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087946658"/>
              </p:ext>
            </p:extLst>
          </p:nvPr>
        </p:nvGraphicFramePr>
        <p:xfrm>
          <a:off x="333955" y="262394"/>
          <a:ext cx="11537341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50441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861</Words>
  <Application>Microsoft Office PowerPoint</Application>
  <PresentationFormat>Широкий екран</PresentationFormat>
  <Paragraphs>170</Paragraphs>
  <Slides>24</Slides>
  <Notes>23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Tahoma</vt:lpstr>
      <vt:lpstr>Times New Roman</vt:lpstr>
      <vt:lpstr>Verdana</vt:lpstr>
      <vt:lpstr>Тема Office</vt:lpstr>
      <vt:lpstr>УПРАВЛІННЯ З ПИТАНЬ ЗВЕРНЕНЬ ГРОМАДЯН АПАРАТУ ВЕРХОВНОЇ  РАДИ УКРАЇНИ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Анісімов Віталій Анатолійович</cp:lastModifiedBy>
  <cp:revision>153</cp:revision>
  <cp:lastPrinted>2023-10-04T13:30:33Z</cp:lastPrinted>
  <dcterms:created xsi:type="dcterms:W3CDTF">2023-07-06T13:12:33Z</dcterms:created>
  <dcterms:modified xsi:type="dcterms:W3CDTF">2024-10-07T10:08:13Z</dcterms:modified>
</cp:coreProperties>
</file>