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21A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інших держав </a:t>
            </a:r>
          </a:p>
          <a:p>
            <a:pPr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50"/>
      <c:depthPercent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460837887067394E-2"/>
          <c:y val="0.25080941299576071"/>
          <c:w val="0.91006375227686698"/>
          <c:h val="0.6108809201736963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3"/>
          <c:dPt>
            <c:idx val="0"/>
            <c:bubble3D val="0"/>
            <c:explosion val="0"/>
            <c:spPr>
              <a:solidFill>
                <a:srgbClr val="FFC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CB-4F77-868B-6EA8690404C4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2D4-42C5-A042-D0216F0D25B8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2D4-42C5-A042-D0216F0D25B8}"/>
              </c:ext>
            </c:extLst>
          </c:dPt>
          <c:dPt>
            <c:idx val="3"/>
            <c:bubble3D val="0"/>
            <c:explosion val="17"/>
            <c:spPr>
              <a:solidFill>
                <a:srgbClr val="21A5AF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2D4-42C5-A042-D0216F0D25B8}"/>
              </c:ext>
            </c:extLst>
          </c:dPt>
          <c:dPt>
            <c:idx val="4"/>
            <c:bubble3D val="0"/>
            <c:explosion val="11"/>
            <c:spPr>
              <a:solidFill>
                <a:srgbClr val="92D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2D4-42C5-A042-D0216F0D25B8}"/>
              </c:ext>
            </c:extLst>
          </c:dPt>
          <c:dLbls>
            <c:dLbl>
              <c:idx val="0"/>
              <c:layout>
                <c:manualLayout>
                  <c:x val="-0.10587431693989072"/>
                  <c:y val="6.408547551403021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409945426903605"/>
                      <c:h val="0.103407768214629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CB-4F77-868B-6EA8690404C4}"/>
                </c:ext>
              </c:extLst>
            </c:dLbl>
            <c:dLbl>
              <c:idx val="1"/>
              <c:layout>
                <c:manualLayout>
                  <c:x val="-2.6183970856102003E-2"/>
                  <c:y val="-3.4675111102844276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5-82D4-42C5-A042-D0216F0D25B8}"/>
                </c:ext>
              </c:extLst>
            </c:dLbl>
            <c:dLbl>
              <c:idx val="2"/>
              <c:layout>
                <c:manualLayout>
                  <c:x val="0.16279599271402551"/>
                  <c:y val="-1.5892575663080076E-16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4-82D4-42C5-A042-D0216F0D25B8}"/>
                </c:ext>
              </c:extLst>
            </c:dLbl>
            <c:dLbl>
              <c:idx val="3"/>
              <c:layout>
                <c:manualLayout>
                  <c:x val="5.2367941712204005E-2"/>
                  <c:y val="0.11052691664031621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2-82D4-42C5-A042-D0216F0D25B8}"/>
                </c:ext>
              </c:extLst>
            </c:dLbl>
            <c:dLbl>
              <c:idx val="4"/>
              <c:layout>
                <c:manualLayout>
                  <c:x val="-0.14458105646630237"/>
                  <c:y val="8.6242564347330616E-2"/>
                </c:manualLayout>
              </c:layout>
              <c:numFmt formatCode="0.0%" sourceLinked="0"/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82D4-42C5-A042-D0216F0D25B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Засобами електронного зв'язку</c:v>
                </c:pt>
                <c:pt idx="1">
                  <c:v>Поштою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408</c:v>
                </c:pt>
                <c:pt idx="1">
                  <c:v>874</c:v>
                </c:pt>
                <c:pt idx="2">
                  <c:v>4</c:v>
                </c:pt>
                <c:pt idx="3">
                  <c:v>2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B-4F77-868B-6EA8690404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інших держав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625883516310638E-2"/>
                  <c:y val="-2.1909769359137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0A-46E1-9CD6-E14E423D364B}"/>
                </c:ext>
              </c:extLst>
            </c:dLbl>
            <c:dLbl>
              <c:idx val="1"/>
              <c:layout>
                <c:manualLayout>
                  <c:x val="2.7400523648458831E-2"/>
                  <c:y val="-6.5729308077407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1F-4832-BA55-35A08D3434E3}"/>
                </c:ext>
              </c:extLst>
            </c:dLbl>
            <c:dLbl>
              <c:idx val="2"/>
              <c:layout>
                <c:manualLayout>
                  <c:x val="2.2833769707048986E-2"/>
                  <c:y val="-4.38195387182707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1F-4832-BA55-35A08D3434E3}"/>
                </c:ext>
              </c:extLst>
            </c:dLbl>
            <c:dLbl>
              <c:idx val="3"/>
              <c:layout>
                <c:manualLayout>
                  <c:x val="2.0550392736344125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E8-4F15-8935-DF9B319726A2}"/>
                </c:ext>
              </c:extLst>
            </c:dLbl>
            <c:dLbl>
              <c:idx val="4"/>
              <c:layout>
                <c:manualLayout>
                  <c:x val="2.28337697070489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DE8-4F15-8935-DF9B319726A2}"/>
                </c:ext>
              </c:extLst>
            </c:dLbl>
            <c:dLbl>
              <c:idx val="5"/>
              <c:layout>
                <c:manualLayout>
                  <c:x val="2.2833769707049027E-2"/>
                  <c:y val="-8.0334892947959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E8-4F15-8935-DF9B319726A2}"/>
                </c:ext>
              </c:extLst>
            </c:dLbl>
            <c:dLbl>
              <c:idx val="6"/>
              <c:layout>
                <c:manualLayout>
                  <c:x val="2.2833769707049027E-2"/>
                  <c:y val="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E8-4F15-8935-DF9B319726A2}"/>
                </c:ext>
              </c:extLst>
            </c:dLbl>
            <c:dLbl>
              <c:idx val="7"/>
              <c:layout>
                <c:manualLayout>
                  <c:x val="0.3459316110617926"/>
                  <c:y val="-2.1909769359135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E8-4F15-8935-DF9B31972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Аркуш1!$A$2:$A$9</c:f>
              <c:strCache>
                <c:ptCount val="8"/>
                <c:pt idx="1">
                  <c:v>Пенсіонер</c:v>
                </c:pt>
                <c:pt idx="2">
                  <c:v>Робітник</c:v>
                </c:pt>
                <c:pt idx="3">
                  <c:v>Підприємець</c:v>
                </c:pt>
                <c:pt idx="4">
                  <c:v>Служитель релігійної організації</c:v>
                </c:pt>
                <c:pt idx="5">
                  <c:v>Журналіст</c:v>
                </c:pt>
                <c:pt idx="6">
                  <c:v>Адвокат</c:v>
                </c:pt>
                <c:pt idx="7">
                  <c:v>Інші</c:v>
                </c:pt>
              </c:strCache>
            </c:strRef>
          </c:cat>
          <c:val>
            <c:numRef>
              <c:f>Аркуш1!$B$2:$B$9</c:f>
              <c:numCache>
                <c:formatCode>General</c:formatCode>
                <c:ptCount val="8"/>
                <c:pt idx="1">
                  <c:v>10</c:v>
                </c:pt>
                <c:pt idx="2">
                  <c:v>4</c:v>
                </c:pt>
                <c:pt idx="3">
                  <c:v>10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1268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B-4F54-BB2D-F98F8A02FBA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Аркуш1!$A$2:$A$9</c:f>
              <c:strCache>
                <c:ptCount val="8"/>
                <c:pt idx="1">
                  <c:v>Пенсіонер</c:v>
                </c:pt>
                <c:pt idx="2">
                  <c:v>Робітник</c:v>
                </c:pt>
                <c:pt idx="3">
                  <c:v>Підприємець</c:v>
                </c:pt>
                <c:pt idx="4">
                  <c:v>Служитель релігійної організації</c:v>
                </c:pt>
                <c:pt idx="5">
                  <c:v>Журналіст</c:v>
                </c:pt>
                <c:pt idx="6">
                  <c:v>Адвокат</c:v>
                </c:pt>
                <c:pt idx="7">
                  <c:v>Інші</c:v>
                </c:pt>
              </c:strCache>
            </c:strRef>
          </c:cat>
          <c:val>
            <c:numRef>
              <c:f>Аркуш1!$C$2:$C$9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3F7B-4F54-BB2D-F98F8A02F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07625519"/>
        <c:axId val="1507638415"/>
        <c:axId val="0"/>
      </c:bar3DChart>
      <c:catAx>
        <c:axId val="150762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38415"/>
        <c:crosses val="autoZero"/>
        <c:auto val="1"/>
        <c:lblAlgn val="ctr"/>
        <c:lblOffset val="100"/>
        <c:noMultiLvlLbl val="0"/>
      </c:catAx>
      <c:valAx>
        <c:axId val="1507638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0762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інших держав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520808715950994"/>
          <c:y val="9.039813948348327E-2"/>
          <c:w val="0.59292791704258152"/>
          <c:h val="0.84584567753815465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9689004820317916"/>
                  <c:y val="-2.1525908973880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26-498A-B501-E66796EAC123}"/>
                </c:ext>
              </c:extLst>
            </c:dLbl>
            <c:dLbl>
              <c:idx val="1"/>
              <c:layout>
                <c:manualLayout>
                  <c:x val="8.0551563465978832E-2"/>
                  <c:y val="-1.9373318076492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B0-4C98-A353-A772FF144B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</c:f>
              <c:strCache>
                <c:ptCount val="2"/>
                <c:pt idx="0">
                  <c:v>Інші</c:v>
                </c:pt>
                <c:pt idx="1">
                  <c:v>Переселенець, або внутрішньо переміщена особа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1293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8E5-A877-BFADF74A76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cylinder"/>
        <c:axId val="1512017791"/>
        <c:axId val="1512009471"/>
        <c:axId val="0"/>
      </c:bar3DChart>
      <c:catAx>
        <c:axId val="151201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09471"/>
        <c:crosses val="autoZero"/>
        <c:auto val="1"/>
        <c:lblAlgn val="ctr"/>
        <c:lblOffset val="100"/>
        <c:noMultiLvlLbl val="0"/>
      </c:catAx>
      <c:valAx>
        <c:axId val="1512009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51201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мешканців інших держав  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814898396960827"/>
          <c:y val="7.905122049546417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505809209675225"/>
          <c:y val="0.22938821129803397"/>
          <c:w val="0.55918739552427477"/>
          <c:h val="0.4956459777785884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0498-4108-9E58-D1C9343EFD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198-402D-AD38-6BA33CD0C5B1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198-402D-AD38-6BA33CD0C5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198-402D-AD38-6BA33CD0C5B1}"/>
              </c:ext>
            </c:extLst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8FCA-4AB5-8797-7DE8290A96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B189-40C4-BBB2-8F0E5157FD3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189-40C4-BBB2-8F0E5157FD3B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189-40C4-BBB2-8F0E5157FD3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B189-40C4-BBB2-8F0E5157FD3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189-40C4-BBB2-8F0E5157FD3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B189-40C4-BBB2-8F0E5157FD3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189-40C4-BBB2-8F0E5157FD3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189-40C4-BBB2-8F0E5157FD3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B189-40C4-BBB2-8F0E5157FD3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B189-40C4-BBB2-8F0E5157FD3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189-40C4-BBB2-8F0E5157FD3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B189-40C4-BBB2-8F0E5157FD3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189-40C4-BBB2-8F0E5157FD3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189-40C4-BBB2-8F0E5157FD3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189-40C4-BBB2-8F0E5157FD3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189-40C4-BBB2-8F0E5157FD3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B189-40C4-BBB2-8F0E5157FD3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B189-40C4-BBB2-8F0E5157FD3B}"/>
              </c:ext>
            </c:extLst>
          </c:dPt>
          <c:dPt>
            <c:idx val="23"/>
            <c:bubble3D val="0"/>
            <c:spPr>
              <a:solidFill>
                <a:srgbClr val="96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8A6D-4ECC-B52D-22B746D72C79}"/>
              </c:ext>
            </c:extLst>
          </c:dPt>
          <c:dPt>
            <c:idx val="24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8A6D-4ECC-B52D-22B746D72C79}"/>
              </c:ext>
            </c:extLst>
          </c:dPt>
          <c:dLbls>
            <c:dLbl>
              <c:idx val="0"/>
              <c:layout>
                <c:manualLayout>
                  <c:x val="-1.5885467970923935E-2"/>
                  <c:y val="-0.13085635336767182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564477957471561"/>
                      <c:h val="6.7226738109459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0498-4108-9E58-D1C9343EFDE0}"/>
                </c:ext>
              </c:extLst>
            </c:dLbl>
            <c:dLbl>
              <c:idx val="1"/>
              <c:layout>
                <c:manualLayout>
                  <c:x val="-5.6871490524574887E-2"/>
                  <c:y val="9.69315084301501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0679442052066"/>
                      <c:h val="6.36157243955146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198-402D-AD38-6BA33CD0C5B1}"/>
                </c:ext>
              </c:extLst>
            </c:dLbl>
            <c:dLbl>
              <c:idx val="2"/>
              <c:layout>
                <c:manualLayout>
                  <c:x val="1.5988664832995259E-2"/>
                  <c:y val="0.283037699648713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96681466249422"/>
                      <c:h val="0.108766065507781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0198-402D-AD38-6BA33CD0C5B1}"/>
                </c:ext>
              </c:extLst>
            </c:dLbl>
            <c:dLbl>
              <c:idx val="3"/>
              <c:layout>
                <c:manualLayout>
                  <c:x val="-8.3124501666115666E-2"/>
                  <c:y val="-2.32631498767605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24725224086427"/>
                      <c:h val="6.22393078137323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198-402D-AD38-6BA33CD0C5B1}"/>
                </c:ext>
              </c:extLst>
            </c:dLbl>
            <c:dLbl>
              <c:idx val="4"/>
              <c:layout>
                <c:manualLayout>
                  <c:x val="0.32873108867827694"/>
                  <c:y val="0.282068544843597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316153585340548"/>
                      <c:h val="6.5554339299433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FCA-4AB5-8797-7DE8290A962F}"/>
                </c:ext>
              </c:extLst>
            </c:dLbl>
            <c:dLbl>
              <c:idx val="5"/>
              <c:layout>
                <c:manualLayout>
                  <c:x val="7.1946095810317162E-2"/>
                  <c:y val="-4.65267576940496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189-40C4-BBB2-8F0E5157FD3B}"/>
                </c:ext>
              </c:extLst>
            </c:dLbl>
            <c:dLbl>
              <c:idx val="6"/>
              <c:layout>
                <c:manualLayout>
                  <c:x val="0.23087179998833168"/>
                  <c:y val="1.938614903918734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189-40C4-BBB2-8F0E5157FD3B}"/>
                </c:ext>
              </c:extLst>
            </c:dLbl>
            <c:dLbl>
              <c:idx val="7"/>
              <c:layout>
                <c:manualLayout>
                  <c:x val="5.6912583252937583E-2"/>
                  <c:y val="-7.5605981252830648E-2"/>
                </c:manualLayout>
              </c:layout>
              <c:numFmt formatCode="0%" sourceLinked="0"/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B189-40C4-BBB2-8F0E5157FD3B}"/>
                </c:ext>
              </c:extLst>
            </c:dLbl>
            <c:dLbl>
              <c:idx val="8"/>
              <c:layout>
                <c:manualLayout>
                  <c:x val="7.6241385112425814E-2"/>
                  <c:y val="-0.261713012029029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189-40C4-BBB2-8F0E5157FD3B}"/>
                </c:ext>
              </c:extLst>
            </c:dLbl>
            <c:dLbl>
              <c:idx val="9"/>
              <c:layout>
                <c:manualLayout>
                  <c:x val="-6.6576984182681695E-2"/>
                  <c:y val="0.207431794719304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189-40C4-BBB2-8F0E5157FD3B}"/>
                </c:ext>
              </c:extLst>
            </c:dLbl>
            <c:dLbl>
              <c:idx val="10"/>
              <c:layout>
                <c:manualLayout>
                  <c:x val="4.1440198665585362E-2"/>
                  <c:y val="-3.19871459146591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5894210744816"/>
                      <c:h val="0.104200551085631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B189-40C4-BBB2-8F0E5157FD3B}"/>
                </c:ext>
              </c:extLst>
            </c:dLbl>
            <c:dLbl>
              <c:idx val="11"/>
              <c:layout>
                <c:manualLayout>
                  <c:x val="-4.8380261623703909E-2"/>
                  <c:y val="0.123102046398839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94689652664981"/>
                      <c:h val="0.1080777808934694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B189-40C4-BBB2-8F0E5157FD3B}"/>
                </c:ext>
              </c:extLst>
            </c:dLbl>
            <c:dLbl>
              <c:idx val="12"/>
              <c:layout>
                <c:manualLayout>
                  <c:x val="-9.5033318085620003E-2"/>
                  <c:y val="3.29565296900398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414979060464648"/>
                      <c:h val="7.91246436268645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B189-40C4-BBB2-8F0E5157FD3B}"/>
                </c:ext>
              </c:extLst>
            </c:dLbl>
            <c:dLbl>
              <c:idx val="13"/>
              <c:layout>
                <c:manualLayout>
                  <c:x val="0.14067072464405325"/>
                  <c:y val="0.122132738946880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189-40C4-BBB2-8F0E5157FD3B}"/>
                </c:ext>
              </c:extLst>
            </c:dLbl>
            <c:dLbl>
              <c:idx val="14"/>
              <c:layout>
                <c:manualLayout>
                  <c:x val="8.9617237300359948E-2"/>
                  <c:y val="0.203554564911467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1978403488316"/>
                      <c:h val="8.42522037243081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B189-40C4-BBB2-8F0E5157FD3B}"/>
                </c:ext>
              </c:extLst>
            </c:dLbl>
            <c:dLbl>
              <c:idx val="15"/>
              <c:layout>
                <c:manualLayout>
                  <c:x val="-4.4563584232906142E-2"/>
                  <c:y val="7.05748939600544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592999354861"/>
                      <c:h val="0.10432663737780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B189-40C4-BBB2-8F0E5157FD3B}"/>
                </c:ext>
              </c:extLst>
            </c:dLbl>
            <c:dLbl>
              <c:idx val="16"/>
              <c:layout>
                <c:manualLayout>
                  <c:x val="1.5033512557379738E-2"/>
                  <c:y val="0.184168415872279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189-40C4-BBB2-8F0E5157FD3B}"/>
                </c:ext>
              </c:extLst>
            </c:dLbl>
            <c:dLbl>
              <c:idx val="17"/>
              <c:layout>
                <c:manualLayout>
                  <c:x val="-8.8053430693224174E-2"/>
                  <c:y val="-5.0491759436513337E-2"/>
                </c:manualLayout>
              </c:layout>
              <c:tx>
                <c:rich>
                  <a:bodyPr/>
                  <a:lstStyle/>
                  <a:p>
                    <a:fld id="{71727CFC-4DF5-4DDB-ADA3-8349CE69B4FE}" type="CATEGORYNAME">
                      <a:rPr lang="uk-UA" u="none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fld id="{FED07D31-B67C-4E14-8923-0138E77DBD18}" type="PERCENTAGE">
                      <a:rPr lang="uk-UA" baseline="0" dirty="0"/>
                      <a:pPr/>
                      <a:t>[ВІДСОТОК]</a:t>
                    </a:fld>
                    <a:endParaRPr lang="uk-UA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B189-40C4-BBB2-8F0E5157FD3B}"/>
                </c:ext>
              </c:extLst>
            </c:dLbl>
            <c:dLbl>
              <c:idx val="18"/>
              <c:layout>
                <c:manualLayout>
                  <c:x val="-9.2348719995332673E-2"/>
                  <c:y val="-0.1298871985625552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189-40C4-BBB2-8F0E5157FD3B}"/>
                </c:ext>
              </c:extLst>
            </c:dLbl>
            <c:dLbl>
              <c:idx val="19"/>
              <c:layout>
                <c:manualLayout>
                  <c:x val="-1.4688705672064813E-2"/>
                  <c:y val="-0.218094176690857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04084329719258"/>
                      <c:h val="8.61908186282269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B189-40C4-BBB2-8F0E5157FD3B}"/>
                </c:ext>
              </c:extLst>
            </c:dLbl>
            <c:dLbl>
              <c:idx val="20"/>
              <c:layout>
                <c:manualLayout>
                  <c:x val="-7.838902976348007E-2"/>
                  <c:y val="6.00970620214807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189-40C4-BBB2-8F0E5157FD3B}"/>
                </c:ext>
              </c:extLst>
            </c:dLbl>
            <c:dLbl>
              <c:idx val="21"/>
              <c:layout>
                <c:manualLayout>
                  <c:x val="-0.12456338976114641"/>
                  <c:y val="-2.52019937509436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189-40C4-BBB2-8F0E5157FD3B}"/>
                </c:ext>
              </c:extLst>
            </c:dLbl>
            <c:dLbl>
              <c:idx val="22"/>
              <c:layout>
                <c:manualLayout>
                  <c:x val="-0.10952987720376667"/>
                  <c:y val="-0.104685204811611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189-40C4-BBB2-8F0E5157FD3B}"/>
                </c:ext>
              </c:extLst>
            </c:dLbl>
            <c:dLbl>
              <c:idx val="23"/>
              <c:layout>
                <c:manualLayout>
                  <c:x val="4.4026715346612087E-2"/>
                  <c:y val="-0.141518887986067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A6D-4ECC-B52D-22B746D72C79}"/>
                </c:ext>
              </c:extLst>
            </c:dLbl>
            <c:dLbl>
              <c:idx val="24"/>
              <c:layout>
                <c:manualLayout>
                  <c:x val="6.8724628833735951E-2"/>
                  <c:y val="0.114378279331205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685813116021004E-2"/>
                      <c:h val="5.4610781843390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F-8A6D-4ECC-B52D-22B746D72C79}"/>
                </c:ext>
              </c:extLst>
            </c:dLbl>
            <c:numFmt formatCode="0.0%" sourceLinked="0"/>
            <c:spPr>
              <a:noFill/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Аркуш1!$A$2:$A$26</c:f>
              <c:strCache>
                <c:ptCount val="25"/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Соціальна політика. Соціальний захист населення</c:v>
                </c:pt>
                <c:pt idx="9">
                  <c:v>Житлова політика</c:v>
                </c:pt>
                <c:pt idx="11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2">
                  <c:v>Сімейна та гендерна політика. Захист прав дітей</c:v>
                </c:pt>
                <c:pt idx="17">
                  <c:v>Діяльність об'єднань громадян, релігія та міжконфесійні відносини</c:v>
                </c:pt>
                <c:pt idx="18">
                  <c:v>Діяльність Верховної Ради України, Президента України та Кабінету Міністрів України</c:v>
                </c:pt>
                <c:pt idx="19">
                  <c:v>Діяльність центральних органів виконавчої влади</c:v>
                </c:pt>
                <c:pt idx="23">
                  <c:v>Обороноздатність, суверенітет, міждержавні і міжнаціональні відносини</c:v>
                </c:pt>
                <c:pt idx="24">
                  <c:v>Інше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25"/>
                <c:pt idx="2">
                  <c:v>2</c:v>
                </c:pt>
                <c:pt idx="4">
                  <c:v>4</c:v>
                </c:pt>
                <c:pt idx="9">
                  <c:v>2</c:v>
                </c:pt>
                <c:pt idx="11">
                  <c:v>37</c:v>
                </c:pt>
                <c:pt idx="12">
                  <c:v>2</c:v>
                </c:pt>
                <c:pt idx="17">
                  <c:v>11</c:v>
                </c:pt>
                <c:pt idx="18">
                  <c:v>29</c:v>
                </c:pt>
                <c:pt idx="19">
                  <c:v>2</c:v>
                </c:pt>
                <c:pt idx="23">
                  <c:v>1212</c:v>
                </c:pt>
                <c:pt idx="2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9-4070-9B2F-A33DCC12F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96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25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33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00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04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00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89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40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067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67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2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F28-99DF-47D7-A11F-8AFACFCE325D}" type="datetimeFigureOut">
              <a:rPr lang="uk-UA" smtClean="0"/>
              <a:t>06.01.2026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3D77-96DE-4A62-B82D-CD974548E0B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55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593276"/>
              </p:ext>
            </p:extLst>
          </p:nvPr>
        </p:nvGraphicFramePr>
        <p:xfrm>
          <a:off x="578708" y="548037"/>
          <a:ext cx="11155680" cy="586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1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977580155"/>
              </p:ext>
            </p:extLst>
          </p:nvPr>
        </p:nvGraphicFramePr>
        <p:xfrm>
          <a:off x="580445" y="548640"/>
          <a:ext cx="11123875" cy="579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663251206"/>
              </p:ext>
            </p:extLst>
          </p:nvPr>
        </p:nvGraphicFramePr>
        <p:xfrm>
          <a:off x="628153" y="469127"/>
          <a:ext cx="11036409" cy="5899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0363895"/>
              </p:ext>
            </p:extLst>
          </p:nvPr>
        </p:nvGraphicFramePr>
        <p:xfrm>
          <a:off x="280029" y="200605"/>
          <a:ext cx="11826910" cy="655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7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475">
        <p:circle/>
      </p:transition>
    </mc:Choice>
    <mc:Fallback xmlns="">
      <p:transition spd="slow" advClick="0" advTm="847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54</Words>
  <Application>Microsoft Office PowerPoint</Application>
  <PresentationFormat>Широкий екран</PresentationFormat>
  <Paragraphs>11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kmolchanova@rada.gov.ua</dc:creator>
  <cp:lastModifiedBy>Адамович Наталія Миколаївна</cp:lastModifiedBy>
  <cp:revision>103</cp:revision>
  <cp:lastPrinted>2023-01-12T13:15:33Z</cp:lastPrinted>
  <dcterms:created xsi:type="dcterms:W3CDTF">2018-01-10T09:24:52Z</dcterms:created>
  <dcterms:modified xsi:type="dcterms:W3CDTF">2026-01-06T15:06:55Z</dcterms:modified>
</cp:coreProperties>
</file>