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72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мешканців міста Києва за формою надходження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8486735008533769"/>
          <c:y val="1.3003166663566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805512476644754E-2"/>
          <c:y val="0.27950887268262709"/>
          <c:w val="0.83265027322404372"/>
          <c:h val="0.5588682535194298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EC8-422B-80E3-A7D066E8A7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9E2A-4EDA-B0BD-738D2F32B8B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9E2A-4EDA-B0BD-738D2F32B8B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0DD-453D-ABE8-56B1FA068A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3749-4871-8EA2-39278AF8793A}"/>
              </c:ext>
            </c:extLst>
          </c:dPt>
          <c:dLbls>
            <c:dLbl>
              <c:idx val="0"/>
              <c:layout>
                <c:manualLayout>
                  <c:x val="-0.11450855658736384"/>
                  <c:y val="-3.6399998003895581E-2"/>
                </c:manualLayout>
              </c:layout>
              <c:tx>
                <c:rich>
                  <a:bodyPr/>
                  <a:lstStyle/>
                  <a:p>
                    <a:fld id="{D1482AF7-8825-4C4A-B170-2CFD2C9CE446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
</a:t>
                    </a:r>
                    <a:r>
                      <a:rPr lang="uk-UA" baseline="0" smtClean="0"/>
                      <a:t>30,8%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EC8-422B-80E3-A7D066E8A718}"/>
                </c:ext>
              </c:extLst>
            </c:dLbl>
            <c:dLbl>
              <c:idx val="1"/>
              <c:layout>
                <c:manualLayout>
                  <c:x val="3.7232357936954792E-2"/>
                  <c:y val="-2.1853902702639452E-2"/>
                </c:manualLayout>
              </c:layout>
              <c:tx>
                <c:rich>
                  <a:bodyPr/>
                  <a:lstStyle/>
                  <a:p>
                    <a:fld id="{E9FD40B3-CF42-4C07-84B5-8176AD0BC2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E2A-4EDA-B0BD-738D2F32B8B5}"/>
                </c:ext>
              </c:extLst>
            </c:dLbl>
            <c:dLbl>
              <c:idx val="2"/>
              <c:layout>
                <c:manualLayout>
                  <c:x val="0.15440477850325404"/>
                  <c:y val="4.3707805405278903E-2"/>
                </c:manualLayout>
              </c:layout>
              <c:tx>
                <c:rich>
                  <a:bodyPr/>
                  <a:lstStyle/>
                  <a:p>
                    <a:fld id="{7CAEE53B-F4C2-47E4-9B47-187A639E841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E2A-4EDA-B0BD-738D2F32B8B5}"/>
                </c:ext>
              </c:extLst>
            </c:dLbl>
            <c:dLbl>
              <c:idx val="3"/>
              <c:layout>
                <c:manualLayout>
                  <c:x val="-4.4897843394563229E-2"/>
                  <c:y val="3.4966244324223121E-2"/>
                </c:manualLayout>
              </c:layout>
              <c:tx>
                <c:rich>
                  <a:bodyPr/>
                  <a:lstStyle/>
                  <a:p>
                    <a:fld id="{551A8313-CA8A-4E3C-8586-5E9B1130C20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0DD-453D-ABE8-56B1FA068A21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C3883ED5-357A-420F-95C8-8092E7F724DC}" type="CATEGORYNAME">
                      <a:rPr lang="ru-RU"/>
                      <a:pPr/>
                      <a:t>[ІМ’Я КАТЕГОРІЇ]</a:t>
                    </a:fld>
                    <a:r>
                      <a:rPr lang="ru-RU" baseline="0"/>
                      <a:t>
</a:t>
                    </a:r>
                    <a:r>
                      <a:rPr lang="ru-RU" baseline="0" smtClean="0"/>
                      <a:t>5,5%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3749-4871-8EA2-39278AF879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Засобами телефонного зв'язку</c:v>
                </c:pt>
                <c:pt idx="4">
                  <c:v>Від інших органів установ, організацій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14603</c:v>
                </c:pt>
                <c:pt idx="1">
                  <c:v>29289</c:v>
                </c:pt>
                <c:pt idx="2">
                  <c:v>305</c:v>
                </c:pt>
                <c:pt idx="3">
                  <c:v>603</c:v>
                </c:pt>
                <c:pt idx="4">
                  <c:v>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C8-422B-80E3-A7D066E8A71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міста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Києва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9.2169055430030872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40F-4076-A377-F61A91F22E23}"/>
                </c:ext>
              </c:extLst>
            </c:dLbl>
            <c:dLbl>
              <c:idx val="1"/>
              <c:layout>
                <c:manualLayout>
                  <c:x val="6.1820707910386616E-2"/>
                  <c:y val="-6.3381845676020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2"/>
              <c:layout>
                <c:manualLayout>
                  <c:x val="3.2596373261840214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D5F-45C6-A198-5FFE1CA991AF}"/>
                </c:ext>
              </c:extLst>
            </c:dLbl>
            <c:dLbl>
              <c:idx val="3"/>
              <c:layout>
                <c:manualLayout>
                  <c:x val="1.5736180195371055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8100321777448461E-2"/>
                  <c:y val="-6.3381845676020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D5F-45C6-A198-5FFE1CA991AF}"/>
                </c:ext>
              </c:extLst>
            </c:dLbl>
            <c:dLbl>
              <c:idx val="5"/>
              <c:layout>
                <c:manualLayout>
                  <c:x val="2.5852296035252503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6"/>
              <c:layout>
                <c:manualLayout>
                  <c:x val="3.7092424746231971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7"/>
              <c:layout>
                <c:manualLayout>
                  <c:x val="2.8100321777448461E-2"/>
                  <c:y val="-8.450912756802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8"/>
              <c:layout>
                <c:manualLayout>
                  <c:x val="2.4728283164154562E-2"/>
                  <c:y val="-6.3381845676019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5F-45C6-A198-5FFE1CA991AF}"/>
                </c:ext>
              </c:extLst>
            </c:dLbl>
            <c:dLbl>
              <c:idx val="9"/>
              <c:layout>
                <c:manualLayout>
                  <c:x val="3.9340450488427846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530-4713-9F50-0BD852BBFEFA}"/>
                </c:ext>
              </c:extLst>
            </c:dLbl>
            <c:dLbl>
              <c:idx val="10"/>
              <c:layout>
                <c:manualLayout>
                  <c:x val="1.9108263061140111E-2"/>
                  <c:y val="-6.3381013893267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968411875134026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A15-4AA3-874A-C17DA47B379A}"/>
                </c:ext>
              </c:extLst>
            </c:dLbl>
            <c:dLbl>
              <c:idx val="11"/>
              <c:layout>
                <c:manualLayout>
                  <c:x val="4.7208540586113415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BB7-461E-93FC-BE51E3D1B389}"/>
                </c:ext>
              </c:extLst>
            </c:dLbl>
            <c:dLbl>
              <c:idx val="12"/>
              <c:layout>
                <c:manualLayout>
                  <c:x val="6.8564785136974241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39C-4F6B-85DC-08C409621A52}"/>
                </c:ext>
              </c:extLst>
            </c:dLbl>
            <c:dLbl>
              <c:idx val="13"/>
              <c:layout>
                <c:manualLayout>
                  <c:x val="2.697630890635044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225-4C04-BA3E-71FC30EE966E}"/>
                </c:ext>
              </c:extLst>
            </c:dLbl>
            <c:dLbl>
              <c:idx val="14"/>
              <c:layout>
                <c:manualLayout>
                  <c:x val="4.2712489101721658E-2"/>
                  <c:y val="-4.22545637840124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D74-4DDA-85BB-44CB28009258}"/>
                </c:ext>
              </c:extLst>
            </c:dLbl>
            <c:dLbl>
              <c:idx val="15"/>
              <c:layout>
                <c:manualLayout>
                  <c:x val="0.27875519203228871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225-4C04-BA3E-71FC30EE96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військововслужбовців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Адвокат</c:v>
                </c:pt>
                <c:pt idx="14">
                  <c:v>Волонтер</c:v>
                </c:pt>
                <c:pt idx="15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7003</c:v>
                </c:pt>
                <c:pt idx="1">
                  <c:v>3643</c:v>
                </c:pt>
                <c:pt idx="2">
                  <c:v>991</c:v>
                </c:pt>
                <c:pt idx="3">
                  <c:v>2</c:v>
                </c:pt>
                <c:pt idx="4">
                  <c:v>545</c:v>
                </c:pt>
                <c:pt idx="5">
                  <c:v>143</c:v>
                </c:pt>
                <c:pt idx="6">
                  <c:v>1334</c:v>
                </c:pt>
                <c:pt idx="7">
                  <c:v>778</c:v>
                </c:pt>
                <c:pt idx="8">
                  <c:v>193</c:v>
                </c:pt>
                <c:pt idx="9">
                  <c:v>1439</c:v>
                </c:pt>
                <c:pt idx="10">
                  <c:v>2</c:v>
                </c:pt>
                <c:pt idx="11">
                  <c:v>2134</c:v>
                </c:pt>
                <c:pt idx="12">
                  <c:v>4340</c:v>
                </c:pt>
                <c:pt idx="13">
                  <c:v>204</c:v>
                </c:pt>
                <c:pt idx="14">
                  <c:v>1569</c:v>
                </c:pt>
                <c:pt idx="15">
                  <c:v>26248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361360400"/>
        <c:axId val="361361576"/>
        <c:axId val="0"/>
      </c:bar3DChart>
      <c:catAx>
        <c:axId val="361360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1361576"/>
        <c:crosses val="autoZero"/>
        <c:auto val="1"/>
        <c:lblAlgn val="ctr"/>
        <c:lblOffset val="100"/>
        <c:noMultiLvlLbl val="0"/>
      </c:catAx>
      <c:valAx>
        <c:axId val="361361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136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міста Києва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5680284921178607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7907930866849829E-2"/>
                  <c:y val="-1.04377166372845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45574320890295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4.1267491953944559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4.4605891281581295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3.5701534383232807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3.906168395474862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235433936221444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8.3592764921697801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3.1243085198424055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2.3108318582487412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2.2276459456712236E-2"/>
                  <c:y val="-7.655442693133748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A42-48D6-A3F1-D3A15E0E4B94}"/>
                </c:ext>
              </c:extLst>
            </c:dLbl>
            <c:dLbl>
              <c:idx val="11"/>
              <c:layout>
                <c:manualLayout>
                  <c:x val="2.00488135110410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2.2276459456712236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3"/>
              <c:layout>
                <c:manualLayout>
                  <c:x val="2.3390282429547764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4"/>
              <c:layout>
                <c:manualLayout>
                  <c:x val="7.239849323431477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dLbl>
              <c:idx val="15"/>
              <c:layout>
                <c:manualLayout>
                  <c:x val="2.004881351104101E-2"/>
                  <c:y val="-2.08787212621667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16"/>
              <c:layout>
                <c:manualLayout>
                  <c:x val="1.8934990538205319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F94-4BD9-B359-2919C3AD8FE9}"/>
                </c:ext>
              </c:extLst>
            </c:dLbl>
            <c:dLbl>
              <c:idx val="17"/>
              <c:layout>
                <c:manualLayout>
                  <c:x val="3.5642335130739576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F94-4BD9-B359-2919C3AD8FE9}"/>
                </c:ext>
              </c:extLst>
            </c:dLbl>
            <c:dLbl>
              <c:idx val="18"/>
              <c:layout>
                <c:manualLayout>
                  <c:x val="2.004881351104101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42-43E9-B52A-D678B11250BE}"/>
                </c:ext>
              </c:extLst>
            </c:dLbl>
            <c:dLbl>
              <c:idx val="19"/>
              <c:layout>
                <c:manualLayout>
                  <c:x val="2.5617928375219069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542-43E9-B52A-D678B11250BE}"/>
                </c:ext>
              </c:extLst>
            </c:dLbl>
            <c:dLbl>
              <c:idx val="20"/>
              <c:layout>
                <c:manualLayout>
                  <c:x val="0.28848014996442345"/>
                  <c:y val="-4.17574425243329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42-43E9-B52A-D678B11250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Аркуш1!$A$2:$A$22</c:f>
              <c:strCache>
                <c:ptCount val="21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Особа, що потерпіла від Чорнобильської катастрофи</c:v>
                </c:pt>
                <c:pt idx="14">
                  <c:v>Учасник ліквідаціії наслідків на Чорнобильській АЕС</c:v>
                </c:pt>
                <c:pt idx="15">
                  <c:v>Герой України</c:v>
                </c:pt>
                <c:pt idx="16">
                  <c:v>Дитина </c:v>
                </c:pt>
                <c:pt idx="17">
                  <c:v>Учасник АТО/ООС</c:v>
                </c:pt>
                <c:pt idx="18">
                  <c:v>Член сім'ї загиблого</c:v>
                </c:pt>
                <c:pt idx="19">
                  <c:v>Переселенець, або внутрішньо переміщена особа</c:v>
                </c:pt>
                <c:pt idx="20">
                  <c:v>Інші категорії</c:v>
                </c:pt>
              </c:strCache>
            </c:strRef>
          </c:cat>
          <c:val>
            <c:numRef>
              <c:f>Аркуш1!$B$2:$B$23</c:f>
              <c:numCache>
                <c:formatCode>General</c:formatCode>
                <c:ptCount val="22"/>
                <c:pt idx="0">
                  <c:v>486</c:v>
                </c:pt>
                <c:pt idx="1">
                  <c:v>22</c:v>
                </c:pt>
                <c:pt idx="2">
                  <c:v>1947</c:v>
                </c:pt>
                <c:pt idx="3">
                  <c:v>2689</c:v>
                </c:pt>
                <c:pt idx="4">
                  <c:v>1927</c:v>
                </c:pt>
                <c:pt idx="5">
                  <c:v>1792</c:v>
                </c:pt>
                <c:pt idx="6">
                  <c:v>161</c:v>
                </c:pt>
                <c:pt idx="7">
                  <c:v>8565</c:v>
                </c:pt>
                <c:pt idx="8">
                  <c:v>1081</c:v>
                </c:pt>
                <c:pt idx="9">
                  <c:v>13</c:v>
                </c:pt>
                <c:pt idx="10">
                  <c:v>36</c:v>
                </c:pt>
                <c:pt idx="11">
                  <c:v>10</c:v>
                </c:pt>
                <c:pt idx="12">
                  <c:v>51</c:v>
                </c:pt>
                <c:pt idx="13">
                  <c:v>38</c:v>
                </c:pt>
                <c:pt idx="14">
                  <c:v>6424</c:v>
                </c:pt>
                <c:pt idx="15">
                  <c:v>2</c:v>
                </c:pt>
                <c:pt idx="16">
                  <c:v>2</c:v>
                </c:pt>
                <c:pt idx="17">
                  <c:v>1785</c:v>
                </c:pt>
                <c:pt idx="18">
                  <c:v>37</c:v>
                </c:pt>
                <c:pt idx="19">
                  <c:v>505</c:v>
                </c:pt>
                <c:pt idx="20">
                  <c:v>36511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Аркуш1!$A$2:$A$22</c:f>
              <c:strCache>
                <c:ptCount val="21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Особа, що потерпіла від Чорнобильської катастрофи</c:v>
                </c:pt>
                <c:pt idx="14">
                  <c:v>Учасник ліквідаціії наслідків на Чорнобильській АЕС</c:v>
                </c:pt>
                <c:pt idx="15">
                  <c:v>Герой України</c:v>
                </c:pt>
                <c:pt idx="16">
                  <c:v>Дитина </c:v>
                </c:pt>
                <c:pt idx="17">
                  <c:v>Учасник АТО/ООС</c:v>
                </c:pt>
                <c:pt idx="18">
                  <c:v>Член сім'ї загиблого</c:v>
                </c:pt>
                <c:pt idx="19">
                  <c:v>Переселенець, або внутрішньо переміщена особа</c:v>
                </c:pt>
                <c:pt idx="20">
                  <c:v>Інші категорії</c:v>
                </c:pt>
              </c:strCache>
            </c:strRef>
          </c:cat>
          <c:val>
            <c:numRef>
              <c:f>Аркуш1!$C$2:$C$23</c:f>
              <c:numCache>
                <c:formatCode>General</c:formatCode>
                <c:ptCount val="22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Аркуш1!$A$2:$A$22</c:f>
              <c:strCache>
                <c:ptCount val="21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Особа, що потерпіла від Чорнобильської катастрофи</c:v>
                </c:pt>
                <c:pt idx="14">
                  <c:v>Учасник ліквідаціії наслідків на Чорнобильській АЕС</c:v>
                </c:pt>
                <c:pt idx="15">
                  <c:v>Герой України</c:v>
                </c:pt>
                <c:pt idx="16">
                  <c:v>Дитина </c:v>
                </c:pt>
                <c:pt idx="17">
                  <c:v>Учасник АТО/ООС</c:v>
                </c:pt>
                <c:pt idx="18">
                  <c:v>Член сім'ї загиблого</c:v>
                </c:pt>
                <c:pt idx="19">
                  <c:v>Переселенець, або внутрішньо переміщена особа</c:v>
                </c:pt>
                <c:pt idx="20">
                  <c:v>Інші категорії</c:v>
                </c:pt>
              </c:strCache>
            </c:strRef>
          </c:cat>
          <c:val>
            <c:numRef>
              <c:f>Аркуш1!$D$2:$D$23</c:f>
              <c:numCache>
                <c:formatCode>General</c:formatCode>
                <c:ptCount val="22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мешканців міста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Києва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912378543271944"/>
          <c:y val="1.2397585692209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62517116234233"/>
          <c:y val="0.27915169309537385"/>
          <c:w val="0.50443635643214679"/>
          <c:h val="0.4566536039697657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6"/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31F-44C2-98BE-A071F84A0A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31F-44C2-98BE-A071F84A0A0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31F-44C2-98BE-A071F84A0A0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31F-44C2-98BE-A071F84A0A0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F31F-44C2-98BE-A071F84A0A0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31F-44C2-98BE-A071F84A0A0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F31F-44C2-98BE-A071F84A0A0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F31F-44C2-98BE-A071F84A0A0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F31F-44C2-98BE-A071F84A0A0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31F-44C2-98BE-A071F84A0A0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F31F-44C2-98BE-A071F84A0A0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F31F-44C2-98BE-A071F84A0A0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F31F-44C2-98BE-A071F84A0A0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F31F-44C2-98BE-A071F84A0A0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F31F-44C2-98BE-A071F84A0A01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F31F-44C2-98BE-A071F84A0A01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94E7-41AC-9E3F-127705234BB6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E4A3-4D72-90C5-AD97BE7A7A99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E4A3-4D72-90C5-AD97BE7A7A99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94E7-41AC-9E3F-127705234BB6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E4A3-4D72-90C5-AD97BE7A7A99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E4A3-4D72-90C5-AD97BE7A7A99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E4A3-4D72-90C5-AD97BE7A7A99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E4A3-4D72-90C5-AD97BE7A7A99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94E7-41AC-9E3F-127705234BB6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  <a:bevelB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94E7-41AC-9E3F-127705234BB6}"/>
              </c:ext>
            </c:extLst>
          </c:dPt>
          <c:dLbls>
            <c:dLbl>
              <c:idx val="0"/>
              <c:layout>
                <c:manualLayout>
                  <c:x val="-7.4218542719291417E-2"/>
                  <c:y val="0.1647462670978655"/>
                </c:manualLayout>
              </c:layout>
              <c:tx>
                <c:rich>
                  <a:bodyPr/>
                  <a:lstStyle/>
                  <a:p>
                    <a:fld id="{DA19460E-0155-4818-A3DC-F5863639D9EF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1F-44C2-98BE-A071F84A0A01}"/>
                </c:ext>
              </c:extLst>
            </c:dLbl>
            <c:dLbl>
              <c:idx val="1"/>
              <c:layout>
                <c:manualLayout>
                  <c:x val="-4.8818752484495992E-2"/>
                  <c:y val="3.0405183485257004E-2"/>
                </c:manualLayout>
              </c:layout>
              <c:tx>
                <c:rich>
                  <a:bodyPr/>
                  <a:lstStyle/>
                  <a:p>
                    <a:fld id="{B96D5814-676F-4D91-A33C-FB9F7FE89E0A}" type="CATEGORYNAME">
                      <a:rPr lang="uk-UA"/>
                      <a:pPr/>
                      <a:t>[ІМ’Я КАТЕГОРІЇ]</a:t>
                    </a:fld>
                    <a:r>
                      <a:rPr lang="uk-UA" baseline="0"/>
                      <a:t>
</a:t>
                    </a:r>
                    <a:r>
                      <a:rPr lang="uk-UA" baseline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31F-44C2-98BE-A071F84A0A01}"/>
                </c:ext>
              </c:extLst>
            </c:dLbl>
            <c:dLbl>
              <c:idx val="2"/>
              <c:layout>
                <c:manualLayout>
                  <c:x val="-0.24651514580486722"/>
                  <c:y val="5.0499388679246415E-2"/>
                </c:manualLayout>
              </c:layout>
              <c:tx>
                <c:rich>
                  <a:bodyPr/>
                  <a:lstStyle/>
                  <a:p>
                    <a:fld id="{E4DD3E7F-A5DF-4F6C-8180-63FB303A8E2C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2,2%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31F-44C2-98BE-A071F84A0A01}"/>
                </c:ext>
              </c:extLst>
            </c:dLbl>
            <c:dLbl>
              <c:idx val="3"/>
              <c:layout>
                <c:manualLayout>
                  <c:x val="-0.22003711461952835"/>
                  <c:y val="-1.8426708320172108E-2"/>
                </c:manualLayout>
              </c:layout>
              <c:tx>
                <c:rich>
                  <a:bodyPr/>
                  <a:lstStyle/>
                  <a:p>
                    <a:fld id="{20EB765E-ACBC-409E-BF5D-1F967F509F9B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31F-44C2-98BE-A071F84A0A01}"/>
                </c:ext>
              </c:extLst>
            </c:dLbl>
            <c:dLbl>
              <c:idx val="4"/>
              <c:layout>
                <c:manualLayout>
                  <c:x val="-0.11782725966604196"/>
                  <c:y val="9.9707155587601976E-3"/>
                </c:manualLayout>
              </c:layout>
              <c:tx>
                <c:rich>
                  <a:bodyPr/>
                  <a:lstStyle/>
                  <a:p>
                    <a:fld id="{C4502D49-C720-4202-9937-C9DEABA8EFE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F31F-44C2-98BE-A071F84A0A01}"/>
                </c:ext>
              </c:extLst>
            </c:dLbl>
            <c:dLbl>
              <c:idx val="5"/>
              <c:layout>
                <c:manualLayout>
                  <c:x val="-0.15343326716378342"/>
                  <c:y val="2.5007694675284704E-2"/>
                </c:manualLayout>
              </c:layout>
              <c:tx>
                <c:rich>
                  <a:bodyPr/>
                  <a:lstStyle/>
                  <a:p>
                    <a:fld id="{9E46180D-3108-475F-92AA-D1355D3CA3B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F31F-44C2-98BE-A071F84A0A01}"/>
                </c:ext>
              </c:extLst>
            </c:dLbl>
            <c:dLbl>
              <c:idx val="6"/>
              <c:layout>
                <c:manualLayout>
                  <c:x val="-0.17591656121442872"/>
                  <c:y val="-3.5179036703335935E-2"/>
                </c:manualLayout>
              </c:layout>
              <c:tx>
                <c:rich>
                  <a:bodyPr/>
                  <a:lstStyle/>
                  <a:p>
                    <a:fld id="{41E9F151-C7B9-4C5C-8B75-10E54BF3E8A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F31F-44C2-98BE-A071F84A0A01}"/>
                </c:ext>
              </c:extLst>
            </c:dLbl>
            <c:dLbl>
              <c:idx val="7"/>
              <c:layout>
                <c:manualLayout>
                  <c:x val="-0.14307888891460838"/>
                  <c:y val="-0.1165648247639446"/>
                </c:manualLayout>
              </c:layout>
              <c:tx>
                <c:rich>
                  <a:bodyPr/>
                  <a:lstStyle/>
                  <a:p>
                    <a:fld id="{7588A348-A2A0-4298-8D63-986D63180794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F31F-44C2-98BE-A071F84A0A01}"/>
                </c:ext>
              </c:extLst>
            </c:dLbl>
            <c:dLbl>
              <c:idx val="8"/>
              <c:layout>
                <c:manualLayout>
                  <c:x val="-0.18041712874705026"/>
                  <c:y val="-8.3614254584456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F31F-44C2-98BE-A071F84A0A01}"/>
                </c:ext>
              </c:extLst>
            </c:dLbl>
            <c:dLbl>
              <c:idx val="9"/>
              <c:layout>
                <c:manualLayout>
                  <c:x val="-0.14366827381921837"/>
                  <c:y val="-0.14704856494865909"/>
                </c:manualLayout>
              </c:layout>
              <c:tx>
                <c:rich>
                  <a:bodyPr/>
                  <a:lstStyle/>
                  <a:p>
                    <a:fld id="{41B2DB20-9B90-4B93-8A15-E1BF87EC55E9}" type="CATEGORYNAME">
                      <a:rPr lang="uk-UA" smtClean="0"/>
                      <a:pPr/>
                      <a:t>[ІМ’Я КАТЕГОРІЇ]</a:t>
                    </a:fld>
                    <a:r>
                      <a:rPr lang="uk-UA" dirty="0" smtClean="0"/>
                      <a:t> 0,3%</a:t>
                    </a:r>
                    <a:r>
                      <a:rPr lang="uk-UA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8514261184337"/>
                      <c:h val="6.943903483892360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F31F-44C2-98BE-A071F84A0A01}"/>
                </c:ext>
              </c:extLst>
            </c:dLbl>
            <c:dLbl>
              <c:idx val="10"/>
              <c:layout>
                <c:manualLayout>
                  <c:x val="-0.14226028484179407"/>
                  <c:y val="-2.017186410259594E-2"/>
                </c:manualLayout>
              </c:layout>
              <c:tx>
                <c:rich>
                  <a:bodyPr/>
                  <a:lstStyle/>
                  <a:p>
                    <a:fld id="{BFD0D568-C5DA-40DA-8226-C73BEC38A99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F31F-44C2-98BE-A071F84A0A01}"/>
                </c:ext>
              </c:extLst>
            </c:dLbl>
            <c:dLbl>
              <c:idx val="11"/>
              <c:layout>
                <c:manualLayout>
                  <c:x val="-0.16980431468524398"/>
                  <c:y val="-7.2212235961581134E-2"/>
                </c:manualLayout>
              </c:layout>
              <c:tx>
                <c:rich>
                  <a:bodyPr/>
                  <a:lstStyle/>
                  <a:p>
                    <a:fld id="{EF07A236-DEAF-470A-8CF2-B3FBD87192A5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34394666271345"/>
                      <c:h val="8.706341740196982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F31F-44C2-98BE-A071F84A0A01}"/>
                </c:ext>
              </c:extLst>
            </c:dLbl>
            <c:dLbl>
              <c:idx val="12"/>
              <c:layout>
                <c:manualLayout>
                  <c:x val="-9.7637504968991984E-2"/>
                  <c:y val="-0.15962721329759927"/>
                </c:manualLayout>
              </c:layout>
              <c:tx>
                <c:rich>
                  <a:bodyPr/>
                  <a:lstStyle/>
                  <a:p>
                    <a:fld id="{A90C4CA3-3AA4-45D6-A9D7-7B864035993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F31F-44C2-98BE-A071F84A0A01}"/>
                </c:ext>
              </c:extLst>
            </c:dLbl>
            <c:dLbl>
              <c:idx val="13"/>
              <c:layout>
                <c:manualLayout>
                  <c:x val="0.10825027724823015"/>
                  <c:y val="-0.16342786123325639"/>
                </c:manualLayout>
              </c:layout>
              <c:tx>
                <c:rich>
                  <a:bodyPr/>
                  <a:lstStyle/>
                  <a:p>
                    <a:fld id="{427E331F-F78E-432B-A3A4-F151F200CFF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F31F-44C2-98BE-A071F84A0A01}"/>
                </c:ext>
              </c:extLst>
            </c:dLbl>
            <c:dLbl>
              <c:idx val="14"/>
              <c:layout>
                <c:manualLayout>
                  <c:x val="8.0992081952663192E-2"/>
                  <c:y val="-8.0789280856061532E-2"/>
                </c:manualLayout>
              </c:layout>
              <c:tx>
                <c:rich>
                  <a:bodyPr/>
                  <a:lstStyle/>
                  <a:p>
                    <a:fld id="{890D5D61-1986-4B8A-9201-E599A140AD1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07404740132064"/>
                      <c:h val="0.108330137447290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F31F-44C2-98BE-A071F84A0A01}"/>
                </c:ext>
              </c:extLst>
            </c:dLbl>
            <c:dLbl>
              <c:idx val="15"/>
              <c:layout>
                <c:manualLayout>
                  <c:x val="8.727484314197223E-2"/>
                  <c:y val="-7.5383008799397759E-3"/>
                </c:manualLayout>
              </c:layout>
              <c:tx>
                <c:rich>
                  <a:bodyPr/>
                  <a:lstStyle/>
                  <a:p>
                    <a:fld id="{8F7489CD-A71D-48CD-8C75-48784E61131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190060963273708"/>
                      <c:h val="8.326276946631271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F31F-44C2-98BE-A071F84A0A01}"/>
                </c:ext>
              </c:extLst>
            </c:dLbl>
            <c:dLbl>
              <c:idx val="16"/>
              <c:layout>
                <c:manualLayout>
                  <c:x val="6.1554079219581698E-2"/>
                  <c:y val="5.510939506702825E-2"/>
                </c:manualLayout>
              </c:layout>
              <c:tx>
                <c:rich>
                  <a:bodyPr/>
                  <a:lstStyle/>
                  <a:p>
                    <a:fld id="{E18753E1-6F3D-48CE-A90E-02757499F0C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94E7-41AC-9E3F-127705234BB6}"/>
                </c:ext>
              </c:extLst>
            </c:dLbl>
            <c:dLbl>
              <c:idx val="17"/>
              <c:layout>
                <c:manualLayout>
                  <c:x val="2.2224064369221367E-2"/>
                  <c:y val="8.8895060369701226E-2"/>
                </c:manualLayout>
              </c:layout>
              <c:tx>
                <c:rich>
                  <a:bodyPr/>
                  <a:lstStyle/>
                  <a:p>
                    <a:fld id="{8C019D8D-AAA1-4020-8D07-21E73C155D2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E4A3-4D72-90C5-AD97BE7A7A99}"/>
                </c:ext>
              </c:extLst>
            </c:dLbl>
            <c:dLbl>
              <c:idx val="18"/>
              <c:layout>
                <c:manualLayout>
                  <c:x val="3.5076632990195387E-2"/>
                  <c:y val="1.5412674801749076E-2"/>
                </c:manualLayout>
              </c:layout>
              <c:tx>
                <c:rich>
                  <a:bodyPr/>
                  <a:lstStyle/>
                  <a:p>
                    <a:fld id="{D81DF1A6-D4BA-4481-A25A-C6BE85FFA20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E4A3-4D72-90C5-AD97BE7A7A99}"/>
                </c:ext>
              </c:extLst>
            </c:dLbl>
            <c:dLbl>
              <c:idx val="19"/>
              <c:layout>
                <c:manualLayout>
                  <c:x val="4.9880029712419623E-2"/>
                  <c:y val="3.9906803324399887E-2"/>
                </c:manualLayout>
              </c:layout>
              <c:tx>
                <c:rich>
                  <a:bodyPr/>
                  <a:lstStyle/>
                  <a:p>
                    <a:fld id="{9BCA9AAE-ADFA-4785-B939-64A53C6AF18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94E7-41AC-9E3F-127705234BB6}"/>
                </c:ext>
              </c:extLst>
            </c:dLbl>
            <c:dLbl>
              <c:idx val="20"/>
              <c:layout>
                <c:manualLayout>
                  <c:x val="6.8252075569958104E-2"/>
                  <c:y val="8.2857865792537594E-2"/>
                </c:manualLayout>
              </c:layout>
              <c:tx>
                <c:rich>
                  <a:bodyPr/>
                  <a:lstStyle/>
                  <a:p>
                    <a:fld id="{5D71AFCA-2B70-4ECD-9213-471A1C17679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E4A3-4D72-90C5-AD97BE7A7A99}"/>
                </c:ext>
              </c:extLst>
            </c:dLbl>
            <c:dLbl>
              <c:idx val="21"/>
              <c:layout>
                <c:manualLayout>
                  <c:x val="5.970219223942265E-2"/>
                  <c:y val="0.13312996375468703"/>
                </c:manualLayout>
              </c:layout>
              <c:tx>
                <c:rich>
                  <a:bodyPr/>
                  <a:lstStyle/>
                  <a:p>
                    <a:fld id="{B782C267-A054-4C4E-89AE-71D9AF44F20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E4A3-4D72-90C5-AD97BE7A7A99}"/>
                </c:ext>
              </c:extLst>
            </c:dLbl>
            <c:dLbl>
              <c:idx val="22"/>
              <c:layout>
                <c:manualLayout>
                  <c:x val="0.14846340845644079"/>
                  <c:y val="0.11626615967419769"/>
                </c:manualLayout>
              </c:layout>
              <c:tx>
                <c:rich>
                  <a:bodyPr/>
                  <a:lstStyle/>
                  <a:p>
                    <a:fld id="{FAF9FD81-11C6-4ECD-8575-37D02E36A21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E4A3-4D72-90C5-AD97BE7A7A99}"/>
                </c:ext>
              </c:extLst>
            </c:dLbl>
            <c:dLbl>
              <c:idx val="23"/>
              <c:layout>
                <c:manualLayout>
                  <c:x val="0.24230137381919328"/>
                  <c:y val="0.13655713069635203"/>
                </c:manualLayout>
              </c:layout>
              <c:tx>
                <c:rich>
                  <a:bodyPr/>
                  <a:lstStyle/>
                  <a:p>
                    <a:fld id="{65D7A325-7822-4081-B4DA-AF1A411CAA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F-E4A3-4D72-90C5-AD97BE7A7A99}"/>
                </c:ext>
              </c:extLst>
            </c:dLbl>
            <c:dLbl>
              <c:idx val="24"/>
              <c:layout>
                <c:manualLayout>
                  <c:x val="0.1118399012326944"/>
                  <c:y val="0.16048415466482399"/>
                </c:manualLayout>
              </c:layout>
              <c:tx>
                <c:rich>
                  <a:bodyPr/>
                  <a:lstStyle/>
                  <a:p>
                    <a:fld id="{ABA6B134-606F-4690-BFCE-908EE51985F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72125712382338"/>
                      <c:h val="8.970651366714493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94E7-41AC-9E3F-127705234BB6}"/>
                </c:ext>
              </c:extLst>
            </c:dLbl>
            <c:dLbl>
              <c:idx val="25"/>
              <c:layout>
                <c:manualLayout>
                  <c:x val="-5.4025798297106841E-3"/>
                  <c:y val="5.7710064635272389E-2"/>
                </c:manualLayout>
              </c:layout>
              <c:tx>
                <c:rich>
                  <a:bodyPr/>
                  <a:lstStyle/>
                  <a:p>
                    <a:fld id="{AFA895C3-D35A-4679-8686-A9EA2434592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94E7-41AC-9E3F-127705234B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Аркуш1!$A$2:$A$27</c:f>
              <c:strCache>
                <c:ptCount val="26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політика,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Молодь. Фізична культура і спорт.</c:v>
                </c:pt>
                <c:pt idx="13">
                  <c:v>Культура такультурна спадщина, туризм</c:v>
                </c:pt>
                <c:pt idx="14">
                  <c:v>Освіта, наукова, науково-технічна, інноваційна діяльність та інтелектуальна власність</c:v>
                </c:pt>
                <c:pt idx="15">
                  <c:v>Інформаційна політика, діяльність медіа</c:v>
                </c:pt>
                <c:pt idx="16">
                  <c:v>Діяльність об'єднань громадян, релігія та міжконфесійні відносини</c:v>
                </c:pt>
                <c:pt idx="17">
                  <c:v>Діяльність Верховної Ради України, Президента України та Кабінету Міністрів України</c:v>
                </c:pt>
                <c:pt idx="18">
                  <c:v>Діяльність центральних органів виконавчої влади</c:v>
                </c:pt>
                <c:pt idx="19">
                  <c:v>Діяльність місцевих органів виконавчої влади</c:v>
                </c:pt>
                <c:pt idx="20">
                  <c:v>Діяльність органів місцевого самоврядування</c:v>
                </c:pt>
                <c:pt idx="21">
                  <c:v>Діяльність підприємств та установ</c:v>
                </c:pt>
                <c:pt idx="22">
                  <c:v>Обороноздатність, суверенітет, міждержавні і міжнаціональні відносини</c:v>
                </c:pt>
                <c:pt idx="23">
                  <c:v>Державне будівництво, адміністративно-територіальний устрій</c:v>
                </c:pt>
                <c:pt idx="24">
                  <c:v>Цифровізація. Правовий режим Дія Сіті</c:v>
                </c:pt>
                <c:pt idx="25">
                  <c:v>Інше</c:v>
                </c:pt>
              </c:strCache>
            </c:strRef>
          </c:cat>
          <c:val>
            <c:numRef>
              <c:f>Аркуш1!$B$2:$B$27</c:f>
              <c:numCache>
                <c:formatCode>General</c:formatCode>
                <c:ptCount val="26"/>
                <c:pt idx="0">
                  <c:v>192</c:v>
                </c:pt>
                <c:pt idx="1">
                  <c:v>281</c:v>
                </c:pt>
                <c:pt idx="2">
                  <c:v>1702</c:v>
                </c:pt>
                <c:pt idx="3">
                  <c:v>3250</c:v>
                </c:pt>
                <c:pt idx="4">
                  <c:v>9271</c:v>
                </c:pt>
                <c:pt idx="5">
                  <c:v>700</c:v>
                </c:pt>
                <c:pt idx="6">
                  <c:v>1549</c:v>
                </c:pt>
                <c:pt idx="7">
                  <c:v>1049</c:v>
                </c:pt>
                <c:pt idx="8">
                  <c:v>2342</c:v>
                </c:pt>
                <c:pt idx="9">
                  <c:v>241</c:v>
                </c:pt>
                <c:pt idx="10">
                  <c:v>25057</c:v>
                </c:pt>
                <c:pt idx="11">
                  <c:v>44</c:v>
                </c:pt>
                <c:pt idx="12">
                  <c:v>49</c:v>
                </c:pt>
                <c:pt idx="13">
                  <c:v>468</c:v>
                </c:pt>
                <c:pt idx="14">
                  <c:v>2594</c:v>
                </c:pt>
                <c:pt idx="15">
                  <c:v>171</c:v>
                </c:pt>
                <c:pt idx="16">
                  <c:v>1338</c:v>
                </c:pt>
                <c:pt idx="17">
                  <c:v>6682</c:v>
                </c:pt>
                <c:pt idx="18">
                  <c:v>3824</c:v>
                </c:pt>
                <c:pt idx="19">
                  <c:v>2875</c:v>
                </c:pt>
                <c:pt idx="20">
                  <c:v>1541</c:v>
                </c:pt>
                <c:pt idx="21">
                  <c:v>1305</c:v>
                </c:pt>
                <c:pt idx="22">
                  <c:v>10327</c:v>
                </c:pt>
                <c:pt idx="23">
                  <c:v>860</c:v>
                </c:pt>
                <c:pt idx="24">
                  <c:v>77</c:v>
                </c:pt>
                <c:pt idx="25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F31F-44C2-98BE-A071F84A0A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09.01.2026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іаграма 5"/>
          <p:cNvGraphicFramePr/>
          <p:nvPr>
            <p:extLst>
              <p:ext uri="{D42A27DB-BD31-4B8C-83A1-F6EECF244321}">
                <p14:modId xmlns:p14="http://schemas.microsoft.com/office/powerpoint/2010/main" val="214925395"/>
              </p:ext>
            </p:extLst>
          </p:nvPr>
        </p:nvGraphicFramePr>
        <p:xfrm>
          <a:off x="130735" y="564542"/>
          <a:ext cx="11597439" cy="5811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35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1201504670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950056569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1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5"/>
          <p:cNvGraphicFramePr/>
          <p:nvPr>
            <p:extLst>
              <p:ext uri="{D42A27DB-BD31-4B8C-83A1-F6EECF244321}">
                <p14:modId xmlns:p14="http://schemas.microsoft.com/office/powerpoint/2010/main" val="2246866842"/>
              </p:ext>
            </p:extLst>
          </p:nvPr>
        </p:nvGraphicFramePr>
        <p:xfrm>
          <a:off x="485775" y="371475"/>
          <a:ext cx="10963276" cy="618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521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197</Words>
  <Application>Microsoft Office PowerPoint</Application>
  <PresentationFormat>Широкий екран</PresentationFormat>
  <Paragraphs>72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137</cp:revision>
  <cp:lastPrinted>2026-01-07T14:02:35Z</cp:lastPrinted>
  <dcterms:created xsi:type="dcterms:W3CDTF">2018-01-03T13:22:59Z</dcterms:created>
  <dcterms:modified xsi:type="dcterms:W3CDTF">2026-01-09T07:17:27Z</dcterms:modified>
</cp:coreProperties>
</file>