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114" d="100"/>
          <a:sy n="114" d="100"/>
        </p:scale>
        <p:origin x="132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 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920141274550129"/>
          <c:y val="1.0439364063533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48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21927357193373"/>
          <c:y val="0.2473876107928886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4304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A0B-477C-9CD0-2C37BEE939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4EE-45B5-BDAE-07B66225DD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08FB-477D-91D8-35DB437E36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3EC-442D-9CB2-D4C67A7797E0}"/>
              </c:ext>
            </c:extLst>
          </c:dPt>
          <c:dLbls>
            <c:dLbl>
              <c:idx val="0"/>
              <c:layout>
                <c:manualLayout>
                  <c:x val="-0.1010099599583056"/>
                  <c:y val="5.846043875578547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24EE3C3-6F3F-4E94-BA36-8D34B731C7C7}" type="CATEGORYNAME">
                      <a:rPr lang="uk-UA" smtClean="0"/>
                      <a:pPr>
                        <a:defRPr sz="1300" b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dirty="0" smtClean="0"/>
                      <a:t> 31,6%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179315662289412"/>
                      <c:h val="8.9298320199462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1.4030413163187719E-2"/>
                  <c:y val="-4.826824924137881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B78E42D-4D21-4995-A780-718D7BAE36BC}" type="CATEGORYNAME">
                      <a:rPr lang="uk-UA" dirty="0"/>
                      <a:pPr>
                        <a:defRPr sz="1300" b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63,7%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5169125914539891"/>
                      <c:h val="0.166434863464625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A0B-477C-9CD0-2C37BEE93994}"/>
                </c:ext>
              </c:extLst>
            </c:dLbl>
            <c:dLbl>
              <c:idx val="2"/>
              <c:layout>
                <c:manualLayout>
                  <c:x val="9.2111010219797132E-2"/>
                  <c:y val="-8.351491250826517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D-B4EE-45B5-BDAE-07B66225DD54}"/>
                </c:ext>
              </c:extLst>
            </c:dLbl>
            <c:dLbl>
              <c:idx val="3"/>
              <c:layout>
                <c:manualLayout>
                  <c:x val="4.7510381621935202E-2"/>
                  <c:y val="2.087872812706629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5CD60FD-DCBA-4090-8ED6-111D57DCA3ED}" type="CATEGORYNAME">
                      <a:rPr lang="ru-RU" smtClean="0"/>
                      <a:pPr>
                        <a:defRPr sz="1300" b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dirty="0" smtClean="0"/>
                      <a:t> 0,6%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08FB-477D-91D8-35DB437E366A}"/>
                </c:ext>
              </c:extLst>
            </c:dLbl>
            <c:dLbl>
              <c:idx val="4"/>
              <c:layout>
                <c:manualLayout>
                  <c:x val="1.2346763583605183E-2"/>
                  <c:y val="0.11692087751157125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9E5E63C-AF64-443C-B37A-96A2A9342D29}" type="CATEGORYNAME">
                      <a:rPr lang="uk-UA" smtClean="0"/>
                      <a:pPr>
                        <a:defRPr sz="1300" b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dirty="0" smtClean="0"/>
                      <a:t> </a:t>
                    </a:r>
                    <a:fld id="{E42F6DB3-02BD-4A1C-8EC9-A26DB7CA0FC3}" type="PERCENTAGE">
                      <a:rPr lang="uk-UA" baseline="0" smtClean="0"/>
                      <a:pPr>
                        <a:defRPr sz="1300" b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 dirty="0" smtClean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3EC-442D-9CB2-D4C67A779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Засобами електронного зв'язку</c:v>
                </c:pt>
                <c:pt idx="1">
                  <c:v>Поштою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662</c:v>
                </c:pt>
                <c:pt idx="1">
                  <c:v>1335</c:v>
                </c:pt>
                <c:pt idx="2">
                  <c:v>47</c:v>
                </c:pt>
                <c:pt idx="3">
                  <c:v>11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2596373261840131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6.8564785136974241E-2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3.0348347519644339E-2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3"/>
              <c:layout>
                <c:manualLayout>
                  <c:x val="2.9224334648546398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4"/>
              <c:layout>
                <c:manualLayout>
                  <c:x val="2.8100321777448378E-2"/>
                  <c:y val="-5.2816541164512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274495537270627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5"/>
              <c:layout>
                <c:manualLayout>
                  <c:x val="4.7208540586113332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B6-427D-9298-CB91A0B4630F}"/>
                </c:ext>
              </c:extLst>
            </c:dLbl>
            <c:dLbl>
              <c:idx val="6"/>
              <c:layout>
                <c:manualLayout>
                  <c:x val="2.6414302470801555E-2"/>
                  <c:y val="-4.2253732001261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48025742195877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E86-492B-A36B-332FDAF5D39B}"/>
                </c:ext>
              </c:extLst>
            </c:dLbl>
            <c:dLbl>
              <c:idx val="7"/>
              <c:layout>
                <c:manualLayout>
                  <c:x val="2.3604270293056707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64-4D42-8E71-438FFF944ADE}"/>
                </c:ext>
              </c:extLst>
            </c:dLbl>
            <c:dLbl>
              <c:idx val="8"/>
              <c:layout>
                <c:manualLayout>
                  <c:x val="2.3604270293056707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64-4D42-8E71-438FFF944ADE}"/>
                </c:ext>
              </c:extLst>
            </c:dLbl>
            <c:dLbl>
              <c:idx val="9"/>
              <c:layout>
                <c:manualLayout>
                  <c:x val="2.697630890635044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1E-4507-AEEA-AA4E5F233562}"/>
                </c:ext>
              </c:extLst>
            </c:dLbl>
            <c:dLbl>
              <c:idx val="10"/>
              <c:layout>
                <c:manualLayout>
                  <c:x val="4.1588476230623721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1E-4507-AEEA-AA4E5F233562}"/>
                </c:ext>
              </c:extLst>
            </c:dLbl>
            <c:dLbl>
              <c:idx val="11"/>
              <c:layout>
                <c:manualLayout>
                  <c:x val="2.8100321777448461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70B-4791-94BA-D1094EFD8BAD}"/>
                </c:ext>
              </c:extLst>
            </c:dLbl>
            <c:dLbl>
              <c:idx val="12"/>
              <c:layout>
                <c:manualLayout>
                  <c:x val="0.3068555138097370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70B-4791-94BA-D1094EFD8B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Аркуш1!$A$2:$A$14</c:f>
              <c:strCache>
                <c:ptCount val="13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Служитель релігійної організації</c:v>
                </c:pt>
                <c:pt idx="9">
                  <c:v>Особа, що позбавлена волі; особа, воля якої обмежена 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Інші </c:v>
                </c:pt>
              </c:strCache>
            </c:strRef>
          </c:cat>
          <c:val>
            <c:numRef>
              <c:f>Аркуш1!$B$2:$B$14</c:f>
              <c:numCache>
                <c:formatCode>General</c:formatCode>
                <c:ptCount val="13"/>
                <c:pt idx="0">
                  <c:v>6</c:v>
                </c:pt>
                <c:pt idx="1">
                  <c:v>219</c:v>
                </c:pt>
                <c:pt idx="2">
                  <c:v>10</c:v>
                </c:pt>
                <c:pt idx="3">
                  <c:v>6</c:v>
                </c:pt>
                <c:pt idx="4">
                  <c:v>10</c:v>
                </c:pt>
                <c:pt idx="5">
                  <c:v>128</c:v>
                </c:pt>
                <c:pt idx="6">
                  <c:v>37</c:v>
                </c:pt>
                <c:pt idx="7">
                  <c:v>2</c:v>
                </c:pt>
                <c:pt idx="8">
                  <c:v>2</c:v>
                </c:pt>
                <c:pt idx="9">
                  <c:v>21</c:v>
                </c:pt>
                <c:pt idx="10">
                  <c:v>111</c:v>
                </c:pt>
                <c:pt idx="11">
                  <c:v>11</c:v>
                </c:pt>
                <c:pt idx="12">
                  <c:v>1548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Аркуш1!$A$2:$A$14</c:f>
              <c:strCache>
                <c:ptCount val="13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Служитель релігійної організації</c:v>
                </c:pt>
                <c:pt idx="9">
                  <c:v>Особа, що позбавлена волі; особа, воля якої обмежена 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Інші </c:v>
                </c:pt>
              </c:strCache>
            </c:strRef>
          </c:cat>
          <c:val>
            <c:numRef>
              <c:f>Аркуш1!$C$2:$C$14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Аркуш1!$A$2:$A$14</c:f>
              <c:strCache>
                <c:ptCount val="13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Служитель релігійної організації</c:v>
                </c:pt>
                <c:pt idx="9">
                  <c:v>Особа, що позбавлена волі; особа, воля якої обмежена 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Інші </c:v>
                </c:pt>
              </c:strCache>
            </c:strRef>
          </c:cat>
          <c:val>
            <c:numRef>
              <c:f>Аркуш1!$D$2:$D$14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902746766383349"/>
          <c:y val="8.5592400013941083E-2"/>
          <c:w val="0.59535460396094741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6867328160575735E-2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3390282429547847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233881600267169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3"/>
              <c:layout>
                <c:manualLayout>
                  <c:x val="5.6804971614616201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4"/>
              <c:layout>
                <c:manualLayout>
                  <c:x val="4.0153668981108948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5"/>
              <c:layout>
                <c:manualLayout>
                  <c:x val="2.5617928375219069E-2"/>
                  <c:y val="-8.3514885048666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6"/>
              <c:layout>
                <c:manualLayout>
                  <c:x val="2.3468162335049971E-2"/>
                  <c:y val="-8.35140630517654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2252052701191729E-2"/>
                      <c:h val="3.98783576107377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3472-4F0E-9FDE-FEE5A5DF083B}"/>
                </c:ext>
              </c:extLst>
            </c:dLbl>
            <c:dLbl>
              <c:idx val="7"/>
              <c:layout>
                <c:manualLayout>
                  <c:x val="3.903984600827325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472-4F0E-9FDE-FEE5A5DF083B}"/>
                </c:ext>
              </c:extLst>
            </c:dLbl>
            <c:dLbl>
              <c:idx val="8"/>
              <c:layout>
                <c:manualLayout>
                  <c:x val="2.3446324388574771E-2"/>
                  <c:y val="-1.252723275729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472-4F0E-9FDE-FEE5A5DF083B}"/>
                </c:ext>
              </c:extLst>
            </c:dLbl>
            <c:dLbl>
              <c:idx val="9"/>
              <c:layout>
                <c:manualLayout>
                  <c:x val="2.004881351104101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A06-46A4-84CA-B498E012AD7E}"/>
                </c:ext>
              </c:extLst>
            </c:dLbl>
            <c:dLbl>
              <c:idx val="10"/>
              <c:layout>
                <c:manualLayout>
                  <c:x val="2.2276459456712236E-2"/>
                  <c:y val="-4.1757442524333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0A-4BE2-AF1A-086965110F1F}"/>
                </c:ext>
              </c:extLst>
            </c:dLbl>
            <c:dLbl>
              <c:idx val="11"/>
              <c:layout>
                <c:manualLayout>
                  <c:x val="2.5667743449909672E-2"/>
                  <c:y val="-4.1757442524333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0C-4D66-AA7F-AC975A57F01A}"/>
                </c:ext>
              </c:extLst>
            </c:dLbl>
            <c:dLbl>
              <c:idx val="12"/>
              <c:layout>
                <c:manualLayout>
                  <c:x val="0.3107566094211357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0C-4D66-AA7F-AC975A57F01A}"/>
                </c:ext>
              </c:extLst>
            </c:dLbl>
            <c:dLbl>
              <c:idx val="13"/>
              <c:layout>
                <c:manualLayout>
                  <c:x val="6.5715555397301006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0C-4D66-AA7F-AC975A57F01A}"/>
                </c:ext>
              </c:extLst>
            </c:dLbl>
            <c:dLbl>
              <c:idx val="14"/>
              <c:layout>
                <c:manualLayout>
                  <c:x val="0.25952075267069735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D0C-4D66-AA7F-AC975A57F0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Особа з інвалідністю з дитинства</c:v>
                </c:pt>
                <c:pt idx="10">
                  <c:v>Особа, що потерпіла від Чорнобильської катастрофи</c:v>
                </c:pt>
                <c:pt idx="11">
                  <c:v>Учасник ліквідації наслідків аварії на Чорнобильській АЕС</c:v>
                </c:pt>
                <c:pt idx="12">
                  <c:v>Інші</c:v>
                </c:pt>
                <c:pt idx="13">
                  <c:v>Член сім'ї загиблого</c:v>
                </c:pt>
                <c:pt idx="14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112</c:v>
                </c:pt>
                <c:pt idx="1">
                  <c:v>4</c:v>
                </c:pt>
                <c:pt idx="2">
                  <c:v>8</c:v>
                </c:pt>
                <c:pt idx="3">
                  <c:v>122</c:v>
                </c:pt>
                <c:pt idx="4">
                  <c:v>68</c:v>
                </c:pt>
                <c:pt idx="5">
                  <c:v>2</c:v>
                </c:pt>
                <c:pt idx="6">
                  <c:v>13</c:v>
                </c:pt>
                <c:pt idx="7">
                  <c:v>66</c:v>
                </c:pt>
                <c:pt idx="8">
                  <c:v>16</c:v>
                </c:pt>
                <c:pt idx="9">
                  <c:v>4</c:v>
                </c:pt>
                <c:pt idx="10">
                  <c:v>10</c:v>
                </c:pt>
                <c:pt idx="11">
                  <c:v>14</c:v>
                </c:pt>
                <c:pt idx="12">
                  <c:v>993</c:v>
                </c:pt>
                <c:pt idx="13">
                  <c:v>148</c:v>
                </c:pt>
                <c:pt idx="14">
                  <c:v>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</a:t>
            </a:r>
            <a:r>
              <a:rPr lang="uk-UA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мешканців </a:t>
            </a:r>
            <a:r>
              <a:rPr lang="uk-UA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1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106689529739198"/>
          <c:y val="0.25686648976029153"/>
          <c:w val="0.55125254767165177"/>
          <c:h val="0.501881320379474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A20D-4210-BAE4-40C8854DA7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08B-464D-80E6-F1D0DAF7EA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F08B-464D-80E6-F1D0DAF7EA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08B-464D-80E6-F1D0DAF7EA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BCD1-49BA-B23B-6A0D78E2044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BCD1-49BA-B23B-6A0D78E2044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BCD1-49BA-B23B-6A0D78E2044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FDE-4167-A563-6606714A6BD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E39-4D6E-A7C6-6A88E113EAD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5E39-4D6E-A7C6-6A88E113EAD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5E39-4D6E-A7C6-6A88E113EAD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E39-4D6E-A7C6-6A88E113EAD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5E39-4D6E-A7C6-6A88E113EAD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E39-4D6E-A7C6-6A88E113EADD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5E39-4D6E-A7C6-6A88E113EADD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5E39-4D6E-A7C6-6A88E113EADD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5E39-4D6E-A7C6-6A88E113EADD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5E39-4D6E-A7C6-6A88E113EADD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5E39-4D6E-A7C6-6A88E113EADD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5E39-4D6E-A7C6-6A88E113EADD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5E39-4D6E-A7C6-6A88E113EADD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0282-4447-B935-7C6B1B9839EF}"/>
              </c:ext>
            </c:extLst>
          </c:dPt>
          <c:dLbls>
            <c:dLbl>
              <c:idx val="0"/>
              <c:layout>
                <c:manualLayout>
                  <c:x val="0.11418862462481262"/>
                  <c:y val="4.5521285450018961E-2"/>
                </c:manualLayout>
              </c:layout>
              <c:tx>
                <c:rich>
                  <a:bodyPr/>
                  <a:lstStyle/>
                  <a:p>
                    <a:fld id="{6EF4224A-B5EF-427E-9A32-0EB0D1A0BB63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E1CD7DA9-0B13-4B22-AD48-204BD22B511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4675-4EA5-A0B9-893FA36A06FA}"/>
                </c:ext>
              </c:extLst>
            </c:dLbl>
            <c:dLbl>
              <c:idx val="1"/>
              <c:layout>
                <c:manualLayout>
                  <c:x val="0.16996484469804723"/>
                  <c:y val="0.106933113844075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A20D-4210-BAE4-40C8854DA7FD}"/>
                </c:ext>
              </c:extLst>
            </c:dLbl>
            <c:dLbl>
              <c:idx val="2"/>
              <c:layout>
                <c:manualLayout>
                  <c:x val="7.6038898710859823E-2"/>
                  <c:y val="0.18164149330118418"/>
                </c:manualLayout>
              </c:layout>
              <c:tx>
                <c:rich>
                  <a:bodyPr/>
                  <a:lstStyle/>
                  <a:p>
                    <a:fld id="{A2C48FA9-4A17-4A33-A9F9-A46D442505AC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</a:t>
                    </a:r>
                    <a:fld id="{4DD39181-995D-405F-AA71-752867CCE006}" type="PERCENTAGE">
                      <a:rPr lang="uk-UA" baseline="0" smtClean="0"/>
                      <a:pPr/>
                      <a:t>[ВІДСОТОК]</a:t>
                    </a:fld>
                    <a:endParaRPr lang="uk-UA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08B-464D-80E6-F1D0DAF7EA2E}"/>
                </c:ext>
              </c:extLst>
            </c:dLbl>
            <c:dLbl>
              <c:idx val="3"/>
              <c:layout>
                <c:manualLayout>
                  <c:x val="8.8054742765692862E-2"/>
                  <c:y val="0.21855787201109475"/>
                </c:manualLayout>
              </c:layout>
              <c:tx>
                <c:rich>
                  <a:bodyPr/>
                  <a:lstStyle/>
                  <a:p>
                    <a:fld id="{42F5EEA5-C592-4410-A4E2-E3EA9AB78884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6,8%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6892450566274"/>
                      <c:h val="9.39876006175525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F08B-464D-80E6-F1D0DAF7EA2E}"/>
                </c:ext>
              </c:extLst>
            </c:dLbl>
            <c:dLbl>
              <c:idx val="4"/>
              <c:layout>
                <c:manualLayout>
                  <c:x val="6.9057692051816222E-2"/>
                  <c:y val="0.19642921333194463"/>
                </c:manualLayout>
              </c:layout>
              <c:tx>
                <c:rich>
                  <a:bodyPr/>
                  <a:lstStyle/>
                  <a:p>
                    <a:fld id="{C55355C6-062F-470B-87B0-D1A439C1EEFB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6,3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08B-464D-80E6-F1D0DAF7EA2E}"/>
                </c:ext>
              </c:extLst>
            </c:dLbl>
            <c:dLbl>
              <c:idx val="5"/>
              <c:layout>
                <c:manualLayout>
                  <c:x val="-1.3695460059834583E-2"/>
                  <c:y val="0.196776850642537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BCD1-49BA-B23B-6A0D78E2044C}"/>
                </c:ext>
              </c:extLst>
            </c:dLbl>
            <c:dLbl>
              <c:idx val="6"/>
              <c:layout>
                <c:manualLayout>
                  <c:x val="-0.13154656549053967"/>
                  <c:y val="0.184873767561982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BCD1-49BA-B23B-6A0D78E2044C}"/>
                </c:ext>
              </c:extLst>
            </c:dLbl>
            <c:dLbl>
              <c:idx val="7"/>
              <c:layout>
                <c:manualLayout>
                  <c:x val="-0.23874109896150975"/>
                  <c:y val="0.12040525016828842"/>
                </c:manualLayout>
              </c:layout>
              <c:tx>
                <c:rich>
                  <a:bodyPr/>
                  <a:lstStyle/>
                  <a:p>
                    <a:fld id="{DA5259C1-67DA-4C93-B19F-A51860670B31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BCD1-49BA-B23B-6A0D78E2044C}"/>
                </c:ext>
              </c:extLst>
            </c:dLbl>
            <c:dLbl>
              <c:idx val="8"/>
              <c:layout>
                <c:manualLayout>
                  <c:x val="-0.11846855063244342"/>
                  <c:y val="0.112671510546329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DFDE-4167-A563-6606714A6BD3}"/>
                </c:ext>
              </c:extLst>
            </c:dLbl>
            <c:dLbl>
              <c:idx val="9"/>
              <c:layout>
                <c:manualLayout>
                  <c:x val="-5.1301713544836654E-2"/>
                  <c:y val="1.76342597414487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5E39-4D6E-A7C6-6A88E113EADD}"/>
                </c:ext>
              </c:extLst>
            </c:dLbl>
            <c:dLbl>
              <c:idx val="10"/>
              <c:layout>
                <c:manualLayout>
                  <c:x val="-6.4369827975324742E-2"/>
                  <c:y val="6.780339464243036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>
                      <a:defRPr sz="11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E5BCCEB-6B90-42BD-86BA-C4C9393BE2B0}" type="CATEGORYNAME">
                      <a:rPr lang="ru-RU" smtClean="0"/>
                      <a:pPr algn="ctr">
                        <a:defRPr b="1">
                          <a:solidFill>
                            <a:schemeClr val="dk1"/>
                          </a:solidFill>
                        </a:defRPr>
                      </a:pPr>
                      <a:t>[ІМ’Я КАТЕГОРІЇ]</a:t>
                    </a:fld>
                    <a:r>
                      <a:rPr lang="ru-RU" dirty="0" smtClean="0"/>
                      <a:t> 16,4%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>
                    <a:defRPr sz="11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5E39-4D6E-A7C6-6A88E113EADD}"/>
                </c:ext>
              </c:extLst>
            </c:dLbl>
            <c:dLbl>
              <c:idx val="11"/>
              <c:layout>
                <c:manualLayout>
                  <c:x val="-0.11572381667460414"/>
                  <c:y val="1.864828913309264E-2"/>
                </c:manualLayout>
              </c:layout>
              <c:tx>
                <c:rich>
                  <a:bodyPr/>
                  <a:lstStyle/>
                  <a:p>
                    <a:fld id="{4E5E6361-DCDF-4B14-9298-0EEB2F7EC656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F73E039E-0D08-4A70-A8E5-C68D586DE9D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5E39-4D6E-A7C6-6A88E113EADD}"/>
                </c:ext>
              </c:extLst>
            </c:dLbl>
            <c:dLbl>
              <c:idx val="12"/>
              <c:layout>
                <c:manualLayout>
                  <c:x val="-0.12140736929857339"/>
                  <c:y val="-4.495781229508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5E39-4D6E-A7C6-6A88E113EADD}"/>
                </c:ext>
              </c:extLst>
            </c:dLbl>
            <c:dLbl>
              <c:idx val="13"/>
              <c:layout>
                <c:manualLayout>
                  <c:x val="-9.5753464734105689E-2"/>
                  <c:y val="-0.11299248059609472"/>
                </c:manualLayout>
              </c:layout>
              <c:tx>
                <c:rich>
                  <a:bodyPr/>
                  <a:lstStyle/>
                  <a:p>
                    <a:fld id="{4CAAC345-5AA7-496E-A60A-A96995AD47E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AF5285DB-8FF4-430F-A7A9-3B958E819DF8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67201631643178"/>
                      <c:h val="9.14495111431177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5E39-4D6E-A7C6-6A88E113EADD}"/>
                </c:ext>
              </c:extLst>
            </c:dLbl>
            <c:dLbl>
              <c:idx val="14"/>
              <c:layout>
                <c:manualLayout>
                  <c:x val="7.9619171807345748E-2"/>
                  <c:y val="-9.0164626920493054E-2"/>
                </c:manualLayout>
              </c:layout>
              <c:tx>
                <c:rich>
                  <a:bodyPr/>
                  <a:lstStyle/>
                  <a:p>
                    <a:fld id="{F2BCEDD1-42BF-4A8B-99F6-0B1CBBC87E2C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168254843940685"/>
                      <c:h val="0.1067500546286628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5E39-4D6E-A7C6-6A88E113EADD}"/>
                </c:ext>
              </c:extLst>
            </c:dLbl>
            <c:dLbl>
              <c:idx val="15"/>
              <c:layout>
                <c:manualLayout>
                  <c:x val="-4.0033100957921661E-2"/>
                  <c:y val="-8.10970218606515E-2"/>
                </c:manualLayout>
              </c:layout>
              <c:tx>
                <c:rich>
                  <a:bodyPr/>
                  <a:lstStyle/>
                  <a:p>
                    <a:fld id="{C0373934-1008-49D3-8E34-2988E60CA07D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22,2%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47770700636943"/>
                      <c:h val="0.11248775843574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5E39-4D6E-A7C6-6A88E113EADD}"/>
                </c:ext>
              </c:extLst>
            </c:dLbl>
            <c:dLbl>
              <c:idx val="16"/>
              <c:layout>
                <c:manualLayout>
                  <c:x val="5.5224039469333977E-2"/>
                  <c:y val="-0.210725202460713"/>
                </c:manualLayout>
              </c:layout>
              <c:tx>
                <c:rich>
                  <a:bodyPr/>
                  <a:lstStyle/>
                  <a:p>
                    <a:fld id="{E01A31B1-F210-4891-83E1-B88586E22185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5E39-4D6E-A7C6-6A88E113EADD}"/>
                </c:ext>
              </c:extLst>
            </c:dLbl>
            <c:dLbl>
              <c:idx val="17"/>
              <c:layout>
                <c:manualLayout>
                  <c:x val="0.11973299958281185"/>
                  <c:y val="-0.15209815938103047"/>
                </c:manualLayout>
              </c:layout>
              <c:tx>
                <c:rich>
                  <a:bodyPr/>
                  <a:lstStyle/>
                  <a:p>
                    <a:fld id="{EE6BC65F-D120-41EB-A47F-B026C616DEDE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85C67CCF-AA11-4AA7-A2C3-7C68BDBD19E0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5E39-4D6E-A7C6-6A88E113EADD}"/>
                </c:ext>
              </c:extLst>
            </c:dLbl>
            <c:dLbl>
              <c:idx val="18"/>
              <c:layout>
                <c:manualLayout>
                  <c:x val="0.2169087587806097"/>
                  <c:y val="-0.11788359419172841"/>
                </c:manualLayout>
              </c:layout>
              <c:tx>
                <c:rich>
                  <a:bodyPr/>
                  <a:lstStyle/>
                  <a:p>
                    <a:fld id="{E87BE1CA-538C-4DA8-89DD-E5168798A2AB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3,0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5E39-4D6E-A7C6-6A88E113EADD}"/>
                </c:ext>
              </c:extLst>
            </c:dLbl>
            <c:dLbl>
              <c:idx val="19"/>
              <c:layout>
                <c:manualLayout>
                  <c:x val="0.13820650190345238"/>
                  <c:y val="-7.3174811948646182E-2"/>
                </c:manualLayout>
              </c:layout>
              <c:tx>
                <c:rich>
                  <a:bodyPr/>
                  <a:lstStyle/>
                  <a:p>
                    <a:fld id="{F4757147-27D8-4F74-958C-0B3962CCA69F}" type="CATEGORYNAME">
                      <a:rPr lang="ru-RU" smtClean="0"/>
                      <a:pPr/>
                      <a:t>[ІМ’Я КАТЕГОРІЇ]</a:t>
                    </a:fld>
                    <a:r>
                      <a:rPr lang="ru-RU" smtClean="0"/>
                      <a:t> </a:t>
                    </a:r>
                    <a:fld id="{B6AB1AA2-EF93-4B67-AF6E-C21681B43A90}" type="PERCENTAGE">
                      <a:rPr lang="ru-RU" baseline="0" smtClean="0"/>
                      <a:pPr/>
                      <a:t>[ВІДСОТОК]</a:t>
                    </a:fld>
                    <a:endParaRPr lang="ru-RU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5E39-4D6E-A7C6-6A88E113EADD}"/>
                </c:ext>
              </c:extLst>
            </c:dLbl>
            <c:dLbl>
              <c:idx val="20"/>
              <c:layout>
                <c:manualLayout>
                  <c:x val="0.1225527670589448"/>
                  <c:y val="-4.365452071368419E-2"/>
                </c:manualLayout>
              </c:layout>
              <c:tx>
                <c:rich>
                  <a:bodyPr/>
                  <a:lstStyle/>
                  <a:p>
                    <a:fld id="{72A3B965-B482-4153-A8D2-8C86C3FF813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5,6%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5E39-4D6E-A7C6-6A88E113EADD}"/>
                </c:ext>
              </c:extLst>
            </c:dLbl>
            <c:dLbl>
              <c:idx val="21"/>
              <c:layout>
                <c:manualLayout>
                  <c:x val="0.11302447262415374"/>
                  <c:y val="-8.1532086631893791E-2"/>
                </c:manualLayout>
              </c:layout>
              <c:tx>
                <c:rich>
                  <a:bodyPr/>
                  <a:lstStyle/>
                  <a:p>
                    <a:fld id="{C32B0B57-9EB5-42BA-89C1-1B8F037BEC8A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5E39-4D6E-A7C6-6A88E113EADD}"/>
                </c:ext>
              </c:extLst>
            </c:dLbl>
            <c:dLbl>
              <c:idx val="22"/>
              <c:layout>
                <c:manualLayout>
                  <c:x val="0.10830857910296632"/>
                  <c:y val="-1.3178879750672072E-2"/>
                </c:manualLayout>
              </c:layout>
              <c:tx>
                <c:rich>
                  <a:bodyPr/>
                  <a:lstStyle/>
                  <a:p>
                    <a:fld id="{C71A3BFB-EAF2-445D-BA9A-4503F0C47DFD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8AB0A7DB-8CBB-469C-B7B6-C0C74A8A2186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0282-4447-B935-7C6B1B9839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Аркуш1!$A$2:$A$24</c:f>
              <c:strCache>
                <c:ptCount val="23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і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Молодь. Фізична культура і спорт</c:v>
                </c:pt>
                <c:pt idx="13">
                  <c:v>Освіта, наукова, науково-технічна, інноваційна діяльність та інтелектуальна власність</c:v>
                </c:pt>
                <c:pt idx="14">
                  <c:v>Діяльність об'єднань громадян, релігія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23"/>
                <c:pt idx="0">
                  <c:v>15</c:v>
                </c:pt>
                <c:pt idx="1">
                  <c:v>8</c:v>
                </c:pt>
                <c:pt idx="2">
                  <c:v>16</c:v>
                </c:pt>
                <c:pt idx="3">
                  <c:v>288</c:v>
                </c:pt>
                <c:pt idx="4">
                  <c:v>267</c:v>
                </c:pt>
                <c:pt idx="5">
                  <c:v>17</c:v>
                </c:pt>
                <c:pt idx="6">
                  <c:v>51</c:v>
                </c:pt>
                <c:pt idx="7">
                  <c:v>121</c:v>
                </c:pt>
                <c:pt idx="8">
                  <c:v>1214</c:v>
                </c:pt>
                <c:pt idx="9">
                  <c:v>18</c:v>
                </c:pt>
                <c:pt idx="10">
                  <c:v>699</c:v>
                </c:pt>
                <c:pt idx="11">
                  <c:v>5</c:v>
                </c:pt>
                <c:pt idx="12">
                  <c:v>8</c:v>
                </c:pt>
                <c:pt idx="13">
                  <c:v>30</c:v>
                </c:pt>
                <c:pt idx="14">
                  <c:v>4</c:v>
                </c:pt>
                <c:pt idx="15">
                  <c:v>945</c:v>
                </c:pt>
                <c:pt idx="16">
                  <c:v>66</c:v>
                </c:pt>
                <c:pt idx="17">
                  <c:v>17</c:v>
                </c:pt>
                <c:pt idx="18">
                  <c:v>126</c:v>
                </c:pt>
                <c:pt idx="19">
                  <c:v>21</c:v>
                </c:pt>
                <c:pt idx="20">
                  <c:v>239</c:v>
                </c:pt>
                <c:pt idx="21">
                  <c:v>50</c:v>
                </c:pt>
                <c:pt idx="2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791644141"/>
              </p:ext>
            </p:extLst>
          </p:nvPr>
        </p:nvGraphicFramePr>
        <p:xfrm>
          <a:off x="462398" y="411667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915479586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290079018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208651036"/>
              </p:ext>
            </p:extLst>
          </p:nvPr>
        </p:nvGraphicFramePr>
        <p:xfrm>
          <a:off x="119743" y="97970"/>
          <a:ext cx="11963400" cy="664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848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161</Words>
  <Application>Microsoft Office PowerPoint</Application>
  <PresentationFormat>Широкий екран</PresentationFormat>
  <Paragraphs>60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153</cp:revision>
  <cp:lastPrinted>2026-01-07T13:46:37Z</cp:lastPrinted>
  <dcterms:created xsi:type="dcterms:W3CDTF">2018-01-03T13:22:59Z</dcterms:created>
  <dcterms:modified xsi:type="dcterms:W3CDTF">2026-01-12T10:46:05Z</dcterms:modified>
</cp:coreProperties>
</file>