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</p:sldIdLst>
  <p:sldSz cx="12192000" cy="6858000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озділ за промовчанням" id="{AA2DEFDD-AFF3-4729-B23E-1B94F7837D82}">
          <p14:sldIdLst>
            <p14:sldId id="256"/>
            <p14:sldId id="257"/>
            <p14:sldId id="258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8" d="100"/>
          <a:sy n="98" d="100"/>
        </p:scale>
        <p:origin x="84" y="8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</a:t>
            </a:r>
            <a:r>
              <a:rPr lang="uk-UA" sz="20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мешканців Чернівецької області за формою надходження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19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141581777631297"/>
          <c:y val="0.22991496727501198"/>
          <c:w val="0.78651912578350458"/>
          <c:h val="0.67117929524644682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952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/>
              <a:contourClr>
                <a:srgbClr val="000000"/>
              </a:contourClr>
            </a:sp3d>
          </c:spPr>
          <c:explosion val="1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565-41D7-998A-A12F5781B11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21EB-4834-BD5B-E4F6449C2E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E849-42CA-B709-A2B722DEB6D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77B7-41C5-BAB0-33D202A4C5C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77B7-41C5-BAB0-33D202A4C5CF}"/>
              </c:ext>
            </c:extLst>
          </c:dPt>
          <c:dLbls>
            <c:dLbl>
              <c:idx val="0"/>
              <c:layout>
                <c:manualLayout>
                  <c:x val="-4.8844139948436609E-2"/>
                  <c:y val="-1.8106258210655715E-2"/>
                </c:manualLayout>
              </c:layout>
              <c:tx>
                <c:rich>
                  <a:bodyPr/>
                  <a:lstStyle/>
                  <a:p>
                    <a:r>
                      <a:rPr lang="uk-UA" dirty="0" smtClean="0"/>
                      <a:t>Поштою </a:t>
                    </a:r>
                    <a:br>
                      <a:rPr lang="uk-UA" dirty="0" smtClean="0"/>
                    </a:br>
                    <a:r>
                      <a:rPr lang="uk-UA" dirty="0" smtClean="0"/>
                      <a:t>63,4</a:t>
                    </a:r>
                    <a:r>
                      <a:rPr lang="uk-UA" baseline="0" dirty="0" smtClean="0"/>
                      <a:t>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565-41D7-998A-A12F5781B110}"/>
                </c:ext>
              </c:extLst>
            </c:dLbl>
            <c:dLbl>
              <c:idx val="1"/>
              <c:layout>
                <c:manualLayout>
                  <c:x val="3.8571771335200844E-2"/>
                  <c:y val="-6.8107140472317917E-2"/>
                </c:manualLayout>
              </c:layout>
              <c:tx>
                <c:rich>
                  <a:bodyPr/>
                  <a:lstStyle/>
                  <a:p>
                    <a:fld id="{98931E77-0040-42FB-9B7B-2AA08B316CA1}" type="CATEGORYNAME">
                      <a:rPr lang="uk-UA" sz="1300" b="1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pPr/>
                      <a:t>[ІМ’Я КАТЕГОРІЇ]</a:t>
                    </a:fld>
                    <a:r>
                      <a:rPr lang="uk-UA" sz="1300" b="1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
</a:t>
                    </a:r>
                    <a:r>
                      <a:rPr lang="uk-UA" sz="1300" b="1" baseline="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8,4%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21EB-4834-BD5B-E4F6449C2E02}"/>
                </c:ext>
              </c:extLst>
            </c:dLbl>
            <c:dLbl>
              <c:idx val="2"/>
              <c:layout>
                <c:manualLayout>
                  <c:x val="0.12039068022805106"/>
                  <c:y val="5.7122117815492444E-2"/>
                </c:manualLayout>
              </c:layout>
              <c:tx>
                <c:rich>
                  <a:bodyPr/>
                  <a:lstStyle/>
                  <a:p>
                    <a:fld id="{B40ED438-0B03-4BA2-AB91-F4F99FD74BAF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24,4%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E849-42CA-B709-A2B722DEB6D0}"/>
                </c:ext>
              </c:extLst>
            </c:dLbl>
            <c:dLbl>
              <c:idx val="3"/>
              <c:layout>
                <c:manualLayout>
                  <c:x val="0.18818349045355562"/>
                  <c:y val="1.5379031719555658E-2"/>
                </c:manualLayout>
              </c:layout>
              <c:tx>
                <c:rich>
                  <a:bodyPr/>
                  <a:lstStyle/>
                  <a:p>
                    <a:fld id="{C2553A8C-F697-48E6-8B58-738F2669BCFA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3,1%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77B7-41C5-BAB0-33D202A4C5CF}"/>
                </c:ext>
              </c:extLst>
            </c:dLbl>
            <c:dLbl>
              <c:idx val="4"/>
              <c:layout>
                <c:manualLayout>
                  <c:x val="-0.12272836333927542"/>
                  <c:y val="-6.5910135940952824E-2"/>
                </c:manualLayout>
              </c:layout>
              <c:tx>
                <c:rich>
                  <a:bodyPr/>
                  <a:lstStyle/>
                  <a:p>
                    <a:fld id="{C8F30822-B825-485C-9985-5288E0BD8D9D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77B7-41C5-BAB0-33D202A4C5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Аркуш1!$A$2:$A$6</c:f>
              <c:strCache>
                <c:ptCount val="5"/>
                <c:pt idx="0">
                  <c:v>Надійшло поштою</c:v>
                </c:pt>
                <c:pt idx="1">
                  <c:v>Засобами електронного зв'язку</c:v>
                </c:pt>
                <c:pt idx="2">
                  <c:v>Засобами телефонного зв'язку</c:v>
                </c:pt>
                <c:pt idx="3">
                  <c:v>Через органи влади</c:v>
                </c:pt>
                <c:pt idx="4">
                  <c:v>Від інших органів, установ, організацій</c:v>
                </c:pt>
              </c:strCache>
            </c:strRef>
          </c:cat>
          <c:val>
            <c:numRef>
              <c:f>Аркуш1!$B$2:$B$6</c:f>
              <c:numCache>
                <c:formatCode>General</c:formatCode>
                <c:ptCount val="5"/>
                <c:pt idx="0">
                  <c:v>209</c:v>
                </c:pt>
                <c:pt idx="1">
                  <c:v>27</c:v>
                </c:pt>
                <c:pt idx="2">
                  <c:v>80</c:v>
                </c:pt>
                <c:pt idx="3">
                  <c:v>10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65-41D7-998A-A12F5781B11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соціальний стан авторів звернень з Чернівецької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0.22030652273519585"/>
                  <c:y val="-1.05636409460031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ED5F-45C6-A198-5FFE1CA991AF}"/>
                </c:ext>
              </c:extLst>
            </c:dLbl>
            <c:dLbl>
              <c:idx val="1"/>
              <c:layout>
                <c:manualLayout>
                  <c:x val="7.7556888105757754E-2"/>
                  <c:y val="-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ED5F-45C6-A198-5FFE1CA991AF}"/>
                </c:ext>
              </c:extLst>
            </c:dLbl>
            <c:dLbl>
              <c:idx val="2"/>
              <c:layout>
                <c:manualLayout>
                  <c:x val="2.6414302470801513E-2"/>
                  <c:y val="-7.394465483927046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9786341084095367E-2"/>
                      <c:h val="4.002571872268113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ED5F-45C6-A198-5FFE1CA991AF}"/>
                </c:ext>
              </c:extLst>
            </c:dLbl>
            <c:dLbl>
              <c:idx val="3"/>
              <c:layout>
                <c:manualLayout>
                  <c:x val="8.8797016816737143E-2"/>
                  <c:y val="-6.33818456760181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ED5F-45C6-A198-5FFE1CA991AF}"/>
                </c:ext>
              </c:extLst>
            </c:dLbl>
            <c:dLbl>
              <c:idx val="4"/>
              <c:layout>
                <c:manualLayout>
                  <c:x val="7.3060836621366004E-2"/>
                  <c:y val="-1.05636409460031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ED5F-45C6-A198-5FFE1CA991AF}"/>
                </c:ext>
              </c:extLst>
            </c:dLbl>
            <c:dLbl>
              <c:idx val="5"/>
              <c:layout>
                <c:manualLayout>
                  <c:x val="3.4844399004036047E-2"/>
                  <c:y val="-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ED5F-45C6-A198-5FFE1CA991AF}"/>
                </c:ext>
              </c:extLst>
            </c:dLbl>
            <c:dLbl>
              <c:idx val="6"/>
              <c:layout>
                <c:manualLayout>
                  <c:x val="7.9804913847953629E-2"/>
                  <c:y val="-1.05636409460031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D5F-45C6-A198-5FFE1CA991AF}"/>
                </c:ext>
              </c:extLst>
            </c:dLbl>
            <c:dLbl>
              <c:idx val="7"/>
              <c:layout>
                <c:manualLayout>
                  <c:x val="3.5968411875134068E-2"/>
                  <c:y val="-1.05636409460031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8A2-4FC0-A210-722C2C483E61}"/>
                </c:ext>
              </c:extLst>
            </c:dLbl>
            <c:dLbl>
              <c:idx val="8"/>
              <c:layout>
                <c:manualLayout>
                  <c:x val="2.9224334648546398E-2"/>
                  <c:y val="-8.45091275680256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364-4F10-9798-9132B1E9E933}"/>
                </c:ext>
              </c:extLst>
            </c:dLbl>
            <c:dLbl>
              <c:idx val="9"/>
              <c:layout>
                <c:manualLayout>
                  <c:x val="0.35294004152475267"/>
                  <c:y val="-6.33818456760187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A95-4F7E-BF17-C566AF0F05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Аркуш1!$A$2:$A$11</c:f>
              <c:strCache>
                <c:ptCount val="10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Селянин</c:v>
                </c:pt>
                <c:pt idx="4">
                  <c:v>Працівник бюджетної сфери</c:v>
                </c:pt>
                <c:pt idx="5">
                  <c:v>Військовослужбовець</c:v>
                </c:pt>
                <c:pt idx="6">
                  <c:v>Підприємець</c:v>
                </c:pt>
                <c:pt idx="7">
                  <c:v>Здобувач освіти</c:v>
                </c:pt>
                <c:pt idx="8">
                  <c:v>Журналіст</c:v>
                </c:pt>
                <c:pt idx="9">
                  <c:v>Інші</c:v>
                </c:pt>
              </c:strCache>
            </c:strRef>
          </c:cat>
          <c:val>
            <c:numRef>
              <c:f>Аркуш1!$B$2:$B$11</c:f>
              <c:numCache>
                <c:formatCode>General</c:formatCode>
                <c:ptCount val="10"/>
                <c:pt idx="0">
                  <c:v>92</c:v>
                </c:pt>
                <c:pt idx="1">
                  <c:v>13</c:v>
                </c:pt>
                <c:pt idx="2">
                  <c:v>2</c:v>
                </c:pt>
                <c:pt idx="3">
                  <c:v>30</c:v>
                </c:pt>
                <c:pt idx="4">
                  <c:v>21</c:v>
                </c:pt>
                <c:pt idx="5">
                  <c:v>6</c:v>
                </c:pt>
                <c:pt idx="6">
                  <c:v>26</c:v>
                </c:pt>
                <c:pt idx="7">
                  <c:v>8</c:v>
                </c:pt>
                <c:pt idx="8">
                  <c:v>4</c:v>
                </c:pt>
                <c:pt idx="9">
                  <c:v>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5F-45C6-A198-5FFE1CA991AF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Аркуш1!$A$2:$A$11</c:f>
              <c:strCache>
                <c:ptCount val="10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Селянин</c:v>
                </c:pt>
                <c:pt idx="4">
                  <c:v>Працівник бюджетної сфери</c:v>
                </c:pt>
                <c:pt idx="5">
                  <c:v>Військовослужбовець</c:v>
                </c:pt>
                <c:pt idx="6">
                  <c:v>Підприємець</c:v>
                </c:pt>
                <c:pt idx="7">
                  <c:v>Здобувач освіти</c:v>
                </c:pt>
                <c:pt idx="8">
                  <c:v>Журналіст</c:v>
                </c:pt>
                <c:pt idx="9">
                  <c:v>Інші</c:v>
                </c:pt>
              </c:strCache>
            </c:strRef>
          </c:cat>
          <c:val>
            <c:numRef>
              <c:f>Аркуш1!$C$2:$C$11</c:f>
              <c:numCache>
                <c:formatCode>General</c:formatCode>
                <c:ptCount val="10"/>
              </c:numCache>
            </c:numRef>
          </c:val>
          <c:extLst>
            <c:ext xmlns:c16="http://schemas.microsoft.com/office/drawing/2014/chart" uri="{C3380CC4-5D6E-409C-BE32-E72D297353CC}">
              <c16:uniqueId val="{00000001-ED5F-45C6-A198-5FFE1CA991AF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Аркуш1!$A$2:$A$11</c:f>
              <c:strCache>
                <c:ptCount val="10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Селянин</c:v>
                </c:pt>
                <c:pt idx="4">
                  <c:v>Працівник бюджетної сфери</c:v>
                </c:pt>
                <c:pt idx="5">
                  <c:v>Військовослужбовець</c:v>
                </c:pt>
                <c:pt idx="6">
                  <c:v>Підприємець</c:v>
                </c:pt>
                <c:pt idx="7">
                  <c:v>Здобувач освіти</c:v>
                </c:pt>
                <c:pt idx="8">
                  <c:v>Журналіст</c:v>
                </c:pt>
                <c:pt idx="9">
                  <c:v>Інші</c:v>
                </c:pt>
              </c:strCache>
            </c:strRef>
          </c:cat>
          <c:val>
            <c:numRef>
              <c:f>Аркуш1!$D$2:$D$11</c:f>
              <c:numCache>
                <c:formatCode>General</c:formatCode>
                <c:ptCount val="10"/>
              </c:numCache>
            </c:numRef>
          </c:val>
          <c:extLst>
            <c:ext xmlns:c16="http://schemas.microsoft.com/office/drawing/2014/chart" uri="{C3380CC4-5D6E-409C-BE32-E72D297353CC}">
              <c16:uniqueId val="{00000002-ED5F-45C6-A198-5FFE1CA99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shape val="cylinder"/>
        <c:axId val="802797791"/>
        <c:axId val="802803615"/>
        <c:axId val="0"/>
      </c:bar3DChart>
      <c:catAx>
        <c:axId val="802797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803615"/>
        <c:crosses val="autoZero"/>
        <c:auto val="1"/>
        <c:lblAlgn val="ctr"/>
        <c:lblOffset val="100"/>
        <c:noMultiLvlLbl val="0"/>
      </c:catAx>
      <c:valAx>
        <c:axId val="8028036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797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категорії авторів звернень з Чернівецької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2.7845574320890295E-2"/>
                  <c:y val="-1.04393606310831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3472-4F0E-9FDE-FEE5A5DF083B}"/>
                </c:ext>
              </c:extLst>
            </c:dLbl>
            <c:dLbl>
              <c:idx val="1"/>
              <c:layout>
                <c:manualLayout>
                  <c:x val="2.673175134805468E-2"/>
                  <c:y val="-1.04393606310831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3472-4F0E-9FDE-FEE5A5DF083B}"/>
                </c:ext>
              </c:extLst>
            </c:dLbl>
            <c:dLbl>
              <c:idx val="2"/>
              <c:layout>
                <c:manualLayout>
                  <c:x val="3.6815357356068334E-2"/>
                  <c:y val="-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3472-4F0E-9FDE-FEE5A5DF083B}"/>
                </c:ext>
              </c:extLst>
            </c:dLbl>
            <c:dLbl>
              <c:idx val="3"/>
              <c:layout>
                <c:manualLayout>
                  <c:x val="3.0151100172063725E-2"/>
                  <c:y val="-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3472-4F0E-9FDE-FEE5A5DF083B}"/>
                </c:ext>
              </c:extLst>
            </c:dLbl>
            <c:dLbl>
              <c:idx val="4"/>
              <c:layout>
                <c:manualLayout>
                  <c:x val="2.7845574320890295E-2"/>
                  <c:y val="-6.26361637864998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3472-4F0E-9FDE-FEE5A5DF083B}"/>
                </c:ext>
              </c:extLst>
            </c:dLbl>
            <c:dLbl>
              <c:idx val="5"/>
              <c:layout>
                <c:manualLayout>
                  <c:x val="2.901543925275283E-2"/>
                  <c:y val="-1.04393606310831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3472-4F0E-9FDE-FEE5A5DF083B}"/>
                </c:ext>
              </c:extLst>
            </c:dLbl>
            <c:dLbl>
              <c:idx val="6"/>
              <c:layout>
                <c:manualLayout>
                  <c:x val="3.2018902365172387E-2"/>
                  <c:y val="-1.25272327572998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3472-4F0E-9FDE-FEE5A5DF083B}"/>
                </c:ext>
              </c:extLst>
            </c:dLbl>
            <c:dLbl>
              <c:idx val="7"/>
              <c:layout>
                <c:manualLayout>
                  <c:x val="3.1187043239397128E-2"/>
                  <c:y val="-1.04393606310832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3472-4F0E-9FDE-FEE5A5DF083B}"/>
                </c:ext>
              </c:extLst>
            </c:dLbl>
            <c:dLbl>
              <c:idx val="8"/>
              <c:layout>
                <c:manualLayout>
                  <c:x val="3.0073220266561517E-2"/>
                  <c:y val="-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6BB3-4AAA-AA19-EA9A05C6D442}"/>
                </c:ext>
              </c:extLst>
            </c:dLbl>
            <c:dLbl>
              <c:idx val="9"/>
              <c:layout>
                <c:manualLayout>
                  <c:x val="2.8959397293725823E-2"/>
                  <c:y val="-3.827721346566874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6BB3-4AAA-AA19-EA9A05C6D442}"/>
                </c:ext>
              </c:extLst>
            </c:dLbl>
            <c:dLbl>
              <c:idx val="10"/>
              <c:layout>
                <c:manualLayout>
                  <c:x val="0.28040686286848354"/>
                  <c:y val="-1.46151048835164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4DC-44B8-8D34-E80D423B382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Аркуш1!$A$2:$A$12</c:f>
              <c:strCache>
                <c:ptCount val="11"/>
                <c:pt idx="0">
                  <c:v>Дитина війни</c:v>
                </c:pt>
                <c:pt idx="1">
                  <c:v>Особа з інвалідністю внаслідок війни</c:v>
                </c:pt>
                <c:pt idx="2">
                  <c:v>Учасник бойових дій</c:v>
                </c:pt>
                <c:pt idx="3">
                  <c:v>Ветеран праці</c:v>
                </c:pt>
                <c:pt idx="4">
                  <c:v>Ветеран військової служби</c:v>
                </c:pt>
                <c:pt idx="5">
                  <c:v>Особа з інвалідністю ІІ групи</c:v>
                </c:pt>
                <c:pt idx="6">
                  <c:v>Особа з інвалідністю ІІІ групи</c:v>
                </c:pt>
                <c:pt idx="7">
                  <c:v>Одинока мати</c:v>
                </c:pt>
                <c:pt idx="8">
                  <c:v>Учасники ліквідації наслідків аварії на Чорнобильській АЕС</c:v>
                </c:pt>
                <c:pt idx="9">
                  <c:v>Член сім'ї загиблого</c:v>
                </c:pt>
                <c:pt idx="10">
                  <c:v>Інші категорії</c:v>
                </c:pt>
              </c:strCache>
            </c:strRef>
          </c:cat>
          <c:val>
            <c:numRef>
              <c:f>Аркуш1!$B$2:$B$12</c:f>
              <c:numCache>
                <c:formatCode>General</c:formatCode>
                <c:ptCount val="11"/>
                <c:pt idx="0">
                  <c:v>8</c:v>
                </c:pt>
                <c:pt idx="1">
                  <c:v>5</c:v>
                </c:pt>
                <c:pt idx="2">
                  <c:v>12</c:v>
                </c:pt>
                <c:pt idx="3">
                  <c:v>4</c:v>
                </c:pt>
                <c:pt idx="4">
                  <c:v>2</c:v>
                </c:pt>
                <c:pt idx="5">
                  <c:v>4</c:v>
                </c:pt>
                <c:pt idx="6">
                  <c:v>2</c:v>
                </c:pt>
                <c:pt idx="7">
                  <c:v>8</c:v>
                </c:pt>
                <c:pt idx="8">
                  <c:v>2</c:v>
                </c:pt>
                <c:pt idx="9">
                  <c:v>2</c:v>
                </c:pt>
                <c:pt idx="10">
                  <c:v>294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72-4F0E-9FDE-FEE5A5DF083B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Аркуш1!$A$2:$A$12</c:f>
              <c:strCache>
                <c:ptCount val="11"/>
                <c:pt idx="0">
                  <c:v>Дитина війни</c:v>
                </c:pt>
                <c:pt idx="1">
                  <c:v>Особа з інвалідністю внаслідок війни</c:v>
                </c:pt>
                <c:pt idx="2">
                  <c:v>Учасник бойових дій</c:v>
                </c:pt>
                <c:pt idx="3">
                  <c:v>Ветеран праці</c:v>
                </c:pt>
                <c:pt idx="4">
                  <c:v>Ветеран військової служби</c:v>
                </c:pt>
                <c:pt idx="5">
                  <c:v>Особа з інвалідністю ІІ групи</c:v>
                </c:pt>
                <c:pt idx="6">
                  <c:v>Особа з інвалідністю ІІІ групи</c:v>
                </c:pt>
                <c:pt idx="7">
                  <c:v>Одинока мати</c:v>
                </c:pt>
                <c:pt idx="8">
                  <c:v>Учасники ліквідації наслідків аварії на Чорнобильській АЕС</c:v>
                </c:pt>
                <c:pt idx="9">
                  <c:v>Член сім'ї загиблого</c:v>
                </c:pt>
                <c:pt idx="10">
                  <c:v>Інші категорії</c:v>
                </c:pt>
              </c:strCache>
            </c:strRef>
          </c:cat>
          <c:val>
            <c:numRef>
              <c:f>Аркуш1!$C$2:$C$12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1-3472-4F0E-9FDE-FEE5A5DF083B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Аркуш1!$A$2:$A$12</c:f>
              <c:strCache>
                <c:ptCount val="11"/>
                <c:pt idx="0">
                  <c:v>Дитина війни</c:v>
                </c:pt>
                <c:pt idx="1">
                  <c:v>Особа з інвалідністю внаслідок війни</c:v>
                </c:pt>
                <c:pt idx="2">
                  <c:v>Учасник бойових дій</c:v>
                </c:pt>
                <c:pt idx="3">
                  <c:v>Ветеран праці</c:v>
                </c:pt>
                <c:pt idx="4">
                  <c:v>Ветеран військової служби</c:v>
                </c:pt>
                <c:pt idx="5">
                  <c:v>Особа з інвалідністю ІІ групи</c:v>
                </c:pt>
                <c:pt idx="6">
                  <c:v>Особа з інвалідністю ІІІ групи</c:v>
                </c:pt>
                <c:pt idx="7">
                  <c:v>Одинока мати</c:v>
                </c:pt>
                <c:pt idx="8">
                  <c:v>Учасники ліквідації наслідків аварії на Чорнобильській АЕС</c:v>
                </c:pt>
                <c:pt idx="9">
                  <c:v>Член сім'ї загиблого</c:v>
                </c:pt>
                <c:pt idx="10">
                  <c:v>Інші категорії</c:v>
                </c:pt>
              </c:strCache>
            </c:strRef>
          </c:cat>
          <c:val>
            <c:numRef>
              <c:f>Аркуш1!$D$2:$D$12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2-3472-4F0E-9FDE-FEE5A5DF08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"/>
        <c:shape val="cylinder"/>
        <c:axId val="800495327"/>
        <c:axId val="800485759"/>
        <c:axId val="0"/>
      </c:bar3DChart>
      <c:catAx>
        <c:axId val="8004953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85759"/>
        <c:crosses val="autoZero"/>
        <c:auto val="1"/>
        <c:lblAlgn val="ctr"/>
        <c:lblOffset val="100"/>
        <c:noMultiLvlLbl val="0"/>
      </c:catAx>
      <c:valAx>
        <c:axId val="8004857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95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питання, порушені у зверненнях мешканців Чернівецької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3801512709800312"/>
          <c:y val="1.239763446844059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320"/>
      <c:depthPercent val="100"/>
      <c:rAngAx val="0"/>
      <c:perspective val="4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3725466916457005"/>
          <c:y val="0.25866334051901896"/>
          <c:w val="0.56078774746965077"/>
          <c:h val="0.50993495654730214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ln>
              <a:noFill/>
            </a:ln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10"/>
          <c:dPt>
            <c:idx val="0"/>
            <c:bubble3D val="0"/>
            <c:spPr>
              <a:solidFill>
                <a:schemeClr val="accent1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675-4EA5-A0B9-893FA36A06F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4675-4EA5-A0B9-893FA36A06FA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4675-4EA5-A0B9-893FA36A06F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ECC3-4965-B266-6149809EF93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7-D8BA-49D1-B000-759621CD855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9-D8BA-49D1-B000-759621CD855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33-D8BA-49D1-B000-759621CD8557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E-49CB-430F-A213-54ECC8038EBD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49CB-430F-A213-54ECC8038EBD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49CB-430F-A213-54ECC8038EBD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2-49CB-430F-A213-54ECC8038EBD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C-49CB-430F-A213-54ECC8038EBD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49CB-430F-A213-54ECC8038EBD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A-49CB-430F-A213-54ECC8038EBD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0-DD12-4FC6-8BF4-3225FE6BCAE8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D12-4FC6-8BF4-3225FE6BCAE8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DD12-4FC6-8BF4-3225FE6BCAE8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DD12-4FC6-8BF4-3225FE6BCAE8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DD12-4FC6-8BF4-3225FE6BCAE8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D12-4FC6-8BF4-3225FE6BCAE8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DD12-4FC6-8BF4-3225FE6BCAE8}"/>
              </c:ext>
            </c:extLst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DD12-4FC6-8BF4-3225FE6BCAE8}"/>
              </c:ext>
            </c:extLst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DD12-4FC6-8BF4-3225FE6BCAE8}"/>
              </c:ext>
            </c:extLst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D12-4FC6-8BF4-3225FE6BCAE8}"/>
              </c:ext>
            </c:extLst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DD12-4FC6-8BF4-3225FE6BCAE8}"/>
              </c:ext>
            </c:extLst>
          </c:dPt>
          <c:dPt>
            <c:idx val="2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DD12-4FC6-8BF4-3225FE6BCAE8}"/>
              </c:ext>
            </c:extLst>
          </c:dPt>
          <c:dLbls>
            <c:dLbl>
              <c:idx val="0"/>
              <c:layout>
                <c:manualLayout>
                  <c:x val="4.8782446699851767E-2"/>
                  <c:y val="-0.14876840429318239"/>
                </c:manualLayout>
              </c:layout>
              <c:tx>
                <c:rich>
                  <a:bodyPr/>
                  <a:lstStyle/>
                  <a:p>
                    <a:fld id="{153E2786-5479-464A-A049-3DE5F46F9CF3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675-4EA5-A0B9-893FA36A06FA}"/>
                </c:ext>
              </c:extLst>
            </c:dLbl>
            <c:dLbl>
              <c:idx val="1"/>
              <c:layout>
                <c:manualLayout>
                  <c:x val="0.22284708606068651"/>
                  <c:y val="-8.5592780552241926E-2"/>
                </c:manualLayout>
              </c:layout>
              <c:tx>
                <c:rich>
                  <a:bodyPr/>
                  <a:lstStyle/>
                  <a:p>
                    <a:fld id="{A3370154-35DE-4C67-9D57-5CBE15F74AAD}" type="CATEGORYNAME">
                      <a:rPr lang="uk-UA" dirty="0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2,9%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4675-4EA5-A0B9-893FA36A06FA}"/>
                </c:ext>
              </c:extLst>
            </c:dLbl>
            <c:dLbl>
              <c:idx val="2"/>
              <c:layout>
                <c:manualLayout>
                  <c:x val="0.37057243425107422"/>
                  <c:y val="-0.1001055227080824"/>
                </c:manualLayout>
              </c:layout>
              <c:tx>
                <c:rich>
                  <a:bodyPr/>
                  <a:lstStyle/>
                  <a:p>
                    <a:fld id="{652B21AF-BA36-4094-B70D-761A8214CBF2}" type="CATEGORYNAME">
                      <a:rPr lang="ru-RU" baseline="0" dirty="0" smtClean="0"/>
                      <a:pPr/>
                      <a:t>[ІМ’Я КАТЕГОРІЇ]</a:t>
                    </a:fld>
                    <a:r>
                      <a:rPr lang="ru-RU" baseline="0" dirty="0" smtClean="0"/>
                      <a:t>
3,3%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4675-4EA5-A0B9-893FA36A06FA}"/>
                </c:ext>
              </c:extLst>
            </c:dLbl>
            <c:dLbl>
              <c:idx val="3"/>
              <c:layout>
                <c:manualLayout>
                  <c:x val="0.2919494122186585"/>
                  <c:y val="-2.2553232322940566E-2"/>
                </c:manualLayout>
              </c:layout>
              <c:tx>
                <c:rich>
                  <a:bodyPr/>
                  <a:lstStyle/>
                  <a:p>
                    <a:fld id="{DA19460E-0155-4818-A3DC-F5863639D9EF}" type="CATEGORYNAME">
                      <a:rPr lang="ru-RU" baseline="0" dirty="0" smtClean="0"/>
                      <a:pPr/>
                      <a:t>[ІМ’Я КАТЕГОРІЇ]</a:t>
                    </a:fld>
                    <a:r>
                      <a:rPr lang="ru-RU" baseline="0" dirty="0" smtClean="0"/>
                      <a:t>
16,3%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1-ECC3-4965-B266-6149809EF937}"/>
                </c:ext>
              </c:extLst>
            </c:dLbl>
            <c:dLbl>
              <c:idx val="4"/>
              <c:layout>
                <c:manualLayout>
                  <c:x val="0.24945569335151455"/>
                  <c:y val="4.8910160315566775E-2"/>
                </c:manualLayout>
              </c:layout>
              <c:tx>
                <c:rich>
                  <a:bodyPr/>
                  <a:lstStyle/>
                  <a:p>
                    <a:fld id="{D43D3B99-CFB8-47C8-8AB9-E3E59F859343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7-D8BA-49D1-B000-759621CD8557}"/>
                </c:ext>
              </c:extLst>
            </c:dLbl>
            <c:dLbl>
              <c:idx val="5"/>
              <c:layout>
                <c:manualLayout>
                  <c:x val="0.21508624226752823"/>
                  <c:y val="0.15692009767911011"/>
                </c:manualLayout>
              </c:layout>
              <c:tx>
                <c:rich>
                  <a:bodyPr/>
                  <a:lstStyle/>
                  <a:p>
                    <a:fld id="{EE3B0090-8CEA-443E-93D6-98FC98CD93F6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5,1%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9-D8BA-49D1-B000-759621CD8557}"/>
                </c:ext>
              </c:extLst>
            </c:dLbl>
            <c:dLbl>
              <c:idx val="6"/>
              <c:layout>
                <c:manualLayout>
                  <c:x val="0.16186902768587177"/>
                  <c:y val="0.21601987472708675"/>
                </c:manualLayout>
              </c:layout>
              <c:tx>
                <c:rich>
                  <a:bodyPr/>
                  <a:lstStyle/>
                  <a:p>
                    <a:fld id="{439766C0-1580-4AB6-97A5-AB2CB61300A0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3,7%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33-D8BA-49D1-B000-759621CD8557}"/>
                </c:ext>
              </c:extLst>
            </c:dLbl>
            <c:dLbl>
              <c:idx val="7"/>
              <c:layout>
                <c:manualLayout>
                  <c:x val="0.15965164374496943"/>
                  <c:y val="0.28938511520043697"/>
                </c:manualLayout>
              </c:layout>
              <c:tx>
                <c:rich>
                  <a:bodyPr/>
                  <a:lstStyle/>
                  <a:p>
                    <a:fld id="{22A4C213-6FB9-4ADB-864B-FCAD136C37A9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E-49CB-430F-A213-54ECC8038EBD}"/>
                </c:ext>
              </c:extLst>
            </c:dLbl>
            <c:dLbl>
              <c:idx val="8"/>
              <c:layout>
                <c:manualLayout>
                  <c:x val="0.15299949192226237"/>
                  <c:y val="0.28734719185395502"/>
                </c:manualLayout>
              </c:layout>
              <c:tx>
                <c:rich>
                  <a:bodyPr/>
                  <a:lstStyle/>
                  <a:p>
                    <a:fld id="{C4502D49-C720-4202-9937-C9DEABA8EFEE}" type="CATEGORYNAME">
                      <a:rPr lang="ru-RU" sz="1100"/>
                      <a:pPr/>
                      <a:t>[ІМ’Я КАТЕГОРІЇ]</a:t>
                    </a:fld>
                    <a:r>
                      <a:rPr lang="ru-RU" sz="1100" baseline="0" dirty="0"/>
                      <a:t>
</a:t>
                    </a:r>
                    <a:r>
                      <a:rPr lang="ru-RU" sz="1100" baseline="0" dirty="0" smtClean="0"/>
                      <a:t>16,3%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1-49CB-430F-A213-54ECC8038EBD}"/>
                </c:ext>
              </c:extLst>
            </c:dLbl>
            <c:dLbl>
              <c:idx val="9"/>
              <c:layout>
                <c:manualLayout>
                  <c:x val="3.8804218965791094E-2"/>
                  <c:y val="0.13042709417484483"/>
                </c:manualLayout>
              </c:layout>
              <c:tx>
                <c:rich>
                  <a:bodyPr/>
                  <a:lstStyle/>
                  <a:p>
                    <a:fld id="{70CB0DEE-5F2A-4C4A-91DA-E253B43F0147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5,9%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D-49CB-430F-A213-54ECC8038EBD}"/>
                </c:ext>
              </c:extLst>
            </c:dLbl>
            <c:dLbl>
              <c:idx val="10"/>
              <c:layout>
                <c:manualLayout>
                  <c:x val="-7.9825821872484798E-2"/>
                  <c:y val="0.14061671090725458"/>
                </c:manualLayout>
              </c:layout>
              <c:tx>
                <c:rich>
                  <a:bodyPr/>
                  <a:lstStyle/>
                  <a:p>
                    <a:fld id="{5E298CB6-C67A-47AC-9E9B-48C499BBAF5D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2-49CB-430F-A213-54ECC8038EBD}"/>
                </c:ext>
              </c:extLst>
            </c:dLbl>
            <c:dLbl>
              <c:idx val="11"/>
              <c:layout>
                <c:manualLayout>
                  <c:x val="-0.23836877364700298"/>
                  <c:y val="8.5592780552241926E-2"/>
                </c:manualLayout>
              </c:layout>
              <c:tx>
                <c:rich>
                  <a:bodyPr/>
                  <a:lstStyle/>
                  <a:p>
                    <a:fld id="{46BFE952-56CC-44CD-8F4E-2CB8E4F2E374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2,8%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C-49CB-430F-A213-54ECC8038EBD}"/>
                </c:ext>
              </c:extLst>
            </c:dLbl>
            <c:dLbl>
              <c:idx val="12"/>
              <c:layout>
                <c:manualLayout>
                  <c:x val="-7.9825821872484715E-2"/>
                  <c:y val="0.1467304809467003"/>
                </c:manualLayout>
              </c:layout>
              <c:tx>
                <c:rich>
                  <a:bodyPr/>
                  <a:lstStyle/>
                  <a:p>
                    <a:fld id="{8549A1A5-EA83-423D-A704-A106DCDFF814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25,9%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B-49CB-430F-A213-54ECC8038EBD}"/>
                </c:ext>
              </c:extLst>
            </c:dLbl>
            <c:dLbl>
              <c:idx val="13"/>
              <c:layout>
                <c:manualLayout>
                  <c:x val="-2.6608607290828236E-2"/>
                  <c:y val="0.29346096189340087"/>
                </c:manualLayout>
              </c:layout>
              <c:tx>
                <c:rich>
                  <a:bodyPr/>
                  <a:lstStyle/>
                  <a:p>
                    <a:fld id="{5FC45095-533E-4455-9B31-B3F2A061A077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A-49CB-430F-A213-54ECC8038EBD}"/>
                </c:ext>
              </c:extLst>
            </c:dLbl>
            <c:dLbl>
              <c:idx val="14"/>
              <c:layout>
                <c:manualLayout>
                  <c:x val="-3.8804218965791178E-2"/>
                  <c:y val="0.28123342181450917"/>
                </c:manualLayout>
              </c:layout>
              <c:tx>
                <c:rich>
                  <a:bodyPr/>
                  <a:lstStyle/>
                  <a:p>
                    <a:fld id="{5DBEF05E-C4F1-4DA7-938D-8777782238F7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DD12-4FC6-8BF4-3225FE6BCAE8}"/>
                </c:ext>
              </c:extLst>
            </c:dLbl>
            <c:dLbl>
              <c:idx val="15"/>
              <c:layout>
                <c:manualLayout>
                  <c:x val="-3.6586835024888825E-2"/>
                  <c:y val="0.19767856460874922"/>
                </c:manualLayout>
              </c:layout>
              <c:tx>
                <c:rich>
                  <a:bodyPr/>
                  <a:lstStyle/>
                  <a:p>
                    <a:fld id="{BE518367-56C9-4800-B89B-A7E18908FFA0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0,4 %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D12-4FC6-8BF4-3225FE6BCAE8}"/>
                </c:ext>
              </c:extLst>
            </c:dLbl>
            <c:dLbl>
              <c:idx val="16"/>
              <c:layout>
                <c:manualLayout>
                  <c:x val="-4.9754254496313384E-2"/>
                  <c:y val="0.15024886734787865"/>
                </c:manualLayout>
              </c:layout>
              <c:tx>
                <c:rich>
                  <a:bodyPr/>
                  <a:lstStyle/>
                  <a:p>
                    <a:fld id="{AEB781EF-ACAD-42FB-B99F-0054F6D9EE20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5,5%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DD12-4FC6-8BF4-3225FE6BCAE8}"/>
                </c:ext>
              </c:extLst>
            </c:dLbl>
            <c:dLbl>
              <c:idx val="17"/>
              <c:layout>
                <c:manualLayout>
                  <c:x val="-7.9825821872484715E-2"/>
                  <c:y val="9.7820320631133634E-2"/>
                </c:manualLayout>
              </c:layout>
              <c:tx>
                <c:rich>
                  <a:bodyPr/>
                  <a:lstStyle/>
                  <a:p>
                    <a:fld id="{8C490B78-C16C-4569-93F8-463841D3667E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5,5%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DD12-4FC6-8BF4-3225FE6BCAE8}"/>
                </c:ext>
              </c:extLst>
            </c:dLbl>
            <c:dLbl>
              <c:idx val="18"/>
              <c:layout>
                <c:manualLayout>
                  <c:x val="-0.11752134886782471"/>
                  <c:y val="2.6493003504265356E-2"/>
                </c:manualLayout>
              </c:layout>
              <c:tx>
                <c:rich>
                  <a:bodyPr/>
                  <a:lstStyle/>
                  <a:p>
                    <a:fld id="{B0B7704A-2D05-40E9-BCA0-C3B5A326520C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DD12-4FC6-8BF4-3225FE6BCAE8}"/>
                </c:ext>
              </c:extLst>
            </c:dLbl>
            <c:dLbl>
              <c:idx val="19"/>
              <c:layout>
                <c:manualLayout>
                  <c:x val="-0.1076732833170667"/>
                  <c:y val="-5.8080654908330358E-2"/>
                </c:manualLayout>
              </c:layout>
              <c:tx>
                <c:rich>
                  <a:bodyPr/>
                  <a:lstStyle/>
                  <a:p>
                    <a:fld id="{614718C3-353D-4835-9008-9FE11C3BC5EC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719230305876767"/>
                      <c:h val="0.1159884874982228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D12-4FC6-8BF4-3225FE6BCAE8}"/>
                </c:ext>
              </c:extLst>
            </c:dLbl>
            <c:dLbl>
              <c:idx val="20"/>
              <c:layout>
                <c:manualLayout>
                  <c:x val="-3.1043331523342807E-2"/>
                  <c:y val="-7.9478930279593449E-2"/>
                </c:manualLayout>
              </c:layout>
              <c:tx>
                <c:rich>
                  <a:bodyPr/>
                  <a:lstStyle/>
                  <a:p>
                    <a:fld id="{26B86800-6FEE-41AC-BA85-E55E7B61E54F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3300410128730477E-2"/>
                      <c:h val="7.726794391506576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DD12-4FC6-8BF4-3225FE6BCAE8}"/>
                </c:ext>
              </c:extLst>
            </c:dLbl>
            <c:dLbl>
              <c:idx val="21"/>
              <c:layout>
                <c:manualLayout>
                  <c:x val="0.26830345684918472"/>
                  <c:y val="3.6682620236675109E-2"/>
                </c:manualLayout>
              </c:layout>
              <c:tx>
                <c:rich>
                  <a:bodyPr/>
                  <a:lstStyle/>
                  <a:p>
                    <a:fld id="{9A885EF2-0F17-4E3C-9C01-790FB6678A94}" type="CATEGORYNAME">
                      <a:rPr lang="uk-UA" dirty="0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6,6%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D12-4FC6-8BF4-3225FE6BCAE8}"/>
                </c:ext>
              </c:extLst>
            </c:dLbl>
            <c:dLbl>
              <c:idx val="22"/>
              <c:layout>
                <c:manualLayout>
                  <c:x val="0.12971696054278758"/>
                  <c:y val="2.6493003504265356E-2"/>
                </c:manualLayout>
              </c:layout>
              <c:tx>
                <c:rich>
                  <a:bodyPr/>
                  <a:lstStyle/>
                  <a:p>
                    <a:fld id="{3FB78C62-5D03-49BE-B0E3-1193EE2C4887}" type="CATEGORYNAME">
                      <a:rPr lang="uk-UA" dirty="0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2,8%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DD12-4FC6-8BF4-3225FE6BCAE8}"/>
                </c:ext>
              </c:extLst>
            </c:dLbl>
            <c:dLbl>
              <c:idx val="23"/>
              <c:layout>
                <c:manualLayout>
                  <c:x val="0.2926946801991106"/>
                  <c:y val="0.12431332413539883"/>
                </c:manualLayout>
              </c:layout>
              <c:tx>
                <c:rich>
                  <a:bodyPr/>
                  <a:lstStyle/>
                  <a:p>
                    <a:fld id="{4F50E301-A318-4716-AA66-3D352F9B6EAB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D12-4FC6-8BF4-3225FE6BCAE8}"/>
                </c:ext>
              </c:extLst>
            </c:dLbl>
            <c:dLbl>
              <c:idx val="24"/>
              <c:layout>
                <c:manualLayout>
                  <c:x val="0.11530396492692228"/>
                  <c:y val="0.12572254010617098"/>
                </c:manualLayout>
              </c:layout>
              <c:tx>
                <c:rich>
                  <a:bodyPr/>
                  <a:lstStyle/>
                  <a:p>
                    <a:fld id="{F7B66443-8C14-4B93-ADD0-54BB1F86F2B7}" type="CATEGORYNAME">
                      <a:rPr lang="uk-UA" dirty="0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DD12-4FC6-8BF4-3225FE6BCAE8}"/>
                </c:ext>
              </c:extLst>
            </c:dLbl>
            <c:dLbl>
              <c:idx val="25"/>
              <c:layout>
                <c:manualLayout>
                  <c:x val="2.2173839409023531E-2"/>
                  <c:y val="8.7630703898723725E-2"/>
                </c:manualLayout>
              </c:layout>
              <c:tx>
                <c:rich>
                  <a:bodyPr/>
                  <a:lstStyle/>
                  <a:p>
                    <a:fld id="{681569D7-B107-44DB-97A1-A876D08A5440}" type="CATEGORYNAME">
                      <a:rPr lang="uk-UA" dirty="0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D12-4FC6-8BF4-3225FE6BCA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Аркуш1!$A$2:$A$22</c:f>
              <c:strCache>
                <c:ptCount val="21"/>
                <c:pt idx="0">
                  <c:v>Аграрна політика і земельні відносини</c:v>
                </c:pt>
                <c:pt idx="1">
                  <c:v>Економічна, цінова інвестиційна, зовнішньоекономічна, регіональна політика та будівництво, підприємництво</c:v>
                </c:pt>
                <c:pt idx="2">
                  <c:v>Фінансова, податкова, митна політика</c:v>
                </c:pt>
                <c:pt idx="3">
                  <c:v>Соціальна політика. Соціальний захист населення</c:v>
                </c:pt>
                <c:pt idx="4">
                  <c:v>Праця і заробітна плата</c:v>
                </c:pt>
                <c:pt idx="5">
                  <c:v>Охорона здоров'я</c:v>
                </c:pt>
                <c:pt idx="6">
                  <c:v>Комунальне господарство</c:v>
                </c:pt>
                <c:pt idx="7">
                  <c:v>Екологія і природні ресурси</c:v>
                </c:pt>
                <c:pt idx="8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9">
                  <c:v>Освіта, наукова, науково-технічна, інноваційна діяльність та інтелектуальна власність</c:v>
                </c:pt>
                <c:pt idx="10">
                  <c:v>Інформаційна політика, діяльність медіа</c:v>
                </c:pt>
                <c:pt idx="11">
                  <c:v>Діяльність об'єднань громадян, релігія та міжконфесійні відносини</c:v>
                </c:pt>
                <c:pt idx="12">
                  <c:v>Діяльність Верховної Ради України, Президента України та Кабінету Міністрів України</c:v>
                </c:pt>
                <c:pt idx="13">
                  <c:v>Діяльність центральних органів виконавчої влади</c:v>
                </c:pt>
                <c:pt idx="14">
                  <c:v>Діяльність органів місцевого самоврядування</c:v>
                </c:pt>
                <c:pt idx="15">
                  <c:v>Діяльність підприємств і установ</c:v>
                </c:pt>
                <c:pt idx="16">
                  <c:v>Обороноздатність, суверенітет, міждержавні і
міжнаціональні відносини</c:v>
                </c:pt>
                <c:pt idx="17">
                  <c:v>Державне будівництво, адміністративно-територіальний устрій</c:v>
                </c:pt>
                <c:pt idx="18">
                  <c:v>Цифровізація. Правовий режим Дія Сіті</c:v>
                </c:pt>
                <c:pt idx="19">
                  <c:v>Публічні послуги (електронні публічні), зокрема адміністративні послуги</c:v>
                </c:pt>
                <c:pt idx="20">
                  <c:v>інше</c:v>
                </c:pt>
              </c:strCache>
            </c:strRef>
          </c:cat>
          <c:val>
            <c:numRef>
              <c:f>Аркуш1!$B$2:$B$22</c:f>
              <c:numCache>
                <c:formatCode>General</c:formatCode>
                <c:ptCount val="21"/>
                <c:pt idx="0">
                  <c:v>2</c:v>
                </c:pt>
                <c:pt idx="1">
                  <c:v>16</c:v>
                </c:pt>
                <c:pt idx="2">
                  <c:v>18</c:v>
                </c:pt>
                <c:pt idx="3">
                  <c:v>89</c:v>
                </c:pt>
                <c:pt idx="4">
                  <c:v>6</c:v>
                </c:pt>
                <c:pt idx="5">
                  <c:v>28</c:v>
                </c:pt>
                <c:pt idx="6">
                  <c:v>20</c:v>
                </c:pt>
                <c:pt idx="7">
                  <c:v>2</c:v>
                </c:pt>
                <c:pt idx="8">
                  <c:v>89</c:v>
                </c:pt>
                <c:pt idx="9">
                  <c:v>32</c:v>
                </c:pt>
                <c:pt idx="10">
                  <c:v>4</c:v>
                </c:pt>
                <c:pt idx="11">
                  <c:v>15</c:v>
                </c:pt>
                <c:pt idx="12">
                  <c:v>141</c:v>
                </c:pt>
                <c:pt idx="13">
                  <c:v>9</c:v>
                </c:pt>
                <c:pt idx="14">
                  <c:v>6</c:v>
                </c:pt>
                <c:pt idx="15">
                  <c:v>2</c:v>
                </c:pt>
                <c:pt idx="16">
                  <c:v>30</c:v>
                </c:pt>
                <c:pt idx="17">
                  <c:v>30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75-4EA5-A0B9-893FA36A06F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2186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598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203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04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7634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641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880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9080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098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0753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219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585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іаграма 11"/>
          <p:cNvGraphicFramePr/>
          <p:nvPr>
            <p:extLst>
              <p:ext uri="{D42A27DB-BD31-4B8C-83A1-F6EECF244321}">
                <p14:modId xmlns:p14="http://schemas.microsoft.com/office/powerpoint/2010/main" val="3883069265"/>
              </p:ext>
            </p:extLst>
          </p:nvPr>
        </p:nvGraphicFramePr>
        <p:xfrm>
          <a:off x="544663" y="357809"/>
          <a:ext cx="10865459" cy="5780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452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іаграма 14"/>
          <p:cNvGraphicFramePr/>
          <p:nvPr>
            <p:extLst>
              <p:ext uri="{D42A27DB-BD31-4B8C-83A1-F6EECF244321}">
                <p14:modId xmlns:p14="http://schemas.microsoft.com/office/powerpoint/2010/main" val="493263348"/>
              </p:ext>
            </p:extLst>
          </p:nvPr>
        </p:nvGraphicFramePr>
        <p:xfrm>
          <a:off x="469127" y="397565"/>
          <a:ext cx="11298803" cy="6011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413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2962326915"/>
              </p:ext>
            </p:extLst>
          </p:nvPr>
        </p:nvGraphicFramePr>
        <p:xfrm>
          <a:off x="421419" y="365760"/>
          <a:ext cx="11402171" cy="6082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1164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232731691"/>
              </p:ext>
            </p:extLst>
          </p:nvPr>
        </p:nvGraphicFramePr>
        <p:xfrm>
          <a:off x="302150" y="205985"/>
          <a:ext cx="11454940" cy="6231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8697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694</TotalTime>
  <Words>181</Words>
  <Application>Microsoft Office PowerPoint</Application>
  <PresentationFormat>Широкий екран</PresentationFormat>
  <Paragraphs>56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Анісімов Віталій Анатолійович</dc:creator>
  <cp:lastModifiedBy>Адамович Наталія Миколаївна</cp:lastModifiedBy>
  <cp:revision>118</cp:revision>
  <cp:lastPrinted>2026-01-12T11:53:02Z</cp:lastPrinted>
  <dcterms:created xsi:type="dcterms:W3CDTF">2018-01-03T13:22:59Z</dcterms:created>
  <dcterms:modified xsi:type="dcterms:W3CDTF">2026-01-12T13:09:13Z</dcterms:modified>
</cp:coreProperties>
</file>