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промовчанням" id="{AA2DEFDD-AFF3-4729-B23E-1B94F7837D82}">
          <p14:sldIdLst>
            <p14:sldId id="256"/>
            <p14:sldId id="257"/>
            <p14:sldId id="258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Черкаської області 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20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5052035997742923E-2"/>
          <c:y val="0.17461150363850106"/>
          <c:w val="0.78651912578350458"/>
          <c:h val="0.67117929524644682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952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  <a:contourClr>
                <a:srgbClr val="000000"/>
              </a:contourClr>
            </a:sp3d>
          </c:spPr>
          <c:explosion val="1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65-41D7-998A-A12F5781B110}"/>
              </c:ext>
            </c:extLst>
          </c:dPt>
          <c:dPt>
            <c:idx val="1"/>
            <c:bubble3D val="0"/>
            <c:explosion val="9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21EB-4834-BD5B-E4F6449C2E02}"/>
              </c:ext>
            </c:extLst>
          </c:dPt>
          <c:dPt>
            <c:idx val="2"/>
            <c:bubble3D val="0"/>
            <c:explosion val="9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E849-42CA-B709-A2B722DEB6D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A9D5-44E2-80B8-F076AE44570D}"/>
              </c:ext>
            </c:extLst>
          </c:dPt>
          <c:dLbls>
            <c:dLbl>
              <c:idx val="0"/>
              <c:layout>
                <c:manualLayout>
                  <c:x val="-4.8844139948436609E-2"/>
                  <c:y val="-1.8106258210655715E-2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/>
                      <a:t>Поштою </a:t>
                    </a:r>
                    <a:br>
                      <a:rPr lang="uk-UA" dirty="0" smtClean="0"/>
                    </a:br>
                    <a:r>
                      <a:rPr lang="uk-UA" baseline="0" dirty="0" smtClean="0"/>
                      <a:t>86,4%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565-41D7-998A-A12F5781B110}"/>
                </c:ext>
              </c:extLst>
            </c:dLbl>
            <c:dLbl>
              <c:idx val="1"/>
              <c:layout>
                <c:manualLayout>
                  <c:x val="8.0650067337238118E-2"/>
                  <c:y val="6.8176230014916059E-2"/>
                </c:manualLayout>
              </c:layout>
              <c:tx>
                <c:rich>
                  <a:bodyPr/>
                  <a:lstStyle/>
                  <a:p>
                    <a:fld id="{98931E77-0040-42FB-9B7B-2AA08B316CA1}" type="CATEGORYNAME">
                      <a:rPr lang="uk-UA" sz="1300" b="1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pPr/>
                      <a:t>[ІМ’Я КАТЕГОРІЇ]</a:t>
                    </a:fld>
                    <a:r>
                      <a:rPr lang="uk-UA" sz="1300" b="1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
</a:t>
                    </a:r>
                    <a:r>
                      <a:rPr lang="uk-UA" sz="1300" b="1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11,8%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21EB-4834-BD5B-E4F6449C2E02}"/>
                </c:ext>
              </c:extLst>
            </c:dLbl>
            <c:dLbl>
              <c:idx val="2"/>
              <c:layout>
                <c:manualLayout>
                  <c:x val="0.13909214511784543"/>
                  <c:y val="8.2245785097721097E-2"/>
                </c:manualLayout>
              </c:layout>
              <c:tx>
                <c:rich>
                  <a:bodyPr/>
                  <a:lstStyle/>
                  <a:p>
                    <a:fld id="{839FCE56-4019-410E-A531-DD94C0F3618C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E849-42CA-B709-A2B722DEB6D0}"/>
                </c:ext>
              </c:extLst>
            </c:dLbl>
            <c:dLbl>
              <c:idx val="3"/>
              <c:layout>
                <c:manualLayout>
                  <c:x val="-6.7792810225504513E-2"/>
                  <c:y val="8.295511823281633E-2"/>
                </c:manualLayout>
              </c:layout>
              <c:tx>
                <c:rich>
                  <a:bodyPr/>
                  <a:lstStyle/>
                  <a:p>
                    <a:fld id="{6616EAF8-E38E-4906-A1BA-4E96763BF67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A9D5-44E2-80B8-F076AE4457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Аркуш1!$A$2:$A$5</c:f>
              <c:strCache>
                <c:ptCount val="4"/>
                <c:pt idx="0">
                  <c:v>Надійшло поштою</c:v>
                </c:pt>
                <c:pt idx="1">
                  <c:v>Засобами електронного зв'язку</c:v>
                </c:pt>
                <c:pt idx="2">
                  <c:v>Через органи влади</c:v>
                </c:pt>
                <c:pt idx="3">
                  <c:v>Засобами телефонного зв'язку</c:v>
                </c:pt>
              </c:strCache>
            </c:strRef>
          </c:cat>
          <c:val>
            <c:numRef>
              <c:f>Аркуш1!$B$2:$B$5</c:f>
              <c:numCache>
                <c:formatCode>General</c:formatCode>
                <c:ptCount val="4"/>
                <c:pt idx="0">
                  <c:v>6846</c:v>
                </c:pt>
                <c:pt idx="1">
                  <c:v>932</c:v>
                </c:pt>
                <c:pt idx="2">
                  <c:v>80</c:v>
                </c:pt>
                <c:pt idx="3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5-41D7-998A-A12F5781B11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Черкаської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>
        <c:manualLayout>
          <c:layoutTarget val="inner"/>
          <c:xMode val="edge"/>
          <c:yMode val="edge"/>
          <c:x val="0.37708852875831184"/>
          <c:y val="8.8724103483755701E-2"/>
          <c:w val="0.59705917520643559"/>
          <c:h val="0.84870038103967849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3.4844399004036089E-2"/>
                  <c:y val="-3.168842748975451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0134688603739703E-2"/>
                      <c:h val="3.58002623442798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ED5F-45C6-A198-5FFE1CA991AF}"/>
                </c:ext>
              </c:extLst>
            </c:dLbl>
            <c:dLbl>
              <c:idx val="1"/>
              <c:layout>
                <c:manualLayout>
                  <c:x val="2.7538359594374732E-2"/>
                  <c:y val="-6.338267745877060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5406405439585058E-2"/>
                      <c:h val="3.79129905334804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ED5F-45C6-A198-5FFE1CA991AF}"/>
                </c:ext>
              </c:extLst>
            </c:dLbl>
            <c:dLbl>
              <c:idx val="2"/>
              <c:layout>
                <c:manualLayout>
                  <c:x val="2.1356244550860829E-2"/>
                  <c:y val="-6.33818456760205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ED5F-45C6-A198-5FFE1CA991AF}"/>
                </c:ext>
              </c:extLst>
            </c:dLbl>
            <c:dLbl>
              <c:idx val="3"/>
              <c:layout>
                <c:manualLayout>
                  <c:x val="2.4728283164154562E-2"/>
                  <c:y val="3.169175462076191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356244550860829E-2"/>
                      <c:h val="5.692754423628618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ED5F-45C6-A198-5FFE1CA991AF}"/>
                </c:ext>
              </c:extLst>
            </c:dLbl>
            <c:dLbl>
              <c:idx val="4"/>
              <c:layout>
                <c:manualLayout>
                  <c:x val="2.4728283164154645E-2"/>
                  <c:y val="2.11272818920055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ED5F-45C6-A198-5FFE1CA991AF}"/>
                </c:ext>
              </c:extLst>
            </c:dLbl>
            <c:dLbl>
              <c:idx val="5"/>
              <c:layout>
                <c:manualLayout>
                  <c:x val="0.10397123482903455"/>
                  <c:y val="-1.056364094600315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5968411875134026E-2"/>
                      <c:h val="4.84766314794836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D5F-45C6-A198-5FFE1CA991AF}"/>
                </c:ext>
              </c:extLst>
            </c:dLbl>
            <c:dLbl>
              <c:idx val="6"/>
              <c:layout>
                <c:manualLayout>
                  <c:x val="2.8100277524973138E-2"/>
                  <c:y val="-5.281737294726414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1588476230623714E-2"/>
                      <c:h val="4.425117510108238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ED5F-45C6-A198-5FFE1CA991AF}"/>
                </c:ext>
              </c:extLst>
            </c:dLbl>
            <c:dLbl>
              <c:idx val="7"/>
              <c:layout>
                <c:manualLayout>
                  <c:x val="2.7538315341899492E-2"/>
                  <c:y val="-3.169009105525782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3720386132938152E-2"/>
                      <c:h val="4.425117510108238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08A2-4FC0-A210-722C2C483E61}"/>
                </c:ext>
              </c:extLst>
            </c:dLbl>
            <c:dLbl>
              <c:idx val="8"/>
              <c:layout>
                <c:manualLayout>
                  <c:x val="2.5852296035252582E-2"/>
                  <c:y val="-2.1127281892006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364-4F10-9798-9132B1E9E933}"/>
                </c:ext>
              </c:extLst>
            </c:dLbl>
            <c:dLbl>
              <c:idx val="9"/>
              <c:layout>
                <c:manualLayout>
                  <c:x val="2.7538315341899492E-2"/>
                  <c:y val="-4.225373200126059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7556888105757754E-2"/>
                      <c:h val="3.79129905334804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364-4F10-9798-9132B1E9E933}"/>
                </c:ext>
              </c:extLst>
            </c:dLbl>
            <c:dLbl>
              <c:idx val="10"/>
              <c:layout>
                <c:manualLayout>
                  <c:x val="2.5852296035252582E-2"/>
                  <c:y val="-2.1127281892006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364-4F10-9798-9132B1E9E933}"/>
                </c:ext>
              </c:extLst>
            </c:dLbl>
            <c:dLbl>
              <c:idx val="11"/>
              <c:layout>
                <c:manualLayout>
                  <c:x val="2.6976308906350523E-2"/>
                  <c:y val="4.22545637840122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F39-47FA-A8EE-7D0F2BF6F29F}"/>
                </c:ext>
              </c:extLst>
            </c:dLbl>
            <c:dLbl>
              <c:idx val="12"/>
              <c:layout>
                <c:manualLayout>
                  <c:x val="2.4728283164154645E-2"/>
                  <c:y val="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F39-47FA-A8EE-7D0F2BF6F29F}"/>
                </c:ext>
              </c:extLst>
            </c:dLbl>
            <c:dLbl>
              <c:idx val="13"/>
              <c:layout>
                <c:manualLayout>
                  <c:x val="0.31022755242303102"/>
                  <c:y val="-6.33818456760187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482-4BE9-BDE6-8B9A576829AD}"/>
                </c:ext>
              </c:extLst>
            </c:dLbl>
            <c:dLbl>
              <c:idx val="14"/>
              <c:layout>
                <c:manualLayout>
                  <c:x val="2.3604270293056707E-2"/>
                  <c:y val="2.1127281892006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20B-4F58-9BAE-C324E2E0AC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Аркуш1!$A$2:$A$16</c:f>
              <c:strCache>
                <c:ptCount val="15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Селянин</c:v>
                </c:pt>
                <c:pt idx="3">
                  <c:v>Працівник бюджетної сфери</c:v>
                </c:pt>
                <c:pt idx="4">
                  <c:v>Державний службовець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Здобувач освіти</c:v>
                </c:pt>
                <c:pt idx="9">
                  <c:v>Служитель релігійної організації</c:v>
                </c:pt>
                <c:pt idx="10">
                  <c:v>Особа, що позбавлена волі; особа, воля якої обмежена</c:v>
                </c:pt>
                <c:pt idx="11">
                  <c:v>Журналіст</c:v>
                </c:pt>
                <c:pt idx="12">
                  <c:v>Волонтери</c:v>
                </c:pt>
                <c:pt idx="13">
                  <c:v>Інші</c:v>
                </c:pt>
                <c:pt idx="14">
                  <c:v>Адвокат</c:v>
                </c:pt>
              </c:strCache>
            </c:strRef>
          </c:cat>
          <c:val>
            <c:numRef>
              <c:f>Аркуш1!$B$2:$B$16</c:f>
              <c:numCache>
                <c:formatCode>General</c:formatCode>
                <c:ptCount val="15"/>
                <c:pt idx="0">
                  <c:v>255</c:v>
                </c:pt>
                <c:pt idx="1">
                  <c:v>107</c:v>
                </c:pt>
                <c:pt idx="2">
                  <c:v>2</c:v>
                </c:pt>
                <c:pt idx="3">
                  <c:v>23</c:v>
                </c:pt>
                <c:pt idx="4">
                  <c:v>4</c:v>
                </c:pt>
                <c:pt idx="5">
                  <c:v>1566</c:v>
                </c:pt>
                <c:pt idx="6">
                  <c:v>18</c:v>
                </c:pt>
                <c:pt idx="7">
                  <c:v>17</c:v>
                </c:pt>
                <c:pt idx="8">
                  <c:v>4</c:v>
                </c:pt>
                <c:pt idx="9">
                  <c:v>38</c:v>
                </c:pt>
                <c:pt idx="10">
                  <c:v>2</c:v>
                </c:pt>
                <c:pt idx="11">
                  <c:v>10</c:v>
                </c:pt>
                <c:pt idx="12">
                  <c:v>6</c:v>
                </c:pt>
                <c:pt idx="13">
                  <c:v>5874</c:v>
                </c:pt>
                <c:pt idx="1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Аркуш1!$A$2:$A$16</c:f>
              <c:strCache>
                <c:ptCount val="15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Селянин</c:v>
                </c:pt>
                <c:pt idx="3">
                  <c:v>Працівник бюджетної сфери</c:v>
                </c:pt>
                <c:pt idx="4">
                  <c:v>Державний службовець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Здобувач освіти</c:v>
                </c:pt>
                <c:pt idx="9">
                  <c:v>Служитель релігійної організації</c:v>
                </c:pt>
                <c:pt idx="10">
                  <c:v>Особа, що позбавлена волі; особа, воля якої обмежена</c:v>
                </c:pt>
                <c:pt idx="11">
                  <c:v>Журналіст</c:v>
                </c:pt>
                <c:pt idx="12">
                  <c:v>Волонтери</c:v>
                </c:pt>
                <c:pt idx="13">
                  <c:v>Інші</c:v>
                </c:pt>
                <c:pt idx="14">
                  <c:v>Адвокат</c:v>
                </c:pt>
              </c:strCache>
            </c:strRef>
          </c:cat>
          <c:val>
            <c:numRef>
              <c:f>Аркуш1!$C$2:$C$16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1-ED5F-45C6-A198-5FFE1CA991AF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Аркуш1!$A$2:$A$16</c:f>
              <c:strCache>
                <c:ptCount val="15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Селянин</c:v>
                </c:pt>
                <c:pt idx="3">
                  <c:v>Працівник бюджетної сфери</c:v>
                </c:pt>
                <c:pt idx="4">
                  <c:v>Державний службовець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Здобувач освіти</c:v>
                </c:pt>
                <c:pt idx="9">
                  <c:v>Служитель релігійної організації</c:v>
                </c:pt>
                <c:pt idx="10">
                  <c:v>Особа, що позбавлена волі; особа, воля якої обмежена</c:v>
                </c:pt>
                <c:pt idx="11">
                  <c:v>Журналіст</c:v>
                </c:pt>
                <c:pt idx="12">
                  <c:v>Волонтери</c:v>
                </c:pt>
                <c:pt idx="13">
                  <c:v>Інші</c:v>
                </c:pt>
                <c:pt idx="14">
                  <c:v>Адвокат</c:v>
                </c:pt>
              </c:strCache>
            </c:strRef>
          </c:cat>
          <c:val>
            <c:numRef>
              <c:f>Аркуш1!$D$2:$D$16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2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802797791"/>
        <c:axId val="802803615"/>
        <c:axId val="0"/>
      </c:bar3DChart>
      <c:catAx>
        <c:axId val="802797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803615"/>
        <c:crosses val="autoZero"/>
        <c:auto val="1"/>
        <c:lblAlgn val="ctr"/>
        <c:lblOffset val="100"/>
        <c:noMultiLvlLbl val="0"/>
      </c:catAx>
      <c:valAx>
        <c:axId val="802803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79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Черкаської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561792837521906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3472-4F0E-9FDE-FEE5A5DF083B}"/>
                </c:ext>
              </c:extLst>
            </c:dLbl>
            <c:dLbl>
              <c:idx val="1"/>
              <c:layout>
                <c:manualLayout>
                  <c:x val="2.4504105402383458E-2"/>
                  <c:y val="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3472-4F0E-9FDE-FEE5A5DF083B}"/>
                </c:ext>
              </c:extLst>
            </c:dLbl>
            <c:dLbl>
              <c:idx val="2"/>
              <c:layout>
                <c:manualLayout>
                  <c:x val="2.6784811418807876E-2"/>
                  <c:y val="7.307634641448240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5061016888801264E-2"/>
                      <c:h val="6.0433540893030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3472-4F0E-9FDE-FEE5A5DF083B}"/>
                </c:ext>
              </c:extLst>
            </c:dLbl>
            <c:dLbl>
              <c:idx val="3"/>
              <c:layout>
                <c:manualLayout>
                  <c:x val="4.7953587084424536E-2"/>
                  <c:y val="-2.087707726836620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4528512157903965E-2"/>
                      <c:h val="4.99941802619473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0-3472-4F0E-9FDE-FEE5A5DF083B}"/>
                </c:ext>
              </c:extLst>
            </c:dLbl>
            <c:dLbl>
              <c:idx val="4"/>
              <c:layout>
                <c:manualLayout>
                  <c:x val="2.2276459456712236E-2"/>
                  <c:y val="-1.5310885386267497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3472-4F0E-9FDE-FEE5A5DF083B}"/>
                </c:ext>
              </c:extLst>
            </c:dLbl>
            <c:dLbl>
              <c:idx val="5"/>
              <c:layout>
                <c:manualLayout>
                  <c:x val="2.5673970334245996E-2"/>
                  <c:y val="2.087954325906722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4528512157903965E-2"/>
                      <c:h val="6.252141301924721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3472-4F0E-9FDE-FEE5A5DF083B}"/>
                </c:ext>
              </c:extLst>
            </c:dLbl>
            <c:dLbl>
              <c:idx val="6"/>
              <c:layout>
                <c:manualLayout>
                  <c:x val="5.6304102087225319E-2"/>
                  <c:y val="-4.175744252433198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0146440533123034E-2"/>
                      <c:h val="5.41699245143806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3472-4F0E-9FDE-FEE5A5DF083B}"/>
                </c:ext>
              </c:extLst>
            </c:dLbl>
            <c:dLbl>
              <c:idx val="7"/>
              <c:layout>
                <c:manualLayout>
                  <c:x val="2.199449560965188E-2"/>
                  <c:y val="2.4659906994903272E-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4528512157903965E-2"/>
                      <c:h val="3.74669475046475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3472-4F0E-9FDE-FEE5A5DF083B}"/>
                </c:ext>
              </c:extLst>
            </c:dLbl>
            <c:dLbl>
              <c:idx val="8"/>
              <c:layout>
                <c:manualLayout>
                  <c:x val="2.3947193915965653E-2"/>
                  <c:y val="2.088036525596578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673175134805468E-2"/>
                      <c:h val="4.581843600951412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3472-4F0E-9FDE-FEE5A5DF083B}"/>
                </c:ext>
              </c:extLst>
            </c:dLbl>
            <c:dLbl>
              <c:idx val="9"/>
              <c:layout>
                <c:manualLayout>
                  <c:x val="2.3390282429547847E-2"/>
                  <c:y val="4.17574425243319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C34-455A-BC87-D3084816A72E}"/>
                </c:ext>
              </c:extLst>
            </c:dLbl>
            <c:dLbl>
              <c:idx val="10"/>
              <c:layout>
                <c:manualLayout>
                  <c:x val="2.4504105402383458E-2"/>
                  <c:y val="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303C-465F-8B77-721748F8F5F6}"/>
                </c:ext>
              </c:extLst>
            </c:dLbl>
            <c:dLbl>
              <c:idx val="11"/>
              <c:layout>
                <c:manualLayout>
                  <c:x val="2.3390282429547764E-2"/>
                  <c:y val="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90A-449F-98CD-A9050FB3833E}"/>
                </c:ext>
              </c:extLst>
            </c:dLbl>
            <c:dLbl>
              <c:idx val="12"/>
              <c:layout>
                <c:manualLayout>
                  <c:x val="2.4504105402383458E-2"/>
                  <c:y val="1.043936063108280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5061016888801264E-2"/>
                      <c:h val="5.6257796640597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83F1-49D0-ACA0-45ECF54EDAD5}"/>
                </c:ext>
              </c:extLst>
            </c:dLbl>
            <c:dLbl>
              <c:idx val="13"/>
              <c:layout>
                <c:manualLayout>
                  <c:x val="2.3390282429547847E-2"/>
                  <c:y val="4.175826452123283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5061016888801264E-2"/>
                      <c:h val="5.834566876681393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3F1-49D0-ACA0-45ECF54EDAD5}"/>
                </c:ext>
              </c:extLst>
            </c:dLbl>
            <c:dLbl>
              <c:idx val="14"/>
              <c:layout>
                <c:manualLayout>
                  <c:x val="2.4504105402383458E-2"/>
                  <c:y val="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3F1-49D0-ACA0-45ECF54EDAD5}"/>
                </c:ext>
              </c:extLst>
            </c:dLbl>
            <c:dLbl>
              <c:idx val="15"/>
              <c:layout>
                <c:manualLayout>
                  <c:x val="2.4504105402383458E-2"/>
                  <c:y val="-2.087707726836620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6174839861636875E-2"/>
                      <c:h val="5.41699245143806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3F1-49D0-ACA0-45ECF54EDAD5}"/>
                </c:ext>
              </c:extLst>
            </c:dLbl>
            <c:dLbl>
              <c:idx val="16"/>
              <c:layout>
                <c:manualLayout>
                  <c:x val="2.450410540238345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3F1-49D0-ACA0-45ECF54EDAD5}"/>
                </c:ext>
              </c:extLst>
            </c:dLbl>
            <c:dLbl>
              <c:idx val="17"/>
              <c:layout>
                <c:manualLayout>
                  <c:x val="0.29961837969277938"/>
                  <c:y val="-8.3514885048665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744-4E08-B62B-137C0A1BA9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Аркуш1!$A$2:$A$19</c:f>
              <c:strCache>
                <c:ptCount val="18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Особа з інвалідністю І групи</c:v>
                </c:pt>
                <c:pt idx="6">
                  <c:v>Особа з інвалідністю ІІ групи</c:v>
                </c:pt>
                <c:pt idx="7">
                  <c:v>Особа з інвалідністю ІІІ групи</c:v>
                </c:pt>
                <c:pt idx="8">
                  <c:v>Особа з інвалідністю з дитинства</c:v>
                </c:pt>
                <c:pt idx="9">
                  <c:v>Одинока мати</c:v>
                </c:pt>
                <c:pt idx="10">
                  <c:v>Багатодітна сім’я</c:v>
                </c:pt>
                <c:pt idx="11">
                  <c:v>Особа, що потерпіла від Чорнобильської катастрофи</c:v>
                </c:pt>
                <c:pt idx="12">
                  <c:v>Учасник ліквідаціії наслідків на Чорнобильській АЕС</c:v>
                </c:pt>
                <c:pt idx="13">
                  <c:v>Дитина</c:v>
                </c:pt>
                <c:pt idx="14">
                  <c:v>Член сім’ї загиблого</c:v>
                </c:pt>
                <c:pt idx="15">
                  <c:v>Переселенець, або внутрішньо переміщена особа</c:v>
                </c:pt>
                <c:pt idx="16">
                  <c:v>Учасник АТО/ООС</c:v>
                </c:pt>
                <c:pt idx="17">
                  <c:v>Інші категорії</c:v>
                </c:pt>
              </c:strCache>
            </c:strRef>
          </c:cat>
          <c:val>
            <c:numRef>
              <c:f>Аркуш1!$B$2:$B$19</c:f>
              <c:numCache>
                <c:formatCode>General</c:formatCode>
                <c:ptCount val="18"/>
                <c:pt idx="0">
                  <c:v>2</c:v>
                </c:pt>
                <c:pt idx="1">
                  <c:v>6</c:v>
                </c:pt>
                <c:pt idx="2">
                  <c:v>55</c:v>
                </c:pt>
                <c:pt idx="3">
                  <c:v>555</c:v>
                </c:pt>
                <c:pt idx="4">
                  <c:v>8</c:v>
                </c:pt>
                <c:pt idx="5">
                  <c:v>15</c:v>
                </c:pt>
                <c:pt idx="6">
                  <c:v>669</c:v>
                </c:pt>
                <c:pt idx="7">
                  <c:v>6</c:v>
                </c:pt>
                <c:pt idx="8">
                  <c:v>5</c:v>
                </c:pt>
                <c:pt idx="9">
                  <c:v>2</c:v>
                </c:pt>
                <c:pt idx="10">
                  <c:v>2</c:v>
                </c:pt>
                <c:pt idx="11">
                  <c:v>9</c:v>
                </c:pt>
                <c:pt idx="12">
                  <c:v>4</c:v>
                </c:pt>
                <c:pt idx="13">
                  <c:v>3</c:v>
                </c:pt>
                <c:pt idx="14">
                  <c:v>58</c:v>
                </c:pt>
                <c:pt idx="15">
                  <c:v>16</c:v>
                </c:pt>
                <c:pt idx="16">
                  <c:v>8</c:v>
                </c:pt>
                <c:pt idx="17">
                  <c:v>6626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Аркуш1!$A$2:$A$19</c:f>
              <c:strCache>
                <c:ptCount val="18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Особа з інвалідністю І групи</c:v>
                </c:pt>
                <c:pt idx="6">
                  <c:v>Особа з інвалідністю ІІ групи</c:v>
                </c:pt>
                <c:pt idx="7">
                  <c:v>Особа з інвалідністю ІІІ групи</c:v>
                </c:pt>
                <c:pt idx="8">
                  <c:v>Особа з інвалідністю з дитинства</c:v>
                </c:pt>
                <c:pt idx="9">
                  <c:v>Одинока мати</c:v>
                </c:pt>
                <c:pt idx="10">
                  <c:v>Багатодітна сім’я</c:v>
                </c:pt>
                <c:pt idx="11">
                  <c:v>Особа, що потерпіла від Чорнобильської катастрофи</c:v>
                </c:pt>
                <c:pt idx="12">
                  <c:v>Учасник ліквідаціії наслідків на Чорнобильській АЕС</c:v>
                </c:pt>
                <c:pt idx="13">
                  <c:v>Дитина</c:v>
                </c:pt>
                <c:pt idx="14">
                  <c:v>Член сім’ї загиблого</c:v>
                </c:pt>
                <c:pt idx="15">
                  <c:v>Переселенець, або внутрішньо переміщена особа</c:v>
                </c:pt>
                <c:pt idx="16">
                  <c:v>Учасник АТО/ООС</c:v>
                </c:pt>
                <c:pt idx="17">
                  <c:v>Інші категорії</c:v>
                </c:pt>
              </c:strCache>
            </c:strRef>
          </c:cat>
          <c:val>
            <c:numRef>
              <c:f>Аркуш1!$C$2:$C$19</c:f>
              <c:numCache>
                <c:formatCode>General</c:formatCode>
                <c:ptCount val="18"/>
              </c:numCache>
            </c:numRef>
          </c:val>
          <c:extLst>
            <c:ext xmlns:c16="http://schemas.microsoft.com/office/drawing/2014/chart" uri="{C3380CC4-5D6E-409C-BE32-E72D297353CC}">
              <c16:uniqueId val="{00000001-3472-4F0E-9FDE-FEE5A5DF083B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Аркуш1!$A$2:$A$19</c:f>
              <c:strCache>
                <c:ptCount val="18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Особа з інвалідністю І групи</c:v>
                </c:pt>
                <c:pt idx="6">
                  <c:v>Особа з інвалідністю ІІ групи</c:v>
                </c:pt>
                <c:pt idx="7">
                  <c:v>Особа з інвалідністю ІІІ групи</c:v>
                </c:pt>
                <c:pt idx="8">
                  <c:v>Особа з інвалідністю з дитинства</c:v>
                </c:pt>
                <c:pt idx="9">
                  <c:v>Одинока мати</c:v>
                </c:pt>
                <c:pt idx="10">
                  <c:v>Багатодітна сім’я</c:v>
                </c:pt>
                <c:pt idx="11">
                  <c:v>Особа, що потерпіла від Чорнобильської катастрофи</c:v>
                </c:pt>
                <c:pt idx="12">
                  <c:v>Учасник ліквідаціії наслідків на Чорнобильській АЕС</c:v>
                </c:pt>
                <c:pt idx="13">
                  <c:v>Дитина</c:v>
                </c:pt>
                <c:pt idx="14">
                  <c:v>Член сім’ї загиблого</c:v>
                </c:pt>
                <c:pt idx="15">
                  <c:v>Переселенець, або внутрішньо переміщена особа</c:v>
                </c:pt>
                <c:pt idx="16">
                  <c:v>Учасник АТО/ООС</c:v>
                </c:pt>
                <c:pt idx="17">
                  <c:v>Інші категорії</c:v>
                </c:pt>
              </c:strCache>
            </c:strRef>
          </c:cat>
          <c:val>
            <c:numRef>
              <c:f>Аркуш1!$D$2:$D$19</c:f>
              <c:numCache>
                <c:formatCode>General</c:formatCode>
                <c:ptCount val="18"/>
              </c:numCache>
            </c:numRef>
          </c:val>
          <c:extLst>
            <c:ext xmlns:c16="http://schemas.microsoft.com/office/drawing/2014/chart" uri="{C3380CC4-5D6E-409C-BE32-E72D297353CC}">
              <c16:uniqueId val="{00000002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800495327"/>
        <c:axId val="800485759"/>
        <c:axId val="0"/>
      </c:bar3DChart>
      <c:catAx>
        <c:axId val="800495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85759"/>
        <c:crosses val="autoZero"/>
        <c:auto val="1"/>
        <c:lblAlgn val="ctr"/>
        <c:lblOffset val="100"/>
        <c:noMultiLvlLbl val="0"/>
      </c:catAx>
      <c:valAx>
        <c:axId val="8004857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9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основні питання, порушені у зверненнях мешканців Черкаської області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3106608020572846"/>
          <c:y val="3.00229734847499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view3D>
      <c:rotX val="30"/>
      <c:rotY val="24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874149681689146"/>
          <c:y val="0.23373728022750009"/>
          <c:w val="0.49470899267197593"/>
          <c:h val="0.42642425124989347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9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427A-447B-8B44-DEE18A46B2F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27A-447B-8B44-DEE18A46B2F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427A-447B-8B44-DEE18A46B2F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27A-447B-8B44-DEE18A46B2F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427A-447B-8B44-DEE18A46B2F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427A-447B-8B44-DEE18A46B2F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427A-447B-8B44-DEE18A46B2F2}"/>
              </c:ext>
            </c:extLst>
          </c:dPt>
          <c:dPt>
            <c:idx val="7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427A-447B-8B44-DEE18A46B2F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427A-447B-8B44-DEE18A46B2F2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4B6E-441C-A725-202B022B46E2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4B6E-441C-A725-202B022B46E2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4B6E-441C-A725-202B022B46E2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4B6E-441C-A725-202B022B46E2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E-4B6E-441C-A725-202B022B46E2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4B6E-441C-A725-202B022B46E2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4B6E-441C-A725-202B022B46E2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4B6E-441C-A725-202B022B46E2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8-051F-44A5-9C68-E1047DA247AE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3-051F-44A5-9C68-E1047DA247AE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051F-44A5-9C68-E1047DA247AE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BC69-4767-9CEE-EDA9E7EBF399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B-BC69-4767-9CEE-EDA9E7EBF399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D-BC69-4767-9CEE-EDA9E7EBF399}"/>
              </c:ext>
            </c:extLst>
          </c:dPt>
          <c:dLbls>
            <c:dLbl>
              <c:idx val="0"/>
              <c:layout>
                <c:manualLayout>
                  <c:x val="-0.15051773050191483"/>
                  <c:y val="-3.6027568181699984E-2"/>
                </c:manualLayout>
              </c:layout>
              <c:tx>
                <c:rich>
                  <a:bodyPr/>
                  <a:lstStyle/>
                  <a:p>
                    <a:fld id="{A012B94E-D1C5-46F3-B812-B82B51C18F21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427A-447B-8B44-DEE18A46B2F2}"/>
                </c:ext>
              </c:extLst>
            </c:dLbl>
            <c:dLbl>
              <c:idx val="1"/>
              <c:layout>
                <c:manualLayout>
                  <c:x val="-0.17209122501361818"/>
                  <c:y val="-0.12309419128747494"/>
                </c:manualLayout>
              </c:layout>
              <c:tx>
                <c:rich>
                  <a:bodyPr/>
                  <a:lstStyle/>
                  <a:p>
                    <a:r>
                      <a:rPr lang="uk-UA" noProof="0" dirty="0" smtClean="0"/>
                      <a:t>Транспорт і зв’язок</a:t>
                    </a:r>
                    <a:r>
                      <a:rPr lang="uk-UA" baseline="0" dirty="0" smtClean="0"/>
                      <a:t>
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771050690611057"/>
                      <c:h val="6.919294622452046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27A-447B-8B44-DEE18A46B2F2}"/>
                </c:ext>
              </c:extLst>
            </c:dLbl>
            <c:dLbl>
              <c:idx val="2"/>
              <c:layout>
                <c:manualLayout>
                  <c:x val="-9.4739261954805337E-2"/>
                  <c:y val="-0.2400042804407341"/>
                </c:manualLayout>
              </c:layout>
              <c:tx>
                <c:rich>
                  <a:bodyPr/>
                  <a:lstStyle/>
                  <a:p>
                    <a:fld id="{D25F829B-5E0D-41EA-8FE7-38D55C12D95C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27A-447B-8B44-DEE18A46B2F2}"/>
                </c:ext>
              </c:extLst>
            </c:dLbl>
            <c:dLbl>
              <c:idx val="3"/>
              <c:layout>
                <c:manualLayout>
                  <c:x val="-5.5682219414314185E-2"/>
                  <c:y val="-0.32178749061683576"/>
                </c:manualLayout>
              </c:layout>
              <c:tx>
                <c:rich>
                  <a:bodyPr/>
                  <a:lstStyle/>
                  <a:p>
                    <a:fld id="{ED72D5E1-4DCB-4C07-BB16-080516F76191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27A-447B-8B44-DEE18A46B2F2}"/>
                </c:ext>
              </c:extLst>
            </c:dLbl>
            <c:dLbl>
              <c:idx val="4"/>
              <c:layout>
                <c:manualLayout>
                  <c:x val="9.3273109609282381E-2"/>
                  <c:y val="-9.6488793550844651E-2"/>
                </c:manualLayout>
              </c:layout>
              <c:tx>
                <c:rich>
                  <a:bodyPr/>
                  <a:lstStyle/>
                  <a:p>
                    <a:fld id="{BD3D0340-1BF6-44E9-8491-40901D492BD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35,5%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427A-447B-8B44-DEE18A46B2F2}"/>
                </c:ext>
              </c:extLst>
            </c:dLbl>
            <c:dLbl>
              <c:idx val="5"/>
              <c:layout>
                <c:manualLayout>
                  <c:x val="-8.6923618484864115E-2"/>
                  <c:y val="-0.10889167001962605"/>
                </c:manualLayout>
              </c:layout>
              <c:tx>
                <c:rich>
                  <a:bodyPr/>
                  <a:lstStyle/>
                  <a:p>
                    <a:fld id="{DC3D5DC0-E70C-4664-8D06-C3E63A9A931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294643235264448"/>
                      <c:h val="5.117916213367047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427A-447B-8B44-DEE18A46B2F2}"/>
                </c:ext>
              </c:extLst>
            </c:dLbl>
            <c:dLbl>
              <c:idx val="6"/>
              <c:layout>
                <c:manualLayout>
                  <c:x val="1.629818648667309E-2"/>
                  <c:y val="-0.13810567802984994"/>
                </c:manualLayout>
              </c:layout>
              <c:tx>
                <c:rich>
                  <a:bodyPr/>
                  <a:lstStyle/>
                  <a:p>
                    <a:fld id="{2C0C2200-4B9D-41BD-8C0E-09E3AD24EA12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6,2%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427A-447B-8B44-DEE18A46B2F2}"/>
                </c:ext>
              </c:extLst>
            </c:dLbl>
            <c:dLbl>
              <c:idx val="7"/>
              <c:layout>
                <c:manualLayout>
                  <c:x val="0.10756803081204239"/>
                  <c:y val="-0.16612711994894991"/>
                </c:manualLayout>
              </c:layout>
              <c:tx>
                <c:rich>
                  <a:bodyPr/>
                  <a:lstStyle/>
                  <a:p>
                    <a:fld id="{B1BBF011-A965-46D0-A06B-11800DDB9C49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427A-447B-8B44-DEE18A46B2F2}"/>
                </c:ext>
              </c:extLst>
            </c:dLbl>
            <c:dLbl>
              <c:idx val="8"/>
              <c:layout>
                <c:manualLayout>
                  <c:x val="0.17167423099295653"/>
                  <c:y val="-9.4071983585549954E-2"/>
                </c:manualLayout>
              </c:layout>
              <c:tx>
                <c:rich>
                  <a:bodyPr/>
                  <a:lstStyle/>
                  <a:p>
                    <a:fld id="{59EF9274-5562-47A7-9DAF-118AD56F1639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2,0%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427A-447B-8B44-DEE18A46B2F2}"/>
                </c:ext>
              </c:extLst>
            </c:dLbl>
            <c:dLbl>
              <c:idx val="9"/>
              <c:layout>
                <c:manualLayout>
                  <c:x val="0.13690476648805394"/>
                  <c:y val="-3.8029099747350019E-2"/>
                </c:manualLayout>
              </c:layout>
              <c:tx>
                <c:rich>
                  <a:bodyPr/>
                  <a:lstStyle/>
                  <a:p>
                    <a:fld id="{2ABAAB22-A621-402D-A1AC-145D4C6E15BD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4B6E-441C-A725-202B022B46E2}"/>
                </c:ext>
              </c:extLst>
            </c:dLbl>
            <c:dLbl>
              <c:idx val="10"/>
              <c:layout>
                <c:manualLayout>
                  <c:x val="7.7586297614125166E-2"/>
                  <c:y val="-0.15322228457964929"/>
                </c:manualLayout>
              </c:layout>
              <c:tx>
                <c:rich>
                  <a:bodyPr/>
                  <a:lstStyle/>
                  <a:p>
                    <a:fld id="{E51FBA92-6770-456C-9A7B-DA604C9FCA8F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23,2%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B-4B6E-441C-A725-202B022B46E2}"/>
                </c:ext>
              </c:extLst>
            </c:dLbl>
            <c:dLbl>
              <c:idx val="11"/>
              <c:layout>
                <c:manualLayout>
                  <c:x val="0.22111210611325724"/>
                  <c:y val="-0.17513385439346424"/>
                </c:manualLayout>
              </c:layout>
              <c:tx>
                <c:rich>
                  <a:bodyPr/>
                  <a:lstStyle/>
                  <a:p>
                    <a:fld id="{13EC1554-21A0-4AF7-B2D8-2F74C33E1C3F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158616774196197"/>
                      <c:h val="0.1139172478594250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C-4B6E-441C-A725-202B022B46E2}"/>
                </c:ext>
              </c:extLst>
            </c:dLbl>
            <c:dLbl>
              <c:idx val="12"/>
              <c:layout>
                <c:manualLayout>
                  <c:x val="0.15972222756939627"/>
                  <c:y val="-1.4010720959550065E-2"/>
                </c:manualLayout>
              </c:layout>
              <c:tx>
                <c:rich>
                  <a:bodyPr/>
                  <a:lstStyle/>
                  <a:p>
                    <a:fld id="{1F64A5EF-EEDA-4786-9A2D-8EDBF222DA6C}" type="CATEGORYNAME">
                      <a:rPr lang="ru-RU"/>
                      <a:pPr/>
                      <a:t>[ІМ’Я КАТЕГОРІЇ]</a:t>
                    </a:fld>
                    <a:r>
                      <a:rPr lang="ru-RU" baseline="0"/>
                      <a:t>
</a:t>
                    </a:r>
                    <a:r>
                      <a:rPr lang="ru-RU" baseline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4B6E-441C-A725-202B022B46E2}"/>
                </c:ext>
              </c:extLst>
            </c:dLbl>
            <c:dLbl>
              <c:idx val="13"/>
              <c:layout>
                <c:manualLayout>
                  <c:x val="0.21133315144386089"/>
                  <c:y val="0.12209342550464979"/>
                </c:manualLayout>
              </c:layout>
              <c:tx>
                <c:rich>
                  <a:bodyPr/>
                  <a:lstStyle/>
                  <a:p>
                    <a:fld id="{80A42403-03ED-460A-B67D-C46571100AB8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E-4B6E-441C-A725-202B022B46E2}"/>
                </c:ext>
              </c:extLst>
            </c:dLbl>
            <c:dLbl>
              <c:idx val="14"/>
              <c:layout>
                <c:manualLayout>
                  <c:x val="0.12341431692589339"/>
                  <c:y val="0.11435947601479621"/>
                </c:manualLayout>
              </c:layout>
              <c:tx>
                <c:rich>
                  <a:bodyPr/>
                  <a:lstStyle/>
                  <a:p>
                    <a:fld id="{2EE7AA74-4A3D-4F72-B36A-C73C367C841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285343943495511E-2"/>
                      <c:h val="0.231317003042170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F-4B6E-441C-A725-202B022B46E2}"/>
                </c:ext>
              </c:extLst>
            </c:dLbl>
            <c:dLbl>
              <c:idx val="15"/>
              <c:layout>
                <c:manualLayout>
                  <c:x val="4.7524485137722242E-2"/>
                  <c:y val="0.22356926347263206"/>
                </c:manualLayout>
              </c:layout>
              <c:tx>
                <c:rich>
                  <a:bodyPr/>
                  <a:lstStyle/>
                  <a:p>
                    <a:fld id="{25B21A17-F41F-4956-9A1A-BB875E372F05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75077566106685"/>
                      <c:h val="9.859544492391893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4B6E-441C-A725-202B022B46E2}"/>
                </c:ext>
              </c:extLst>
            </c:dLbl>
            <c:dLbl>
              <c:idx val="16"/>
              <c:layout>
                <c:manualLayout>
                  <c:x val="-5.9760017117801281E-2"/>
                  <c:y val="0.25219297727189971"/>
                </c:manualLayout>
              </c:layout>
              <c:tx>
                <c:rich>
                  <a:bodyPr/>
                  <a:lstStyle/>
                  <a:p>
                    <a:fld id="{52210589-385C-419B-BD33-4A667176B310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0-4B6E-441C-A725-202B022B46E2}"/>
                </c:ext>
              </c:extLst>
            </c:dLbl>
            <c:dLbl>
              <c:idx val="17"/>
              <c:layout>
                <c:manualLayout>
                  <c:x val="-0.24338971650309876"/>
                  <c:y val="0.22175157336929155"/>
                </c:manualLayout>
              </c:layout>
              <c:tx>
                <c:rich>
                  <a:bodyPr/>
                  <a:lstStyle/>
                  <a:p>
                    <a:fld id="{AAEE5B4B-EF7C-4C15-9915-D5A5EDC676F2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61016603018182"/>
                      <c:h val="0.1019080584655250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8-051F-44A5-9C68-E1047DA247AE}"/>
                </c:ext>
              </c:extLst>
            </c:dLbl>
            <c:dLbl>
              <c:idx val="18"/>
              <c:layout>
                <c:manualLayout>
                  <c:x val="-0.29554044829167198"/>
                  <c:y val="0.20015315656499991"/>
                </c:manualLayout>
              </c:layout>
              <c:tx>
                <c:rich>
                  <a:bodyPr/>
                  <a:lstStyle/>
                  <a:p>
                    <a:fld id="{CE90BA06-772C-4CA9-805E-FDB3B77E8FEA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4,0%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3-051F-44A5-9C68-E1047DA247AE}"/>
                </c:ext>
              </c:extLst>
            </c:dLbl>
            <c:dLbl>
              <c:idx val="19"/>
              <c:layout>
                <c:manualLayout>
                  <c:x val="-0.18180160752307178"/>
                  <c:y val="0.17613477777719977"/>
                </c:manualLayout>
              </c:layout>
              <c:tx>
                <c:rich>
                  <a:bodyPr/>
                  <a:lstStyle/>
                  <a:p>
                    <a:fld id="{6DAB06C2-C71F-44C5-88A9-B39B04A51B9D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2-051F-44A5-9C68-E1047DA247AE}"/>
                </c:ext>
              </c:extLst>
            </c:dLbl>
            <c:dLbl>
              <c:idx val="20"/>
              <c:layout>
                <c:manualLayout>
                  <c:x val="-0.14125094955116677"/>
                  <c:y val="0.17213171464589991"/>
                </c:manualLayout>
              </c:layout>
              <c:tx>
                <c:rich>
                  <a:bodyPr/>
                  <a:lstStyle/>
                  <a:p>
                    <a:fld id="{C7BB907A-D926-4F96-A79C-CD087DC37A7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9-BC69-4767-9CEE-EDA9E7EBF399}"/>
                </c:ext>
              </c:extLst>
            </c:dLbl>
            <c:dLbl>
              <c:idx val="21"/>
              <c:layout>
                <c:manualLayout>
                  <c:x val="-0.1488567699116142"/>
                  <c:y val="7.6058199494699955E-2"/>
                </c:manualLayout>
              </c:layout>
              <c:tx>
                <c:rich>
                  <a:bodyPr/>
                  <a:lstStyle/>
                  <a:p>
                    <a:fld id="{9A122EE1-EB8C-4130-800E-3512C7BFF84A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B-BC69-4767-9CEE-EDA9E7EBF399}"/>
                </c:ext>
              </c:extLst>
            </c:dLbl>
            <c:dLbl>
              <c:idx val="22"/>
              <c:layout>
                <c:manualLayout>
                  <c:x val="-0.27380953297610788"/>
                  <c:y val="4.0030631312999981E-3"/>
                </c:manualLayout>
              </c:layout>
              <c:tx>
                <c:rich>
                  <a:bodyPr/>
                  <a:lstStyle/>
                  <a:p>
                    <a:fld id="{B7C2D279-1700-401E-AFF3-D41007F3288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829365174086448E-2"/>
                      <c:h val="5.117916213367047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D-BC69-4767-9CEE-EDA9E7EBF3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Аркуш1!$A$2:$A$24</c:f>
              <c:strCache>
                <c:ptCount val="23"/>
                <c:pt idx="0">
                  <c:v>Аграрна політика і земельні відносини</c:v>
                </c:pt>
                <c:pt idx="1">
                  <c:v>Транспорт і зв'язок</c:v>
                </c:pt>
                <c:pt idx="2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3">
                  <c:v>Фінансова, податкова, митна політика</c:v>
                </c:pt>
                <c:pt idx="4">
                  <c:v>Соціальна політика. Соціальний захист населення</c:v>
                </c:pt>
                <c:pt idx="5">
                  <c:v>Праця і заробітна плата</c:v>
                </c:pt>
                <c:pt idx="6">
                  <c:v>Охорона здоров'я</c:v>
                </c:pt>
                <c:pt idx="7">
                  <c:v>Комунальне господарство</c:v>
                </c:pt>
                <c:pt idx="8">
                  <c:v>Житлова політика</c:v>
                </c:pt>
                <c:pt idx="9">
                  <c:v>Екологія та природні ресурси</c:v>
                </c:pt>
                <c:pt idx="10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1">
                  <c:v>Освіта, наукова, науково-технічна, інноваційна діяльність та інтелектуальна власність</c:v>
                </c:pt>
                <c:pt idx="12">
                  <c:v>Сімейна та гендерна політика. Захист прав дітей</c:v>
                </c:pt>
                <c:pt idx="13">
                  <c:v>Діяльність об’єднань громадян, релігія та міжконфесійні відносини</c:v>
                </c:pt>
                <c:pt idx="14">
                  <c:v>Діяльність Верховної Ради України, Президента України та Кабінету Міністрів України</c:v>
                </c:pt>
                <c:pt idx="15">
                  <c:v>Діяльність центральних органів виконавчої влади</c:v>
                </c:pt>
                <c:pt idx="16">
                  <c:v>Діяльність місцевих органів виконавчої влади</c:v>
                </c:pt>
                <c:pt idx="17">
                  <c:v>Діяльність органів місцевого самоврядування</c:v>
                </c:pt>
                <c:pt idx="18">
                  <c:v>Діяльність підприємств та установ</c:v>
                </c:pt>
                <c:pt idx="19">
                  <c:v>Обороноздатність, суверенітет, міждержавні і міжнаціональні відносини</c:v>
                </c:pt>
                <c:pt idx="20">
                  <c:v>Державне будівництво, адміністративно-територіальний устрій</c:v>
                </c:pt>
                <c:pt idx="21">
                  <c:v>Цифровізація. Правовий режим Дія Сіті</c:v>
                </c:pt>
                <c:pt idx="22">
                  <c:v>Інше</c:v>
                </c:pt>
              </c:strCache>
            </c:strRef>
          </c:cat>
          <c:val>
            <c:numRef>
              <c:f>Аркуш1!$B$2:$B$24</c:f>
              <c:numCache>
                <c:formatCode>General</c:formatCode>
                <c:ptCount val="23"/>
                <c:pt idx="0">
                  <c:v>607</c:v>
                </c:pt>
                <c:pt idx="1">
                  <c:v>12</c:v>
                </c:pt>
                <c:pt idx="2">
                  <c:v>116</c:v>
                </c:pt>
                <c:pt idx="3">
                  <c:v>50</c:v>
                </c:pt>
                <c:pt idx="4">
                  <c:v>4464</c:v>
                </c:pt>
                <c:pt idx="5">
                  <c:v>280</c:v>
                </c:pt>
                <c:pt idx="6">
                  <c:v>775</c:v>
                </c:pt>
                <c:pt idx="7">
                  <c:v>55</c:v>
                </c:pt>
                <c:pt idx="8">
                  <c:v>252</c:v>
                </c:pt>
                <c:pt idx="9">
                  <c:v>260</c:v>
                </c:pt>
                <c:pt idx="10">
                  <c:v>2916</c:v>
                </c:pt>
                <c:pt idx="11">
                  <c:v>201</c:v>
                </c:pt>
                <c:pt idx="12">
                  <c:v>20</c:v>
                </c:pt>
                <c:pt idx="13">
                  <c:v>46</c:v>
                </c:pt>
                <c:pt idx="14">
                  <c:v>105</c:v>
                </c:pt>
                <c:pt idx="15">
                  <c:v>410</c:v>
                </c:pt>
                <c:pt idx="16">
                  <c:v>22</c:v>
                </c:pt>
                <c:pt idx="17">
                  <c:v>100</c:v>
                </c:pt>
                <c:pt idx="18">
                  <c:v>500</c:v>
                </c:pt>
                <c:pt idx="19">
                  <c:v>1315</c:v>
                </c:pt>
                <c:pt idx="20">
                  <c:v>23</c:v>
                </c:pt>
                <c:pt idx="21">
                  <c:v>14</c:v>
                </c:pt>
                <c:pt idx="22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7A-447B-8B44-DEE18A46B2F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/>
          <p:cNvGraphicFramePr/>
          <p:nvPr>
            <p:extLst>
              <p:ext uri="{D42A27DB-BD31-4B8C-83A1-F6EECF244321}">
                <p14:modId xmlns:p14="http://schemas.microsoft.com/office/powerpoint/2010/main" val="1145719455"/>
              </p:ext>
            </p:extLst>
          </p:nvPr>
        </p:nvGraphicFramePr>
        <p:xfrm>
          <a:off x="544663" y="107004"/>
          <a:ext cx="10865459" cy="6429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452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4101884007"/>
              </p:ext>
            </p:extLst>
          </p:nvPr>
        </p:nvGraphicFramePr>
        <p:xfrm>
          <a:off x="469127" y="397565"/>
          <a:ext cx="11298803" cy="60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3144111017"/>
              </p:ext>
            </p:extLst>
          </p:nvPr>
        </p:nvGraphicFramePr>
        <p:xfrm>
          <a:off x="421419" y="365760"/>
          <a:ext cx="11402171" cy="608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4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2665073961"/>
              </p:ext>
            </p:extLst>
          </p:nvPr>
        </p:nvGraphicFramePr>
        <p:xfrm>
          <a:off x="203690" y="349135"/>
          <a:ext cx="11688417" cy="6345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720699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886</TotalTime>
  <Words>180</Words>
  <Application>Microsoft Office PowerPoint</Application>
  <PresentationFormat>Широкий екран</PresentationFormat>
  <Paragraphs>64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Адамович Наталія Миколаївна</cp:lastModifiedBy>
  <cp:revision>151</cp:revision>
  <cp:lastPrinted>2026-01-13T12:34:31Z</cp:lastPrinted>
  <dcterms:created xsi:type="dcterms:W3CDTF">2018-01-03T13:22:59Z</dcterms:created>
  <dcterms:modified xsi:type="dcterms:W3CDTF">2026-01-13T14:26:59Z</dcterms:modified>
</cp:coreProperties>
</file>