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Хмельницької області </a:t>
            </a:r>
          </a:p>
          <a:p>
            <a:pPr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надходження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0"/>
      <c:depthPercent val="6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1396710744898859"/>
          <c:w val="0.91006375227686698"/>
          <c:h val="0.6108809201736963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3"/>
          <c:dPt>
            <c:idx val="0"/>
            <c:bubble3D val="0"/>
            <c:explosion val="0"/>
            <c:spPr>
              <a:solidFill>
                <a:srgbClr val="FFC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CB-4F77-868B-6EA8690404C4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2D4-42C5-A042-D0216F0D25B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2D4-42C5-A042-D0216F0D25B8}"/>
              </c:ext>
            </c:extLst>
          </c:dPt>
          <c:dPt>
            <c:idx val="3"/>
            <c:bubble3D val="0"/>
            <c:explosion val="17"/>
            <c:spPr>
              <a:solidFill>
                <a:srgbClr val="21A5AF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2D4-42C5-A042-D0216F0D25B8}"/>
              </c:ext>
            </c:extLst>
          </c:dPt>
          <c:dPt>
            <c:idx val="4"/>
            <c:bubble3D val="0"/>
            <c:explosion val="11"/>
            <c:spPr>
              <a:solidFill>
                <a:srgbClr val="92D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2D4-42C5-A042-D0216F0D25B8}"/>
              </c:ext>
            </c:extLst>
          </c:dPt>
          <c:dLbls>
            <c:dLbl>
              <c:idx val="0"/>
              <c:layout>
                <c:manualLayout>
                  <c:x val="-0.10815118397085619"/>
                  <c:y val="0.16780262353392283"/>
                </c:manualLayout>
              </c:layout>
              <c:numFmt formatCode="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409945426903605"/>
                      <c:h val="0.103407768214629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BCB-4F77-868B-6EA8690404C4}"/>
                </c:ext>
              </c:extLst>
            </c:dLbl>
            <c:dLbl>
              <c:idx val="1"/>
              <c:layout>
                <c:manualLayout>
                  <c:x val="-0.12295081967213119"/>
                  <c:y val="-1.517036110749438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82D4-42C5-A042-D0216F0D25B8}"/>
                </c:ext>
              </c:extLst>
            </c:dLbl>
            <c:dLbl>
              <c:idx val="2"/>
              <c:layout>
                <c:manualLayout>
                  <c:x val="0.13319672131147542"/>
                  <c:y val="-3.467511110284438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4-82D4-42C5-A042-D0216F0D25B8}"/>
                </c:ext>
              </c:extLst>
            </c:dLbl>
            <c:dLbl>
              <c:idx val="3"/>
              <c:layout>
                <c:manualLayout>
                  <c:x val="7.9690346083788707E-2"/>
                  <c:y val="5.851424998604967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2-82D4-42C5-A042-D0216F0D25B8}"/>
                </c:ext>
              </c:extLst>
            </c:dLbl>
            <c:dLbl>
              <c:idx val="4"/>
              <c:layout>
                <c:manualLayout>
                  <c:x val="5.0091074681238697E-2"/>
                  <c:y val="0.1647067777385104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82D4-42C5-A042-D0216F0D25B8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Засобами електронного зв'язку</c:v>
                </c:pt>
                <c:pt idx="1">
                  <c:v>Поштою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89</c:v>
                </c:pt>
                <c:pt idx="1">
                  <c:v>2733</c:v>
                </c:pt>
                <c:pt idx="2">
                  <c:v>91</c:v>
                </c:pt>
                <c:pt idx="3">
                  <c:v>4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B-4F77-868B-6EA8690404C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Хмельницької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625883516310638E-2"/>
                  <c:y val="-2.1909769359137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60A-46E1-9CD6-E14E423D364B}"/>
                </c:ext>
              </c:extLst>
            </c:dLbl>
            <c:dLbl>
              <c:idx val="1"/>
              <c:layout>
                <c:manualLayout>
                  <c:x val="0.30483082558910451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E1F-4832-BA55-35A08D3434E3}"/>
                </c:ext>
              </c:extLst>
            </c:dLbl>
            <c:dLbl>
              <c:idx val="2"/>
              <c:layout>
                <c:manualLayout>
                  <c:x val="0.13015248733017945"/>
                  <c:y val="-6.5729308077408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E1F-4832-BA55-35A08D3434E3}"/>
                </c:ext>
              </c:extLst>
            </c:dLbl>
            <c:dLbl>
              <c:idx val="3"/>
              <c:layout>
                <c:manualLayout>
                  <c:x val="2.0550392736344125E-2"/>
                  <c:y val="-8.0334892947959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DE8-4F15-8935-DF9B319726A2}"/>
                </c:ext>
              </c:extLst>
            </c:dLbl>
            <c:dLbl>
              <c:idx val="4"/>
              <c:layout>
                <c:manualLayout>
                  <c:x val="2.28337697070489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DE8-4F15-8935-DF9B319726A2}"/>
                </c:ext>
              </c:extLst>
            </c:dLbl>
            <c:dLbl>
              <c:idx val="5"/>
              <c:layout>
                <c:manualLayout>
                  <c:x val="2.2833769707049027E-2"/>
                  <c:y val="-8.0334892947959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DE8-4F15-8935-DF9B319726A2}"/>
                </c:ext>
              </c:extLst>
            </c:dLbl>
            <c:dLbl>
              <c:idx val="6"/>
              <c:layout>
                <c:manualLayout>
                  <c:x val="2.2833769707049027E-2"/>
                  <c:y val="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DE8-4F15-8935-DF9B319726A2}"/>
                </c:ext>
              </c:extLst>
            </c:dLbl>
            <c:dLbl>
              <c:idx val="7"/>
              <c:layout>
                <c:manualLayout>
                  <c:x val="2.2833769707049027E-2"/>
                  <c:y val="-2.1909769359136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DE8-4F15-8935-DF9B319726A2}"/>
                </c:ext>
              </c:extLst>
            </c:dLbl>
            <c:dLbl>
              <c:idx val="8"/>
              <c:layout>
                <c:manualLayout>
                  <c:x val="2.5117146677753846E-2"/>
                  <c:y val="-2.1909769359136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DE8-4F15-8935-DF9B319726A2}"/>
                </c:ext>
              </c:extLst>
            </c:dLbl>
            <c:dLbl>
              <c:idx val="9"/>
              <c:layout>
                <c:manualLayout>
                  <c:x val="2.968390061916373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DE8-4F15-8935-DF9B319726A2}"/>
                </c:ext>
              </c:extLst>
            </c:dLbl>
            <c:dLbl>
              <c:idx val="10"/>
              <c:layout>
                <c:manualLayout>
                  <c:x val="0.2397545819240146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DE8-4F15-8935-DF9B31972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Державний службовець 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Особа, що позбавлена волі; особа, воля якої обмежена </c:v>
                </c:pt>
                <c:pt idx="9">
                  <c:v>Адвокат</c:v>
                </c:pt>
                <c:pt idx="10">
                  <c:v>Інші 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8</c:v>
                </c:pt>
                <c:pt idx="1">
                  <c:v>1351</c:v>
                </c:pt>
                <c:pt idx="2">
                  <c:v>498</c:v>
                </c:pt>
                <c:pt idx="3">
                  <c:v>17</c:v>
                </c:pt>
                <c:pt idx="4">
                  <c:v>9</c:v>
                </c:pt>
                <c:pt idx="5">
                  <c:v>3</c:v>
                </c:pt>
                <c:pt idx="6">
                  <c:v>6</c:v>
                </c:pt>
                <c:pt idx="7">
                  <c:v>25</c:v>
                </c:pt>
                <c:pt idx="8">
                  <c:v>4</c:v>
                </c:pt>
                <c:pt idx="9">
                  <c:v>22</c:v>
                </c:pt>
                <c:pt idx="10">
                  <c:v>1048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B-4F54-BB2D-F98F8A02FBA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Аркуш1!$A$2:$A$12</c:f>
              <c:strCache>
                <c:ptCount val="11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Державний службовець 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Особа, що позбавлена волі; особа, воля якої обмежена </c:v>
                </c:pt>
                <c:pt idx="9">
                  <c:v>Адвокат</c:v>
                </c:pt>
                <c:pt idx="10">
                  <c:v>Інші </c:v>
                </c:pt>
              </c:strCache>
            </c:strRef>
          </c:cat>
          <c:val>
            <c:numRef>
              <c:f>Аркуш1!$C$2:$C$12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3F7B-4F54-BB2D-F98F8A02FBA0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Аркуш1!$A$2:$A$12</c:f>
              <c:strCache>
                <c:ptCount val="11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Державний службовець 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Особа, що позбавлена волі; особа, воля якої обмежена </c:v>
                </c:pt>
                <c:pt idx="9">
                  <c:v>Адвокат</c:v>
                </c:pt>
                <c:pt idx="10">
                  <c:v>Інші </c:v>
                </c:pt>
              </c:strCache>
            </c:strRef>
          </c:cat>
          <c:val>
            <c:numRef>
              <c:f>Аркуш1!$D$2:$D$12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3F7B-4F54-BB2D-F98F8A02FB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07625519"/>
        <c:axId val="1507638415"/>
        <c:axId val="0"/>
      </c:bar3DChart>
      <c:catAx>
        <c:axId val="150762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38415"/>
        <c:crosses val="autoZero"/>
        <c:auto val="1"/>
        <c:lblAlgn val="ctr"/>
        <c:lblOffset val="100"/>
        <c:noMultiLvlLbl val="0"/>
      </c:catAx>
      <c:valAx>
        <c:axId val="1507638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2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Хмельницької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8520808715950994"/>
          <c:y val="9.039813948348327E-2"/>
          <c:w val="0.59292791704258152"/>
          <c:h val="0.84584567753815465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646694228167876E-2"/>
                  <c:y val="-6.4577726921640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526-498A-B501-E66796EAC123}"/>
                </c:ext>
              </c:extLst>
            </c:dLbl>
            <c:dLbl>
              <c:idx val="1"/>
              <c:layout>
                <c:manualLayout>
                  <c:x val="2.531620566073612E-2"/>
                  <c:y val="-2.15259089738818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BB0-4C98-A353-A772FF144B14}"/>
                </c:ext>
              </c:extLst>
            </c:dLbl>
            <c:dLbl>
              <c:idx val="2"/>
              <c:layout>
                <c:manualLayout>
                  <c:x val="0.12427955506179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750-4324-9236-ACC4401269E2}"/>
                </c:ext>
              </c:extLst>
            </c:dLbl>
            <c:dLbl>
              <c:idx val="3"/>
              <c:layout>
                <c:manualLayout>
                  <c:x val="0.12312881844085335"/>
                  <c:y val="-2.1525908973880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750-4324-9236-ACC4401269E2}"/>
                </c:ext>
              </c:extLst>
            </c:dLbl>
            <c:dLbl>
              <c:idx val="4"/>
              <c:layout>
                <c:manualLayout>
                  <c:x val="3.22206253863915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750-4324-9236-ACC4401269E2}"/>
                </c:ext>
              </c:extLst>
            </c:dLbl>
            <c:dLbl>
              <c:idx val="5"/>
              <c:layout>
                <c:manualLayout>
                  <c:x val="0.12543029168273848"/>
                  <c:y val="-8.6103635895521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750-4324-9236-ACC4401269E2}"/>
                </c:ext>
              </c:extLst>
            </c:dLbl>
            <c:dLbl>
              <c:idx val="6"/>
              <c:layout>
                <c:manualLayout>
                  <c:x val="0.12543029168273839"/>
                  <c:y val="-2.1525908973881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750-4324-9236-ACC4401269E2}"/>
                </c:ext>
              </c:extLst>
            </c:dLbl>
            <c:dLbl>
              <c:idx val="7"/>
              <c:layout>
                <c:manualLayout>
                  <c:x val="2.5316205660736207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750-4324-9236-ACC4401269E2}"/>
                </c:ext>
              </c:extLst>
            </c:dLbl>
            <c:dLbl>
              <c:idx val="8"/>
              <c:layout>
                <c:manualLayout>
                  <c:x val="2.646694228167876E-2"/>
                  <c:y val="-2.1525908973880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750-4324-9236-ACC4401269E2}"/>
                </c:ext>
              </c:extLst>
            </c:dLbl>
            <c:dLbl>
              <c:idx val="9"/>
              <c:layout>
                <c:manualLayout>
                  <c:x val="2.4165469039793649E-2"/>
                  <c:y val="-7.89274211279236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750-4324-9236-ACC4401269E2}"/>
                </c:ext>
              </c:extLst>
            </c:dLbl>
            <c:dLbl>
              <c:idx val="10"/>
              <c:layout>
                <c:manualLayout>
                  <c:x val="2.4165469039793649E-2"/>
                  <c:y val="-8.61036358955218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750-4324-9236-ACC4401269E2}"/>
                </c:ext>
              </c:extLst>
            </c:dLbl>
            <c:dLbl>
              <c:idx val="11"/>
              <c:layout>
                <c:manualLayout>
                  <c:x val="2.30147324188510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750-4324-9236-ACC4401269E2}"/>
                </c:ext>
              </c:extLst>
            </c:dLbl>
            <c:dLbl>
              <c:idx val="12"/>
              <c:layout>
                <c:manualLayout>
                  <c:x val="0.26121721295395994"/>
                  <c:y val="-8.6103635895521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750-4324-9236-ACC4401269E2}"/>
                </c:ext>
              </c:extLst>
            </c:dLbl>
            <c:dLbl>
              <c:idx val="13"/>
              <c:layout>
                <c:manualLayout>
                  <c:x val="2.761767890262131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750-4324-9236-ACC4401269E2}"/>
                </c:ext>
              </c:extLst>
            </c:dLbl>
            <c:dLbl>
              <c:idx val="14"/>
              <c:layout>
                <c:manualLayout>
                  <c:x val="2.30147324188510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750-4324-9236-ACC4401269E2}"/>
                </c:ext>
              </c:extLst>
            </c:dLbl>
            <c:dLbl>
              <c:idx val="15"/>
              <c:layout>
                <c:manualLayout>
                  <c:x val="2.30147324188510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50-4324-9236-ACC4401269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Учасник війни</c:v>
                </c:pt>
                <c:pt idx="1">
                  <c:v>Особа з інвалідністю внаслідок Другої світової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Мати-героїня</c:v>
                </c:pt>
                <c:pt idx="10">
                  <c:v>Багатодітна сім'я</c:v>
                </c:pt>
                <c:pt idx="11">
                  <c:v>Особа, що потерпіла від Чорнобильської катастрофи</c:v>
                </c:pt>
                <c:pt idx="12">
                  <c:v>Інші</c:v>
                </c:pt>
                <c:pt idx="13">
                  <c:v>Учасник АТО/ООС</c:v>
                </c:pt>
                <c:pt idx="14">
                  <c:v>Член сім'ї загиблого</c:v>
                </c:pt>
                <c:pt idx="15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5</c:v>
                </c:pt>
                <c:pt idx="1">
                  <c:v>7</c:v>
                </c:pt>
                <c:pt idx="2">
                  <c:v>811</c:v>
                </c:pt>
                <c:pt idx="3">
                  <c:v>820</c:v>
                </c:pt>
                <c:pt idx="4">
                  <c:v>45</c:v>
                </c:pt>
                <c:pt idx="5">
                  <c:v>823</c:v>
                </c:pt>
                <c:pt idx="6">
                  <c:v>827</c:v>
                </c:pt>
                <c:pt idx="7">
                  <c:v>24</c:v>
                </c:pt>
                <c:pt idx="8">
                  <c:v>10</c:v>
                </c:pt>
                <c:pt idx="9">
                  <c:v>9</c:v>
                </c:pt>
                <c:pt idx="10">
                  <c:v>6</c:v>
                </c:pt>
                <c:pt idx="11">
                  <c:v>2</c:v>
                </c:pt>
                <c:pt idx="12">
                  <c:v>2014</c:v>
                </c:pt>
                <c:pt idx="13">
                  <c:v>20</c:v>
                </c:pt>
                <c:pt idx="14">
                  <c:v>10</c:v>
                </c:pt>
                <c:pt idx="1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2-48E5-A877-BFADF74A764E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Аркуш1!$A$2:$A$17</c:f>
              <c:strCache>
                <c:ptCount val="16"/>
                <c:pt idx="0">
                  <c:v>Учасник війни</c:v>
                </c:pt>
                <c:pt idx="1">
                  <c:v>Особа з інвалідністю внаслідок Другої світової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Мати-героїня</c:v>
                </c:pt>
                <c:pt idx="10">
                  <c:v>Багатодітна сім'я</c:v>
                </c:pt>
                <c:pt idx="11">
                  <c:v>Особа, що потерпіла від Чорнобильської катастрофи</c:v>
                </c:pt>
                <c:pt idx="12">
                  <c:v>Інші</c:v>
                </c:pt>
                <c:pt idx="13">
                  <c:v>Учасник АТО/ООС</c:v>
                </c:pt>
                <c:pt idx="14">
                  <c:v>Член сім'ї загиблого</c:v>
                </c:pt>
                <c:pt idx="15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Аркуш1!$C$2:$C$17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39C2-48E5-A877-BFADF74A764E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Аркуш1!$A$2:$A$17</c:f>
              <c:strCache>
                <c:ptCount val="16"/>
                <c:pt idx="0">
                  <c:v>Учасник війни</c:v>
                </c:pt>
                <c:pt idx="1">
                  <c:v>Особа з інвалідністю внаслідок Другої світової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Мати-героїня</c:v>
                </c:pt>
                <c:pt idx="10">
                  <c:v>Багатодітна сім'я</c:v>
                </c:pt>
                <c:pt idx="11">
                  <c:v>Особа, що потерпіла від Чорнобильської катастрофи</c:v>
                </c:pt>
                <c:pt idx="12">
                  <c:v>Інші</c:v>
                </c:pt>
                <c:pt idx="13">
                  <c:v>Учасник АТО/ООС</c:v>
                </c:pt>
                <c:pt idx="14">
                  <c:v>Член сім'ї загиблого</c:v>
                </c:pt>
                <c:pt idx="15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Аркуш1!$D$2:$D$17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39C2-48E5-A877-BFADF74A76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cylinder"/>
        <c:axId val="1512017791"/>
        <c:axId val="1512009471"/>
        <c:axId val="0"/>
      </c:bar3DChart>
      <c:catAx>
        <c:axId val="151201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09471"/>
        <c:crosses val="autoZero"/>
        <c:auto val="1"/>
        <c:lblAlgn val="ctr"/>
        <c:lblOffset val="100"/>
        <c:noMultiLvlLbl val="0"/>
      </c:catAx>
      <c:valAx>
        <c:axId val="1512009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1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мешканців Хмельницької області 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23772481569573"/>
          <c:y val="9.84373695346514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86151581435895"/>
          <c:y val="0.22744959639411522"/>
          <c:w val="0.55918739552427477"/>
          <c:h val="0.4956459777785884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0498-4108-9E58-D1C9343EFD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198-402D-AD38-6BA33CD0C5B1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198-402D-AD38-6BA33CD0C5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198-402D-AD38-6BA33CD0C5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8FCA-4AB5-8797-7DE8290A96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B189-40C4-BBB2-8F0E5157FD3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189-40C4-BBB2-8F0E5157FD3B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189-40C4-BBB2-8F0E5157FD3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B189-40C4-BBB2-8F0E5157FD3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189-40C4-BBB2-8F0E5157FD3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B189-40C4-BBB2-8F0E5157FD3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189-40C4-BBB2-8F0E5157FD3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189-40C4-BBB2-8F0E5157FD3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B189-40C4-BBB2-8F0E5157FD3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B189-40C4-BBB2-8F0E5157FD3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189-40C4-BBB2-8F0E5157FD3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B189-40C4-BBB2-8F0E5157FD3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189-40C4-BBB2-8F0E5157FD3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189-40C4-BBB2-8F0E5157FD3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189-40C4-BBB2-8F0E5157FD3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189-40C4-BBB2-8F0E5157FD3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B189-40C4-BBB2-8F0E5157FD3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B189-40C4-BBB2-8F0E5157FD3B}"/>
              </c:ext>
            </c:extLst>
          </c:dPt>
          <c:dLbls>
            <c:dLbl>
              <c:idx val="0"/>
              <c:layout>
                <c:manualLayout>
                  <c:x val="-1.5885467970923935E-2"/>
                  <c:y val="-0.13085635336767182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564477957471561"/>
                      <c:h val="6.7226738109459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0498-4108-9E58-D1C9343EFDE0}"/>
                </c:ext>
              </c:extLst>
            </c:dLbl>
            <c:dLbl>
              <c:idx val="1"/>
              <c:layout>
                <c:manualLayout>
                  <c:x val="-5.6871490524574887E-2"/>
                  <c:y val="9.69315084301501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30679442052066"/>
                      <c:h val="6.36157243955146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198-402D-AD38-6BA33CD0C5B1}"/>
                </c:ext>
              </c:extLst>
            </c:dLbl>
            <c:dLbl>
              <c:idx val="2"/>
              <c:layout>
                <c:manualLayout>
                  <c:x val="-8.4948139454853383E-2"/>
                  <c:y val="4.84653725979683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387307420112271"/>
                      <c:h val="0.108766065507782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0198-402D-AD38-6BA33CD0C5B1}"/>
                </c:ext>
              </c:extLst>
            </c:dLbl>
            <c:dLbl>
              <c:idx val="3"/>
              <c:layout>
                <c:manualLayout>
                  <c:x val="-8.3124501666115666E-2"/>
                  <c:y val="-2.32631498767605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24725224086427"/>
                      <c:h val="6.22393078137323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0198-402D-AD38-6BA33CD0C5B1}"/>
                </c:ext>
              </c:extLst>
            </c:dLbl>
            <c:dLbl>
              <c:idx val="4"/>
              <c:layout>
                <c:manualLayout>
                  <c:x val="6.9798451159263069E-3"/>
                  <c:y val="-4.361883533817152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316153585340548"/>
                      <c:h val="6.55543392994334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FCA-4AB5-8797-7DE8290A962F}"/>
                </c:ext>
              </c:extLst>
            </c:dLbl>
            <c:dLbl>
              <c:idx val="5"/>
              <c:layout>
                <c:manualLayout>
                  <c:x val="7.1946095810317162E-2"/>
                  <c:y val="-4.65267576940496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B189-40C4-BBB2-8F0E5157FD3B}"/>
                </c:ext>
              </c:extLst>
            </c:dLbl>
            <c:dLbl>
              <c:idx val="6"/>
              <c:layout>
                <c:manualLayout>
                  <c:x val="0.23087179998833168"/>
                  <c:y val="1.938614903918734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B189-40C4-BBB2-8F0E5157FD3B}"/>
                </c:ext>
              </c:extLst>
            </c:dLbl>
            <c:dLbl>
              <c:idx val="7"/>
              <c:layout>
                <c:manualLayout>
                  <c:x val="5.6912583252937583E-2"/>
                  <c:y val="-7.5605981252830648E-2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B-B189-40C4-BBB2-8F0E5157FD3B}"/>
                </c:ext>
              </c:extLst>
            </c:dLbl>
            <c:dLbl>
              <c:idx val="8"/>
              <c:layout>
                <c:manualLayout>
                  <c:x val="7.6241385112425814E-2"/>
                  <c:y val="-0.2617130120290291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B189-40C4-BBB2-8F0E5157FD3B}"/>
                </c:ext>
              </c:extLst>
            </c:dLbl>
            <c:dLbl>
              <c:idx val="9"/>
              <c:layout>
                <c:manualLayout>
                  <c:x val="7.838902976348007E-2"/>
                  <c:y val="-0.201615950007548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189-40C4-BBB2-8F0E5157FD3B}"/>
                </c:ext>
              </c:extLst>
            </c:dLbl>
            <c:dLbl>
              <c:idx val="10"/>
              <c:layout>
                <c:manualLayout>
                  <c:x val="4.1440198665585362E-2"/>
                  <c:y val="-3.19871459146591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75894210744816"/>
                      <c:h val="0.104200551085631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B189-40C4-BBB2-8F0E5157FD3B}"/>
                </c:ext>
              </c:extLst>
            </c:dLbl>
            <c:dLbl>
              <c:idx val="11"/>
              <c:layout>
                <c:manualLayout>
                  <c:x val="0.13315396836536339"/>
                  <c:y val="4.26495278862121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B189-40C4-BBB2-8F0E5157FD3B}"/>
                </c:ext>
              </c:extLst>
            </c:dLbl>
            <c:dLbl>
              <c:idx val="12"/>
              <c:layout>
                <c:manualLayout>
                  <c:x val="0.14281836929510736"/>
                  <c:y val="-0.19967733510362964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13-B189-40C4-BBB2-8F0E5157FD3B}"/>
                </c:ext>
              </c:extLst>
            </c:dLbl>
            <c:dLbl>
              <c:idx val="13"/>
              <c:layout>
                <c:manualLayout>
                  <c:x val="0.14067072464405325"/>
                  <c:y val="0.122132738946880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B189-40C4-BBB2-8F0E5157FD3B}"/>
                </c:ext>
              </c:extLst>
            </c:dLbl>
            <c:dLbl>
              <c:idx val="14"/>
              <c:layout>
                <c:manualLayout>
                  <c:x val="8.9617237300359948E-2"/>
                  <c:y val="0.2035545649114671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1978403488316"/>
                      <c:h val="8.42522037243081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B189-40C4-BBB2-8F0E5157FD3B}"/>
                </c:ext>
              </c:extLst>
            </c:dLbl>
            <c:dLbl>
              <c:idx val="15"/>
              <c:layout>
                <c:manualLayout>
                  <c:x val="-4.4563584232906142E-2"/>
                  <c:y val="7.05748939600544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592999354861"/>
                      <c:h val="0.10432663737780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B189-40C4-BBB2-8F0E5157FD3B}"/>
                </c:ext>
              </c:extLst>
            </c:dLbl>
            <c:dLbl>
              <c:idx val="16"/>
              <c:layout>
                <c:manualLayout>
                  <c:x val="1.5033512557379738E-2"/>
                  <c:y val="0.184168415872279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B189-40C4-BBB2-8F0E5157FD3B}"/>
                </c:ext>
              </c:extLst>
            </c:dLbl>
            <c:dLbl>
              <c:idx val="17"/>
              <c:layout>
                <c:manualLayout>
                  <c:x val="3.5436136742395097E-2"/>
                  <c:y val="0.19765094826508467"/>
                </c:manualLayout>
              </c:layout>
              <c:tx>
                <c:rich>
                  <a:bodyPr/>
                  <a:lstStyle/>
                  <a:p>
                    <a:fld id="{71727CFC-4DF5-4DDB-ADA3-8349CE69B4FE}" type="CATEGORYNAME">
                      <a:rPr lang="ru-RU" u="none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FED07D31-B67C-4E14-8923-0138E77DBD18}" type="PERCENTAGE">
                      <a:rPr lang="ru-RU" baseline="0" dirty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B189-40C4-BBB2-8F0E5157FD3B}"/>
                </c:ext>
              </c:extLst>
            </c:dLbl>
            <c:dLbl>
              <c:idx val="18"/>
              <c:layout>
                <c:manualLayout>
                  <c:x val="-6.6576984182681723E-2"/>
                  <c:y val="0.2675288567407853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B189-40C4-BBB2-8F0E5157FD3B}"/>
                </c:ext>
              </c:extLst>
            </c:dLbl>
            <c:dLbl>
              <c:idx val="19"/>
              <c:layout>
                <c:manualLayout>
                  <c:x val="-6.4966250694391006E-2"/>
                  <c:y val="0.15411988486153938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504084329719258"/>
                      <c:h val="8.61908186282269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B189-40C4-BBB2-8F0E5157FD3B}"/>
                </c:ext>
              </c:extLst>
            </c:dLbl>
            <c:dLbl>
              <c:idx val="20"/>
              <c:layout>
                <c:manualLayout>
                  <c:x val="-7.838902976348007E-2"/>
                  <c:y val="6.00970620214807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B189-40C4-BBB2-8F0E5157FD3B}"/>
                </c:ext>
              </c:extLst>
            </c:dLbl>
            <c:dLbl>
              <c:idx val="21"/>
              <c:layout>
                <c:manualLayout>
                  <c:x val="-0.12456338976114641"/>
                  <c:y val="-2.52019937509436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B189-40C4-BBB2-8F0E5157FD3B}"/>
                </c:ext>
              </c:extLst>
            </c:dLbl>
            <c:dLbl>
              <c:idx val="22"/>
              <c:layout>
                <c:manualLayout>
                  <c:x val="-0.10952987720376667"/>
                  <c:y val="-0.104685204811611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B189-40C4-BBB2-8F0E5157FD3B}"/>
                </c:ext>
              </c:extLst>
            </c:dLbl>
            <c:numFmt formatCode="0.0%" sourceLinked="0"/>
            <c:spPr>
              <a:noFill/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Аркуш1!$A$2:$A$29</c:f>
              <c:strCache>
                <c:ptCount val="23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Культура та культурна спадщина, туризм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Діяльність об'єднань громадян, релігія та міжконфесійні відносини</c:v>
                </c:pt>
                <c:pt idx="14">
                  <c:v>Діяльність Верховної Ради України, Президента України та Кабінету Міністрів України</c:v>
                </c:pt>
                <c:pt idx="15">
                  <c:v>Діяльність центральних органів виконавчої влади</c:v>
                </c:pt>
                <c:pt idx="16">
                  <c:v>Діяльність місцевих органів виконавчої влади</c:v>
                </c:pt>
                <c:pt idx="17">
                  <c:v>Діяльність органів місцевого самоврядування</c:v>
                </c:pt>
                <c:pt idx="18">
                  <c:v>Обороноздатність, суверенітет, міждержавні і міжнаціональні відносини</c:v>
                </c:pt>
                <c:pt idx="19">
                  <c:v>Державне будівництво, адміністративно-територіальний устрій</c:v>
                </c:pt>
                <c:pt idx="20">
                  <c:v>Цифровізація. Правовий режим Дія Сіті</c:v>
                </c:pt>
                <c:pt idx="21">
                  <c:v>Публічні (електронні публічні) послуги,</c:v>
                </c:pt>
                <c:pt idx="22">
                  <c:v>Європейська та євроатлантична інтеграція</c:v>
                </c:pt>
              </c:strCache>
            </c:strRef>
          </c:cat>
          <c:val>
            <c:numRef>
              <c:f>Аркуш1!$B$2:$B$29</c:f>
              <c:numCache>
                <c:formatCode>General</c:formatCode>
                <c:ptCount val="23"/>
                <c:pt idx="0">
                  <c:v>457</c:v>
                </c:pt>
                <c:pt idx="1">
                  <c:v>812</c:v>
                </c:pt>
                <c:pt idx="2">
                  <c:v>421</c:v>
                </c:pt>
                <c:pt idx="3">
                  <c:v>49</c:v>
                </c:pt>
                <c:pt idx="4">
                  <c:v>845</c:v>
                </c:pt>
                <c:pt idx="5">
                  <c:v>6</c:v>
                </c:pt>
                <c:pt idx="6">
                  <c:v>59</c:v>
                </c:pt>
                <c:pt idx="7">
                  <c:v>1703</c:v>
                </c:pt>
                <c:pt idx="8">
                  <c:v>25</c:v>
                </c:pt>
                <c:pt idx="9">
                  <c:v>9</c:v>
                </c:pt>
                <c:pt idx="10">
                  <c:v>387</c:v>
                </c:pt>
                <c:pt idx="11">
                  <c:v>4</c:v>
                </c:pt>
                <c:pt idx="12">
                  <c:v>68</c:v>
                </c:pt>
                <c:pt idx="13">
                  <c:v>6</c:v>
                </c:pt>
                <c:pt idx="14">
                  <c:v>116</c:v>
                </c:pt>
                <c:pt idx="15">
                  <c:v>440</c:v>
                </c:pt>
                <c:pt idx="16">
                  <c:v>25</c:v>
                </c:pt>
                <c:pt idx="17">
                  <c:v>863</c:v>
                </c:pt>
                <c:pt idx="18">
                  <c:v>117</c:v>
                </c:pt>
                <c:pt idx="19">
                  <c:v>66</c:v>
                </c:pt>
                <c:pt idx="20">
                  <c:v>18</c:v>
                </c:pt>
                <c:pt idx="21">
                  <c:v>4</c:v>
                </c:pt>
                <c:pt idx="2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9-4070-9B2F-A33DCC12F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96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25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33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00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04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0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91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40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673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67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2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550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1962704"/>
              </p:ext>
            </p:extLst>
          </p:nvPr>
        </p:nvGraphicFramePr>
        <p:xfrm>
          <a:off x="942391" y="392173"/>
          <a:ext cx="11155680" cy="586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11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314170569"/>
              </p:ext>
            </p:extLst>
          </p:nvPr>
        </p:nvGraphicFramePr>
        <p:xfrm>
          <a:off x="580445" y="548640"/>
          <a:ext cx="11123875" cy="579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031455494"/>
              </p:ext>
            </p:extLst>
          </p:nvPr>
        </p:nvGraphicFramePr>
        <p:xfrm>
          <a:off x="628153" y="469127"/>
          <a:ext cx="11036409" cy="589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7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759699"/>
              </p:ext>
            </p:extLst>
          </p:nvPr>
        </p:nvGraphicFramePr>
        <p:xfrm>
          <a:off x="140677" y="128954"/>
          <a:ext cx="11826910" cy="655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57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475">
        <p:circle/>
      </p:transition>
    </mc:Choice>
    <mc:Fallback xmlns="">
      <p:transition spd="slow" advClick="0" advTm="847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147</Words>
  <Application>Microsoft Office PowerPoint</Application>
  <PresentationFormat>Широкий екран</PresentationFormat>
  <Paragraphs>60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kmolchanova@rada.gov.ua</dc:creator>
  <cp:lastModifiedBy>Адамович Наталія Миколаївна</cp:lastModifiedBy>
  <cp:revision>95</cp:revision>
  <cp:lastPrinted>2023-01-12T13:15:33Z</cp:lastPrinted>
  <dcterms:created xsi:type="dcterms:W3CDTF">2018-01-10T09:24:52Z</dcterms:created>
  <dcterms:modified xsi:type="dcterms:W3CDTF">2026-01-06T15:12:28Z</dcterms:modified>
</cp:coreProperties>
</file>