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114" d="100"/>
          <a:sy n="114" d="100"/>
        </p:scale>
        <p:origin x="132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 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920141274550129"/>
          <c:y val="1.0439364063533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336484748255956E-2"/>
          <c:y val="0.24112399235476872"/>
          <c:w val="0.81438863723016752"/>
          <c:h val="0.6952003256423989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4304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8"/>
          <c:dPt>
            <c:idx val="0"/>
            <c:bubble3D val="0"/>
            <c:explosion val="12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A0B-477C-9CD0-2C37BEE93994}"/>
              </c:ext>
            </c:extLst>
          </c:dPt>
          <c:dPt>
            <c:idx val="2"/>
            <c:bubble3D val="0"/>
            <c:explosion val="25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928-4117-9081-52FC2410FB12}"/>
              </c:ext>
            </c:extLst>
          </c:dPt>
          <c:dPt>
            <c:idx val="3"/>
            <c:bubble3D val="0"/>
            <c:explosion val="28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EF1-41B5-A8AD-307E011C7144}"/>
              </c:ext>
            </c:extLst>
          </c:dPt>
          <c:dPt>
            <c:idx val="4"/>
            <c:bubble3D val="0"/>
            <c:explosion val="2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3EF1-41B5-A8AD-307E011C7144}"/>
              </c:ext>
            </c:extLst>
          </c:dPt>
          <c:dLbls>
            <c:dLbl>
              <c:idx val="0"/>
              <c:layout>
                <c:manualLayout>
                  <c:x val="0.12123178454658919"/>
                  <c:y val="6.263618438119888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8.0815179819961738E-2"/>
                  <c:y val="-5.24439126670750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DA0B-477C-9CD0-2C37BEE93994}"/>
                </c:ext>
              </c:extLst>
            </c:dLbl>
            <c:dLbl>
              <c:idx val="2"/>
              <c:layout>
                <c:manualLayout>
                  <c:x val="-0.24469036137571767"/>
                  <c:y val="-0.1377996878383545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44776470550798"/>
                      <c:h val="0.114352793951942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3928-4117-9081-52FC2410FB12}"/>
                </c:ext>
              </c:extLst>
            </c:dLbl>
            <c:dLbl>
              <c:idx val="3"/>
              <c:layout>
                <c:manualLayout>
                  <c:x val="0.11336573835855744"/>
                  <c:y val="-0.1837328075181834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EF1-41B5-A8AD-307E011C7144}"/>
                </c:ext>
              </c:extLst>
            </c:dLbl>
            <c:dLbl>
              <c:idx val="4"/>
              <c:layout>
                <c:manualLayout>
                  <c:x val="8.6427345085236695E-2"/>
                  <c:y val="-1.04393640635331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14343421738047"/>
                      <c:h val="9.96229334580138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EF1-41B5-A8AD-307E011C714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Засобами телефонного зв'язку</c:v>
                </c:pt>
                <c:pt idx="3">
                  <c:v>Через органи влади</c:v>
                </c:pt>
                <c:pt idx="4">
                  <c:v>Від інших органів,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49</c:v>
                </c:pt>
                <c:pt idx="1">
                  <c:v>54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3495583558718567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0.21243843263751036"/>
                  <c:y val="-8.4509127568026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2"/>
              <c:layout>
                <c:manualLayout>
                  <c:x val="0.14050160888724231"/>
                  <c:y val="-1.16197555057779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538315341899492E-2"/>
                      <c:h val="4.00257187226811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3"/>
              <c:layout>
                <c:manualLayout>
                  <c:x val="0.17534600789127838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4"/>
              <c:layout>
                <c:manualLayout>
                  <c:x val="8.992102968783508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E86-492B-A36B-332FDAF5D39B}"/>
                </c:ext>
              </c:extLst>
            </c:dLbl>
            <c:dLbl>
              <c:idx val="5"/>
              <c:layout>
                <c:manualLayout>
                  <c:x val="9.1045042558933018E-2"/>
                  <c:y val="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64-4D42-8E71-438FFF944ADE}"/>
                </c:ext>
              </c:extLst>
            </c:dLbl>
            <c:dLbl>
              <c:idx val="6"/>
              <c:layout>
                <c:manualLayout>
                  <c:x val="0.10790523562540209"/>
                  <c:y val="-8.450912756802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64-4D42-8E71-438FFF944ADE}"/>
                </c:ext>
              </c:extLst>
            </c:dLbl>
            <c:dLbl>
              <c:idx val="7"/>
              <c:layout>
                <c:manualLayout>
                  <c:x val="0.10790523562540209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1E-4507-AEEA-AA4E5F233562}"/>
                </c:ext>
              </c:extLst>
            </c:dLbl>
            <c:dLbl>
              <c:idx val="8"/>
              <c:layout>
                <c:manualLayout>
                  <c:x val="0.10790523562540201"/>
                  <c:y val="-2.112561832650300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4612167324273199E-2"/>
                      <c:h val="3.36875341550792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D1E-4507-AEEA-AA4E5F233562}"/>
                </c:ext>
              </c:extLst>
            </c:dLbl>
            <c:dLbl>
              <c:idx val="9"/>
              <c:layout>
                <c:manualLayout>
                  <c:x val="0.10678122275430407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1E-4507-AEEA-AA4E5F233562}"/>
                </c:ext>
              </c:extLst>
            </c:dLbl>
            <c:dLbl>
              <c:idx val="10"/>
              <c:layout>
                <c:manualLayout>
                  <c:x val="5.2828604941603109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C6-451E-804B-DA01C7060D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0"/>
                <c:pt idx="0">
                  <c:v>Інші</c:v>
                </c:pt>
                <c:pt idx="1">
                  <c:v>Пенсіонер</c:v>
                </c:pt>
                <c:pt idx="2">
                  <c:v>Працівник бюджетної сфери</c:v>
                </c:pt>
                <c:pt idx="3">
                  <c:v>Служитель релігійної організації</c:v>
                </c:pt>
                <c:pt idx="4">
                  <c:v>Пенсіонер з числа військовослужбовців</c:v>
                </c:pt>
                <c:pt idx="5">
                  <c:v>Державний службовець</c:v>
                </c:pt>
                <c:pt idx="6">
                  <c:v>Робитник</c:v>
                </c:pt>
                <c:pt idx="7">
                  <c:v>Військовослужбовець</c:v>
                </c:pt>
                <c:pt idx="8">
                  <c:v>Підприємець</c:v>
                </c:pt>
                <c:pt idx="9">
                  <c:v>Волонтер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56</c:v>
                </c:pt>
                <c:pt idx="1">
                  <c:v>22</c:v>
                </c:pt>
                <c:pt idx="2">
                  <c:v>15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0"/>
                <c:pt idx="0">
                  <c:v>Інші</c:v>
                </c:pt>
                <c:pt idx="1">
                  <c:v>Пенсіонер</c:v>
                </c:pt>
                <c:pt idx="2">
                  <c:v>Працівник бюджетної сфери</c:v>
                </c:pt>
                <c:pt idx="3">
                  <c:v>Служитель релігійної організації</c:v>
                </c:pt>
                <c:pt idx="4">
                  <c:v>Пенсіонер з числа військовослужбовців</c:v>
                </c:pt>
                <c:pt idx="5">
                  <c:v>Державний службовець</c:v>
                </c:pt>
                <c:pt idx="6">
                  <c:v>Робитник</c:v>
                </c:pt>
                <c:pt idx="7">
                  <c:v>Військовослужбовець</c:v>
                </c:pt>
                <c:pt idx="8">
                  <c:v>Підприємець</c:v>
                </c:pt>
                <c:pt idx="9">
                  <c:v>Волонтер</c:v>
                </c:pt>
              </c:strCache>
            </c:strRef>
          </c:cat>
          <c:val>
            <c:numRef>
              <c:f>Аркуш1!$C$2:$C$12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0"/>
                <c:pt idx="0">
                  <c:v>Інші</c:v>
                </c:pt>
                <c:pt idx="1">
                  <c:v>Пенсіонер</c:v>
                </c:pt>
                <c:pt idx="2">
                  <c:v>Працівник бюджетної сфери</c:v>
                </c:pt>
                <c:pt idx="3">
                  <c:v>Служитель релігійної організації</c:v>
                </c:pt>
                <c:pt idx="4">
                  <c:v>Пенсіонер з числа військовослужбовців</c:v>
                </c:pt>
                <c:pt idx="5">
                  <c:v>Державний службовець</c:v>
                </c:pt>
                <c:pt idx="6">
                  <c:v>Робитник</c:v>
                </c:pt>
                <c:pt idx="7">
                  <c:v>Військовослужбовець</c:v>
                </c:pt>
                <c:pt idx="8">
                  <c:v>Підприємець</c:v>
                </c:pt>
                <c:pt idx="9">
                  <c:v>Волонтер</c:v>
                </c:pt>
              </c:strCache>
            </c:strRef>
          </c:cat>
          <c:val>
            <c:numRef>
              <c:f>Аркуш1!$D$2:$D$12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312999112"/>
        <c:axId val="312997936"/>
        <c:axId val="0"/>
      </c:bar3DChart>
      <c:catAx>
        <c:axId val="312999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12997936"/>
        <c:crosses val="autoZero"/>
        <c:auto val="1"/>
        <c:lblAlgn val="ctr"/>
        <c:lblOffset val="100"/>
        <c:noMultiLvlLbl val="0"/>
      </c:catAx>
      <c:valAx>
        <c:axId val="312997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12999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902746766383349"/>
          <c:y val="8.5592400013941083E-2"/>
          <c:w val="0.59535460396094741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0073220266561518"/>
                  <c:y val="-5.21976251523162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073220266561517E-2"/>
                      <c:h val="2.52632527272213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1"/>
              <c:layout>
                <c:manualLayout>
                  <c:x val="0.13922787160445138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2"/>
              <c:layout>
                <c:manualLayout>
                  <c:x val="6.7993016417662921E-2"/>
                  <c:y val="-6.2636163786500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3"/>
              <c:layout>
                <c:manualLayout>
                  <c:x val="7.0170847288643534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4"/>
              <c:layout>
                <c:manualLayout>
                  <c:x val="7.0233203834602992E-2"/>
                  <c:y val="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472-4F0E-9FDE-FEE5A5DF083B}"/>
                </c:ext>
              </c:extLst>
            </c:dLbl>
            <c:dLbl>
              <c:idx val="5"/>
              <c:layout>
                <c:manualLayout>
                  <c:x val="7.0170847288643534E-2"/>
                  <c:y val="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472-4F0E-9FDE-FEE5A5DF083B}"/>
                </c:ext>
              </c:extLst>
            </c:dLbl>
            <c:dLbl>
              <c:idx val="6"/>
              <c:layout>
                <c:manualLayout>
                  <c:x val="6.91349042213101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A90-46EE-90F8-729C62639B6D}"/>
                </c:ext>
              </c:extLst>
            </c:dLbl>
            <c:dLbl>
              <c:idx val="7"/>
              <c:layout>
                <c:manualLayout>
                  <c:x val="6.911306627483485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A90-46EE-90F8-729C62639B6D}"/>
                </c:ext>
              </c:extLst>
            </c:dLbl>
            <c:dLbl>
              <c:idx val="8"/>
              <c:layout>
                <c:manualLayout>
                  <c:x val="7.0170847288643534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A90-46EE-90F8-729C62639B6D}"/>
                </c:ext>
              </c:extLst>
            </c:dLbl>
            <c:dLbl>
              <c:idx val="9"/>
              <c:layout>
                <c:manualLayout>
                  <c:x val="6.905702431580793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A90-46EE-90F8-729C62639B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Аркуш1!$A$2:$A$11</c:f>
              <c:strCache>
                <c:ptCount val="10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ІІІ групи</c:v>
                </c:pt>
                <c:pt idx="3">
                  <c:v>Учасник війни</c:v>
                </c:pt>
                <c:pt idx="4">
                  <c:v>Учасник бойових дій</c:v>
                </c:pt>
                <c:pt idx="5">
                  <c:v>Особа з інвалідністю внаслідок війни</c:v>
                </c:pt>
                <c:pt idx="6">
                  <c:v>Член сім'ї загиблого</c:v>
                </c:pt>
                <c:pt idx="7">
                  <c:v>Особа з інвалідністю ІІ групи</c:v>
                </c:pt>
                <c:pt idx="8">
                  <c:v>Учасник АТО/ООС</c:v>
                </c:pt>
                <c:pt idx="9">
                  <c:v>Багатодітна сім'я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10"/>
                <c:pt idx="0">
                  <c:v>85</c:v>
                </c:pt>
                <c:pt idx="1">
                  <c:v>18</c:v>
                </c:pt>
                <c:pt idx="2">
                  <c:v>8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Аркуш1!$A$2:$A$11</c:f>
              <c:strCache>
                <c:ptCount val="10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ІІІ групи</c:v>
                </c:pt>
                <c:pt idx="3">
                  <c:v>Учасник війни</c:v>
                </c:pt>
                <c:pt idx="4">
                  <c:v>Учасник бойових дій</c:v>
                </c:pt>
                <c:pt idx="5">
                  <c:v>Особа з інвалідністю внаслідок війни</c:v>
                </c:pt>
                <c:pt idx="6">
                  <c:v>Член сім'ї загиблого</c:v>
                </c:pt>
                <c:pt idx="7">
                  <c:v>Особа з інвалідністю ІІ групи</c:v>
                </c:pt>
                <c:pt idx="8">
                  <c:v>Учасник АТО/ООС</c:v>
                </c:pt>
                <c:pt idx="9">
                  <c:v>Багатодітна сім'я</c:v>
                </c:pt>
              </c:strCache>
            </c:strRef>
          </c:cat>
          <c:val>
            <c:numRef>
              <c:f>Аркуш1!$C$2:$C$11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Аркуш1!$A$2:$A$11</c:f>
              <c:strCache>
                <c:ptCount val="10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ІІІ групи</c:v>
                </c:pt>
                <c:pt idx="3">
                  <c:v>Учасник війни</c:v>
                </c:pt>
                <c:pt idx="4">
                  <c:v>Учасник бойових дій</c:v>
                </c:pt>
                <c:pt idx="5">
                  <c:v>Особа з інвалідністю внаслідок війни</c:v>
                </c:pt>
                <c:pt idx="6">
                  <c:v>Член сім'ї загиблого</c:v>
                </c:pt>
                <c:pt idx="7">
                  <c:v>Особа з інвалідністю ІІ групи</c:v>
                </c:pt>
                <c:pt idx="8">
                  <c:v>Учасник АТО/ООС</c:v>
                </c:pt>
                <c:pt idx="9">
                  <c:v>Багатодітна сім'я</c:v>
                </c:pt>
              </c:strCache>
            </c:strRef>
          </c:cat>
          <c:val>
            <c:numRef>
              <c:f>Аркуш1!$D$2:$D$11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312997544"/>
        <c:axId val="312997152"/>
        <c:axId val="0"/>
      </c:bar3DChart>
      <c:catAx>
        <c:axId val="312997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12997152"/>
        <c:crosses val="autoZero"/>
        <c:auto val="1"/>
        <c:lblAlgn val="ctr"/>
        <c:lblOffset val="100"/>
        <c:noMultiLvlLbl val="0"/>
      </c:catAx>
      <c:valAx>
        <c:axId val="312997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12997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166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107872534278373"/>
          <c:y val="0.23646015059205058"/>
          <c:w val="0.55125254767165177"/>
          <c:h val="0.501881320379474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7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08B-464D-80E6-F1D0DAF7EA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F08B-464D-80E6-F1D0DAF7EA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BCD1-49BA-B23B-6A0D78E2044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DFDE-4167-A563-6606714A6BD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79C9-44CF-845B-DC0E018180B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F223-41F1-AC64-12D5EC7419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223-41F1-AC64-12D5EC7419C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F223-41F1-AC64-12D5EC7419C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B511-4AD5-ADC3-140B2A8846D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B511-4AD5-ADC3-140B2A8846D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511-4AD5-ADC3-140B2A8846D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B511-4AD5-ADC3-140B2A8846D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511-4AD5-ADC3-140B2A8846D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511-4AD5-ADC3-140B2A8846D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B511-4AD5-ADC3-140B2A8846D1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511-4AD5-ADC3-140B2A8846D1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B511-4AD5-ADC3-140B2A8846D1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511-4AD5-ADC3-140B2A8846D1}"/>
              </c:ext>
            </c:extLst>
          </c:dPt>
          <c:dLbls>
            <c:dLbl>
              <c:idx val="0"/>
              <c:layout>
                <c:manualLayout>
                  <c:x val="-0.27756366863687576"/>
                  <c:y val="0.1372077976012625"/>
                </c:manualLayout>
              </c:layout>
              <c:tx>
                <c:rich>
                  <a:bodyPr/>
                  <a:lstStyle/>
                  <a:p>
                    <a:fld id="{9FBA5408-7689-432D-BF15-264818A45E0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72963720385784"/>
                      <c:h val="0.10937776314679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08B-464D-80E6-F1D0DAF7EA2E}"/>
                </c:ext>
              </c:extLst>
            </c:dLbl>
            <c:dLbl>
              <c:idx val="1"/>
              <c:layout>
                <c:manualLayout>
                  <c:x val="-0.29405676339698589"/>
                  <c:y val="2.5077230078016662E-2"/>
                </c:manualLayout>
              </c:layout>
              <c:tx>
                <c:rich>
                  <a:bodyPr/>
                  <a:lstStyle/>
                  <a:p>
                    <a:fld id="{19BFD012-F556-4FE7-9066-C48DDE346A4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4,3 %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30064048742224"/>
                      <c:h val="0.180382223870963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F08B-464D-80E6-F1D0DAF7EA2E}"/>
                </c:ext>
              </c:extLst>
            </c:dLbl>
            <c:dLbl>
              <c:idx val="2"/>
              <c:layout>
                <c:manualLayout>
                  <c:x val="0"/>
                  <c:y val="7.3169127429348585E-2"/>
                </c:manualLayout>
              </c:layout>
              <c:tx>
                <c:rich>
                  <a:bodyPr/>
                  <a:lstStyle/>
                  <a:p>
                    <a:fld id="{B6860069-74C5-4164-B94C-B22FBAD5F9A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31,0%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BCD1-49BA-B23B-6A0D78E2044C}"/>
                </c:ext>
              </c:extLst>
            </c:dLbl>
            <c:dLbl>
              <c:idx val="3"/>
              <c:layout>
                <c:manualLayout>
                  <c:x val="-3.9133023491347112E-2"/>
                  <c:y val="4.6746942524306091E-2"/>
                </c:manualLayout>
              </c:layout>
              <c:tx>
                <c:rich>
                  <a:bodyPr/>
                  <a:lstStyle/>
                  <a:p>
                    <a:fld id="{86BE48BB-FB6F-49AA-905E-016A0604C89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DFDE-4167-A563-6606714A6BD3}"/>
                </c:ext>
              </c:extLst>
            </c:dLbl>
            <c:dLbl>
              <c:idx val="4"/>
              <c:layout>
                <c:manualLayout>
                  <c:x val="-9.6155429150167185E-2"/>
                  <c:y val="-5.9958034976827376E-2"/>
                </c:manualLayout>
              </c:layout>
              <c:tx>
                <c:rich>
                  <a:bodyPr/>
                  <a:lstStyle/>
                  <a:p>
                    <a:fld id="{E5018A8C-A59C-4630-8CCD-77E62356630B}" type="CATEGORYNAME">
                      <a:rPr lang="ru-RU" smtClean="0"/>
                      <a:pPr/>
                      <a:t>[ІМ’Я КАТЕГОРІЇ]</a:t>
                    </a:fld>
                    <a:endParaRPr lang="ru-RU" baseline="0" dirty="0" smtClean="0"/>
                  </a:p>
                  <a:p>
                    <a:r>
                      <a:rPr lang="ru-RU" baseline="0" dirty="0" smtClean="0"/>
                      <a:t>8,7%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75763338264361"/>
                      <c:h val="0.147273193709183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79C9-44CF-845B-DC0E018180B3}"/>
                </c:ext>
              </c:extLst>
            </c:dLbl>
            <c:dLbl>
              <c:idx val="5"/>
              <c:layout>
                <c:manualLayout>
                  <c:x val="2.6834073251209449E-2"/>
                  <c:y val="-8.5363982000906766E-2"/>
                </c:manualLayout>
              </c:layout>
              <c:tx>
                <c:rich>
                  <a:bodyPr/>
                  <a:lstStyle/>
                  <a:p>
                    <a:fld id="{FB674F6C-19C4-47CA-B7B7-54A9E7D42D3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F223-41F1-AC64-12D5EC7419C3}"/>
                </c:ext>
              </c:extLst>
            </c:dLbl>
            <c:dLbl>
              <c:idx val="6"/>
              <c:layout>
                <c:manualLayout>
                  <c:x val="3.7455893913146521E-2"/>
                  <c:y val="-6.5039224381643251E-2"/>
                </c:manualLayout>
              </c:layout>
              <c:tx>
                <c:rich>
                  <a:bodyPr/>
                  <a:lstStyle/>
                  <a:p>
                    <a:fld id="{13C68608-465A-4A61-9234-4F39BCDD3A4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89963994977238"/>
                      <c:h val="0.108656154232582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F223-41F1-AC64-12D5EC7419C3}"/>
                </c:ext>
              </c:extLst>
            </c:dLbl>
            <c:dLbl>
              <c:idx val="7"/>
              <c:layout>
                <c:manualLayout>
                  <c:x val="5.5904319273353015E-2"/>
                  <c:y val="-5.8941877114594997E-2"/>
                </c:manualLayout>
              </c:layout>
              <c:tx>
                <c:rich>
                  <a:bodyPr/>
                  <a:lstStyle/>
                  <a:p>
                    <a:fld id="{58D0F21C-FEFA-4311-B39D-5526076D59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76707593030291"/>
                      <c:h val="0.128980911851846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F223-41F1-AC64-12D5EC7419C3}"/>
                </c:ext>
              </c:extLst>
            </c:dLbl>
            <c:dLbl>
              <c:idx val="8"/>
              <c:layout>
                <c:manualLayout>
                  <c:x val="0.15038261884531973"/>
                  <c:y val="-0.12601349723943381"/>
                </c:manualLayout>
              </c:layout>
              <c:tx>
                <c:rich>
                  <a:bodyPr/>
                  <a:lstStyle/>
                  <a:p>
                    <a:fld id="{9A6C42BA-BCB0-4C0A-8827-2F96C0A23A0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63954699717654"/>
                      <c:h val="0.108656154232582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B511-4AD5-ADC3-140B2A8846D1}"/>
                </c:ext>
              </c:extLst>
            </c:dLbl>
            <c:dLbl>
              <c:idx val="9"/>
              <c:layout>
                <c:manualLayout>
                  <c:x val="0.22361727709341189"/>
                  <c:y val="-9.3493885048612183E-2"/>
                </c:manualLayout>
              </c:layout>
              <c:tx>
                <c:rich>
                  <a:bodyPr/>
                  <a:lstStyle/>
                  <a:p>
                    <a:fld id="{E43D7CDC-816C-4AC1-9C29-0B5213D9B6A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B511-4AD5-ADC3-140B2A8846D1}"/>
                </c:ext>
              </c:extLst>
            </c:dLbl>
            <c:dLbl>
              <c:idx val="10"/>
              <c:layout>
                <c:manualLayout>
                  <c:x val="0.16883104420552611"/>
                  <c:y val="2.235723338118983E-2"/>
                </c:manualLayout>
              </c:layout>
              <c:tx>
                <c:rich>
                  <a:bodyPr/>
                  <a:lstStyle/>
                  <a:p>
                    <a:fld id="{01221CD5-2A3F-4BAA-B045-6111488110B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B511-4AD5-ADC3-140B2A8846D1}"/>
                </c:ext>
              </c:extLst>
            </c:dLbl>
            <c:dLbl>
              <c:idx val="11"/>
              <c:layout>
                <c:manualLayout>
                  <c:x val="0.18448425360206497"/>
                  <c:y val="6.910417590549596E-2"/>
                </c:manualLayout>
              </c:layout>
              <c:tx>
                <c:rich>
                  <a:bodyPr/>
                  <a:lstStyle/>
                  <a:p>
                    <a:fld id="{394740A5-8554-4811-8391-6C4A3E4A912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</a:t>
                    </a:r>
                    <a:fld id="{0ED36DC5-78A6-4BE1-98A8-35CEDF7F7C17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B511-4AD5-ADC3-140B2A8846D1}"/>
                </c:ext>
              </c:extLst>
            </c:dLbl>
            <c:dLbl>
              <c:idx val="12"/>
              <c:layout>
                <c:manualLayout>
                  <c:x val="0.19231085830033437"/>
                  <c:y val="4.4714466762379737E-2"/>
                </c:manualLayout>
              </c:layout>
              <c:tx>
                <c:rich>
                  <a:bodyPr/>
                  <a:lstStyle/>
                  <a:p>
                    <a:fld id="{5ED5BFDA-E454-45D1-81E2-5F22DD021A1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B511-4AD5-ADC3-140B2A8846D1}"/>
                </c:ext>
              </c:extLst>
            </c:dLbl>
            <c:dLbl>
              <c:idx val="13"/>
              <c:layout>
                <c:manualLayout>
                  <c:x val="0.20349172215500499"/>
                  <c:y val="7.3169127429348585E-2"/>
                </c:manualLayout>
              </c:layout>
              <c:tx>
                <c:rich>
                  <a:bodyPr/>
                  <a:lstStyle/>
                  <a:p>
                    <a:fld id="{71373C7C-C7A9-4A89-8599-998F983FF19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B511-4AD5-ADC3-140B2A8846D1}"/>
                </c:ext>
              </c:extLst>
            </c:dLbl>
            <c:dLbl>
              <c:idx val="14"/>
              <c:layout>
                <c:manualLayout>
                  <c:x val="0.16212252589272358"/>
                  <c:y val="7.3169127429348738E-2"/>
                </c:manualLayout>
              </c:layout>
              <c:tx>
                <c:rich>
                  <a:bodyPr/>
                  <a:lstStyle/>
                  <a:p>
                    <a:fld id="{BFE428C9-8225-4358-824F-5A6D7674C6E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</a:t>
                    </a:r>
                    <a:fld id="{DFABD264-7BC4-40D8-A0B8-EADA296D3526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B511-4AD5-ADC3-140B2A8846D1}"/>
                </c:ext>
              </c:extLst>
            </c:dLbl>
            <c:dLbl>
              <c:idx val="15"/>
              <c:layout>
                <c:manualLayout>
                  <c:x val="0.18870657037741931"/>
                  <c:y val="0.11991606995365475"/>
                </c:manualLayout>
              </c:layout>
              <c:tx>
                <c:rich>
                  <a:bodyPr/>
                  <a:lstStyle/>
                  <a:p>
                    <a:fld id="{35A280C0-49D6-4028-BD4B-ECA65A083E0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B511-4AD5-ADC3-140B2A8846D1}"/>
                </c:ext>
              </c:extLst>
            </c:dLbl>
            <c:dLbl>
              <c:idx val="16"/>
              <c:layout>
                <c:manualLayout>
                  <c:x val="0.14311505733978372"/>
                  <c:y val="0.1869877700972242"/>
                </c:manualLayout>
              </c:layout>
              <c:tx>
                <c:rich>
                  <a:bodyPr/>
                  <a:lstStyle/>
                  <a:p>
                    <a:fld id="{A5AECA9D-B41B-4CC8-8DFC-6D517B8C2D2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</a:t>
                    </a:r>
                    <a:fld id="{FCE9A710-B4BD-4779-84EF-A407318B43D1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B511-4AD5-ADC3-140B2A8846D1}"/>
                </c:ext>
              </c:extLst>
            </c:dLbl>
            <c:dLbl>
              <c:idx val="17"/>
              <c:layout>
                <c:manualLayout>
                  <c:x val="-4.9195800960550658E-2"/>
                  <c:y val="0.16463053671603448"/>
                </c:manualLayout>
              </c:layout>
              <c:tx>
                <c:rich>
                  <a:bodyPr/>
                  <a:lstStyle/>
                  <a:p>
                    <a:fld id="{767E4A71-055B-4363-954A-76C14F5F236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</a:t>
                    </a:r>
                    <a:fld id="{F888FD61-9F0E-4DD2-BCAA-97BEE4E37339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B511-4AD5-ADC3-140B2A884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Аркуш1!$A$2:$A$19</c:f>
              <c:strCache>
                <c:ptCount val="18"/>
                <c:pt idx="0">
                  <c:v>Фінансова, податкова, митна політика</c:v>
                </c:pt>
                <c:pt idx="1">
                  <c:v>Соціальна політика. Соціальний захист населення</c:v>
                </c:pt>
                <c:pt idx="2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3">
                  <c:v>Освіта, наукова, науково-технічна, інноваційна діяльність та інтелектуальна власність</c:v>
                </c:pt>
                <c:pt idx="4">
                  <c:v>Діяльність Верховної Ради України, Президента України та Кабінету Міністрів України</c:v>
                </c:pt>
                <c:pt idx="5">
                  <c:v>Діяльність центральних органів виконавчої влади</c:v>
                </c:pt>
                <c:pt idx="6">
                  <c:v>Обороноздатність, суверенітет, міждержавні і міжнаціональні відносини</c:v>
                </c:pt>
                <c:pt idx="7">
                  <c:v>Діяльність органів місцевого самоврядування</c:v>
                </c:pt>
                <c:pt idx="8">
                  <c:v>Державне будівництво, адміністративно-територіальний устрій</c:v>
                </c:pt>
                <c:pt idx="9">
                  <c:v>Аграрна політика і земельні відносини</c:v>
                </c:pt>
                <c:pt idx="10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11">
                  <c:v>Праця і заробітна плата</c:v>
                </c:pt>
                <c:pt idx="12">
                  <c:v>Охорона здоров'я</c:v>
                </c:pt>
                <c:pt idx="13">
                  <c:v>Житлова політика</c:v>
                </c:pt>
                <c:pt idx="14">
                  <c:v>Сімейна та гендерна політика. Захист прав дітей</c:v>
                </c:pt>
                <c:pt idx="15">
                  <c:v>Діяльність об'єднань громадян, релігія та міжконфесійні відносини</c:v>
                </c:pt>
                <c:pt idx="16">
                  <c:v>Діяльність місцевих органів виконавчої влади</c:v>
                </c:pt>
                <c:pt idx="17">
                  <c:v>Цифровізація. Правовий режим Дія Сіті</c:v>
                </c:pt>
              </c:strCache>
            </c:strRef>
          </c:cat>
          <c:val>
            <c:numRef>
              <c:f>Аркуш1!$B$2:$B$19</c:f>
              <c:numCache>
                <c:formatCode>General</c:formatCode>
                <c:ptCount val="18"/>
                <c:pt idx="0">
                  <c:v>4</c:v>
                </c:pt>
                <c:pt idx="1">
                  <c:v>8</c:v>
                </c:pt>
                <c:pt idx="2">
                  <c:v>57</c:v>
                </c:pt>
                <c:pt idx="3">
                  <c:v>2</c:v>
                </c:pt>
                <c:pt idx="4">
                  <c:v>16</c:v>
                </c:pt>
                <c:pt idx="5">
                  <c:v>3</c:v>
                </c:pt>
                <c:pt idx="6">
                  <c:v>17</c:v>
                </c:pt>
                <c:pt idx="7">
                  <c:v>6</c:v>
                </c:pt>
                <c:pt idx="8">
                  <c:v>14</c:v>
                </c:pt>
                <c:pt idx="9">
                  <c:v>4</c:v>
                </c:pt>
                <c:pt idx="10">
                  <c:v>8</c:v>
                </c:pt>
                <c:pt idx="11">
                  <c:v>6</c:v>
                </c:pt>
                <c:pt idx="12">
                  <c:v>2</c:v>
                </c:pt>
                <c:pt idx="13">
                  <c:v>12</c:v>
                </c:pt>
                <c:pt idx="14">
                  <c:v>6</c:v>
                </c:pt>
                <c:pt idx="15">
                  <c:v>9</c:v>
                </c:pt>
                <c:pt idx="16">
                  <c:v>6</c:v>
                </c:pt>
                <c:pt idx="1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591036833"/>
              </p:ext>
            </p:extLst>
          </p:nvPr>
        </p:nvGraphicFramePr>
        <p:xfrm>
          <a:off x="267694" y="276497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2102662846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776997615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888946031"/>
              </p:ext>
            </p:extLst>
          </p:nvPr>
        </p:nvGraphicFramePr>
        <p:xfrm>
          <a:off x="314209" y="142614"/>
          <a:ext cx="11358693" cy="6462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848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142</Words>
  <Application>Microsoft Office PowerPoint</Application>
  <PresentationFormat>Широкий екран</PresentationFormat>
  <Paragraphs>48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150</cp:revision>
  <cp:lastPrinted>2026-01-07T15:44:29Z</cp:lastPrinted>
  <dcterms:created xsi:type="dcterms:W3CDTF">2018-01-03T13:22:59Z</dcterms:created>
  <dcterms:modified xsi:type="dcterms:W3CDTF">2026-01-07T15:51:20Z</dcterms:modified>
</cp:coreProperties>
</file>