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18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Харківської області за формою надходження</a:t>
            </a: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107030266628226"/>
          <c:y val="0.24947548360559524"/>
          <c:w val="0.71785939466743542"/>
          <c:h val="0.6137732859468405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7"/>
          <c:dPt>
            <c:idx val="0"/>
            <c:bubble3D val="0"/>
            <c:explosion val="18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CD5C-4766-BCD8-DA93CA07FED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D5C-4766-BCD8-DA93CA07FED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E43D-41F2-AD63-13B0104C4B7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D88-4A88-87BA-6387E2AD7B9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39EA-4377-B04F-5B643C5D5A70}"/>
              </c:ext>
            </c:extLst>
          </c:dPt>
          <c:dLbls>
            <c:dLbl>
              <c:idx val="0"/>
              <c:layout>
                <c:manualLayout>
                  <c:x val="-0.21286584897215138"/>
                  <c:y val="4.98933832717217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-0.13693607030655827"/>
                  <c:y val="-0.1112903382849798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CD5C-4766-BCD8-DA93CA07FEDB}"/>
                </c:ext>
              </c:extLst>
            </c:dLbl>
            <c:dLbl>
              <c:idx val="2"/>
              <c:layout>
                <c:manualLayout>
                  <c:x val="0.19828342980389627"/>
                  <c:y val="-9.68638129517417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D5C-4766-BCD8-DA93CA07FEDB}"/>
                </c:ext>
              </c:extLst>
            </c:dLbl>
            <c:dLbl>
              <c:idx val="3"/>
              <c:layout>
                <c:manualLayout>
                  <c:x val="0.14241351311882072"/>
                  <c:y val="-7.007169447572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E43D-41F2-AD63-13B0104C4B7A}"/>
                </c:ext>
              </c:extLst>
            </c:dLbl>
            <c:dLbl>
              <c:idx val="4"/>
              <c:layout>
                <c:manualLayout>
                  <c:x val="4.8201539877379462E-2"/>
                  <c:y val="6.388889790434029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12902733295714"/>
                      <c:h val="9.167026383177601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4D88-4A88-87BA-6387E2AD7B9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Аркуш1!$A$2:$A$11</c:f>
              <c:strCache>
                <c:ptCount val="5"/>
                <c:pt idx="0">
                  <c:v>Поштою</c:v>
                </c:pt>
                <c:pt idx="1">
                  <c:v>Через органи влади</c:v>
                </c:pt>
                <c:pt idx="2">
                  <c:v>Від інших органів, установ, організацій</c:v>
                </c:pt>
                <c:pt idx="3">
                  <c:v>Засобами електронного зв'язку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Аркуш1!$B$2:$B$11</c:f>
              <c:numCache>
                <c:formatCode>General</c:formatCode>
                <c:ptCount val="6"/>
                <c:pt idx="0">
                  <c:v>12425</c:v>
                </c:pt>
                <c:pt idx="1">
                  <c:v>520</c:v>
                </c:pt>
                <c:pt idx="2">
                  <c:v>9</c:v>
                </c:pt>
                <c:pt idx="3">
                  <c:v>3307</c:v>
                </c:pt>
                <c:pt idx="4">
                  <c:v>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Харківської 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32828751987039623"/>
                  <c:y val="-1.5338107403440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16893660020998E-2"/>
                      <c:h val="4.435597956606568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1"/>
              <c:layout>
                <c:manualLayout>
                  <c:x val="0.20346086511775741"/>
                  <c:y val="-1.0173389808730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157-4E09-B776-19DFE62DDD14}"/>
                </c:ext>
              </c:extLst>
            </c:dLbl>
            <c:dLbl>
              <c:idx val="2"/>
              <c:layout>
                <c:manualLayout>
                  <c:x val="8.377800328378246E-2"/>
                  <c:y val="-2.03467796174628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3"/>
              <c:layout>
                <c:manualLayout>
                  <c:x val="8.7725824297505639E-2"/>
                  <c:y val="-2.34692893398575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D5F-45C6-A198-5FFE1CA991AF}"/>
                </c:ext>
              </c:extLst>
            </c:dLbl>
            <c:dLbl>
              <c:idx val="4"/>
              <c:layout>
                <c:manualLayout>
                  <c:x val="8.9973840256362916E-2"/>
                  <c:y val="-6.33826216713389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3C8-4050-B85F-3E795676AD2F}"/>
                </c:ext>
              </c:extLst>
            </c:dLbl>
            <c:dLbl>
              <c:idx val="5"/>
              <c:layout>
                <c:manualLayout>
                  <c:x val="9.1457753534692321E-2"/>
                  <c:y val="-1.2442296052372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C73-46E7-AB35-8FFC4A2038C4}"/>
                </c:ext>
              </c:extLst>
            </c:dLbl>
            <c:dLbl>
              <c:idx val="6"/>
              <c:layout>
                <c:manualLayout>
                  <c:x val="9.860608446423072E-2"/>
                  <c:y val="-1.2364113151165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C73-46E7-AB35-8FFC4A2038C4}"/>
                </c:ext>
              </c:extLst>
            </c:dLbl>
            <c:dLbl>
              <c:idx val="7"/>
              <c:layout>
                <c:manualLayout>
                  <c:x val="9.9766074406415411E-2"/>
                  <c:y val="-8.45096281922414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C73-46E7-AB35-8FFC4A2038C4}"/>
                </c:ext>
              </c:extLst>
            </c:dLbl>
            <c:dLbl>
              <c:idx val="8"/>
              <c:layout>
                <c:manualLayout>
                  <c:x val="0.10332263441083606"/>
                  <c:y val="-1.0407618090626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C73-46E7-AB35-8FFC4A2038C4}"/>
                </c:ext>
              </c:extLst>
            </c:dLbl>
            <c:dLbl>
              <c:idx val="9"/>
              <c:layout>
                <c:manualLayout>
                  <c:x val="0.10548566440051695"/>
                  <c:y val="-6.33826216713389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2C9-4BA8-B468-18C22C6BD873}"/>
                </c:ext>
              </c:extLst>
            </c:dLbl>
            <c:dLbl>
              <c:idx val="10"/>
              <c:layout>
                <c:manualLayout>
                  <c:x val="0.10520620448977783"/>
                  <c:y val="-4.38160689573188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983-406F-A651-0DB99FEED338}"/>
                </c:ext>
              </c:extLst>
            </c:dLbl>
            <c:dLbl>
              <c:idx val="11"/>
              <c:layout>
                <c:manualLayout>
                  <c:x val="0.10506227663875352"/>
                  <c:y val="-8.3729401288800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983-406F-A651-0DB99FEED338}"/>
                </c:ext>
              </c:extLst>
            </c:dLbl>
            <c:dLbl>
              <c:idx val="12"/>
              <c:layout>
                <c:manualLayout>
                  <c:x val="0.1053861143035584"/>
                  <c:y val="-1.04076180906261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983-406F-A651-0DB99FEED338}"/>
                </c:ext>
              </c:extLst>
            </c:dLbl>
            <c:dLbl>
              <c:idx val="13"/>
              <c:layout>
                <c:manualLayout>
                  <c:x val="0.10625824854369431"/>
                  <c:y val="-2.26890624364166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A45-4ACE-81B3-B78EFCD9E8B6}"/>
                </c:ext>
              </c:extLst>
            </c:dLbl>
            <c:dLbl>
              <c:idx val="14"/>
              <c:layout>
                <c:manualLayout>
                  <c:x val="0.1055385236172324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157-4E09-B776-19DFE62DDD14}"/>
                </c:ext>
              </c:extLst>
            </c:dLbl>
            <c:dLbl>
              <c:idx val="15"/>
              <c:layout>
                <c:manualLayout>
                  <c:x val="0.10629423050645041"/>
                  <c:y val="-2.26890624364163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157-4E09-B776-19DFE62DDD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6"/>
                <c:pt idx="0">
                  <c:v>Інші</c:v>
                </c:pt>
                <c:pt idx="1">
                  <c:v>Підприємець</c:v>
                </c:pt>
                <c:pt idx="2">
                  <c:v>Адвокат</c:v>
                </c:pt>
                <c:pt idx="3">
                  <c:v>Пенсіонер</c:v>
                </c:pt>
                <c:pt idx="4">
                  <c:v>Здобувач освіти</c:v>
                </c:pt>
                <c:pt idx="5">
                  <c:v>Пенсіонер з числа військовослужбовців</c:v>
                </c:pt>
                <c:pt idx="6">
                  <c:v>Військовослужбовець</c:v>
                </c:pt>
                <c:pt idx="7">
                  <c:v>Безробітний</c:v>
                </c:pt>
                <c:pt idx="8">
                  <c:v>Робітник</c:v>
                </c:pt>
                <c:pt idx="9">
                  <c:v>Працівник бюджетної сфери</c:v>
                </c:pt>
                <c:pt idx="10">
                  <c:v>Особа, що позбавлена волі; особа, воля якої обмежена</c:v>
                </c:pt>
                <c:pt idx="11">
                  <c:v>Журналіст</c:v>
                </c:pt>
                <c:pt idx="12">
                  <c:v>Служитель релігійної організації</c:v>
                </c:pt>
                <c:pt idx="13">
                  <c:v>Державний службовець</c:v>
                </c:pt>
                <c:pt idx="14">
                  <c:v>Волонтер</c:v>
                </c:pt>
                <c:pt idx="15">
                  <c:v>Селянин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6"/>
                <c:pt idx="0">
                  <c:v>10741</c:v>
                </c:pt>
                <c:pt idx="1">
                  <c:v>3701</c:v>
                </c:pt>
                <c:pt idx="2">
                  <c:v>679</c:v>
                </c:pt>
                <c:pt idx="3">
                  <c:v>561</c:v>
                </c:pt>
                <c:pt idx="4">
                  <c:v>436</c:v>
                </c:pt>
                <c:pt idx="5">
                  <c:v>412</c:v>
                </c:pt>
                <c:pt idx="6">
                  <c:v>187</c:v>
                </c:pt>
                <c:pt idx="7">
                  <c:v>140</c:v>
                </c:pt>
                <c:pt idx="8">
                  <c:v>77</c:v>
                </c:pt>
                <c:pt idx="9">
                  <c:v>14</c:v>
                </c:pt>
                <c:pt idx="10">
                  <c:v>12</c:v>
                </c:pt>
                <c:pt idx="11">
                  <c:v>10</c:v>
                </c:pt>
                <c:pt idx="12">
                  <c:v>10</c:v>
                </c:pt>
                <c:pt idx="13">
                  <c:v>6</c:v>
                </c:pt>
                <c:pt idx="14">
                  <c:v>4</c:v>
                </c:pt>
                <c:pt idx="1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Аркуш1!$A$2:$A$17</c:f>
              <c:strCache>
                <c:ptCount val="16"/>
                <c:pt idx="0">
                  <c:v>Інші</c:v>
                </c:pt>
                <c:pt idx="1">
                  <c:v>Підприємець</c:v>
                </c:pt>
                <c:pt idx="2">
                  <c:v>Адвокат</c:v>
                </c:pt>
                <c:pt idx="3">
                  <c:v>Пенсіонер</c:v>
                </c:pt>
                <c:pt idx="4">
                  <c:v>Здобувач освіти</c:v>
                </c:pt>
                <c:pt idx="5">
                  <c:v>Пенсіонер з числа військовослужбовців</c:v>
                </c:pt>
                <c:pt idx="6">
                  <c:v>Військовослужбовець</c:v>
                </c:pt>
                <c:pt idx="7">
                  <c:v>Безробітний</c:v>
                </c:pt>
                <c:pt idx="8">
                  <c:v>Робітник</c:v>
                </c:pt>
                <c:pt idx="9">
                  <c:v>Працівник бюджетної сфери</c:v>
                </c:pt>
                <c:pt idx="10">
                  <c:v>Особа, що позбавлена волі; особа, воля якої обмежена</c:v>
                </c:pt>
                <c:pt idx="11">
                  <c:v>Журналіст</c:v>
                </c:pt>
                <c:pt idx="12">
                  <c:v>Служитель релігійної організації</c:v>
                </c:pt>
                <c:pt idx="13">
                  <c:v>Державний службовець</c:v>
                </c:pt>
                <c:pt idx="14">
                  <c:v>Волонтер</c:v>
                </c:pt>
                <c:pt idx="15">
                  <c:v>Селянин</c:v>
                </c:pt>
              </c:strCache>
            </c:strRef>
          </c:cat>
          <c:val>
            <c:numRef>
              <c:f>Аркуш1!$C$2:$C$17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Аркуш1!$A$2:$A$17</c:f>
              <c:strCache>
                <c:ptCount val="16"/>
                <c:pt idx="0">
                  <c:v>Інші</c:v>
                </c:pt>
                <c:pt idx="1">
                  <c:v>Підприємець</c:v>
                </c:pt>
                <c:pt idx="2">
                  <c:v>Адвокат</c:v>
                </c:pt>
                <c:pt idx="3">
                  <c:v>Пенсіонер</c:v>
                </c:pt>
                <c:pt idx="4">
                  <c:v>Здобувач освіти</c:v>
                </c:pt>
                <c:pt idx="5">
                  <c:v>Пенсіонер з числа військовослужбовців</c:v>
                </c:pt>
                <c:pt idx="6">
                  <c:v>Військовослужбовець</c:v>
                </c:pt>
                <c:pt idx="7">
                  <c:v>Безробітний</c:v>
                </c:pt>
                <c:pt idx="8">
                  <c:v>Робітник</c:v>
                </c:pt>
                <c:pt idx="9">
                  <c:v>Працівник бюджетної сфери</c:v>
                </c:pt>
                <c:pt idx="10">
                  <c:v>Особа, що позбавлена волі; особа, воля якої обмежена</c:v>
                </c:pt>
                <c:pt idx="11">
                  <c:v>Журналіст</c:v>
                </c:pt>
                <c:pt idx="12">
                  <c:v>Служитель релігійної організації</c:v>
                </c:pt>
                <c:pt idx="13">
                  <c:v>Державний службовець</c:v>
                </c:pt>
                <c:pt idx="14">
                  <c:v>Волонтер</c:v>
                </c:pt>
                <c:pt idx="15">
                  <c:v>Селянин</c:v>
                </c:pt>
              </c:strCache>
            </c:strRef>
          </c:cat>
          <c:val>
            <c:numRef>
              <c:f>Аркуш1!$D$2:$D$17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Харківської 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9367928052831493"/>
                  <c:y val="-1.0173389808730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1"/>
              <c:layout>
                <c:manualLayout>
                  <c:x val="0.12777421313157197"/>
                  <c:y val="-2.247437987982262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578036953919263E-2"/>
                      <c:h val="4.23213016043195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7F-4026-9BE0-1161427D337F}"/>
                </c:ext>
              </c:extLst>
            </c:dLbl>
            <c:dLbl>
              <c:idx val="2"/>
              <c:layout>
                <c:manualLayout>
                  <c:x val="0.12991759993631777"/>
                  <c:y val="-8.13871184698452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37F-4026-9BE0-1161427D337F}"/>
                </c:ext>
              </c:extLst>
            </c:dLbl>
            <c:dLbl>
              <c:idx val="3"/>
              <c:layout>
                <c:manualLayout>
                  <c:x val="7.703323665806501E-2"/>
                  <c:y val="-1.4349125745340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37F-4026-9BE0-1161427D337F}"/>
                </c:ext>
              </c:extLst>
            </c:dLbl>
            <c:dLbl>
              <c:idx val="4"/>
              <c:layout>
                <c:manualLayout>
                  <c:x val="7.6422117609598605E-2"/>
                  <c:y val="-1.4242745732223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BDC-47E7-852A-5DCDC9BD9F63}"/>
                </c:ext>
              </c:extLst>
            </c:dLbl>
            <c:dLbl>
              <c:idx val="5"/>
              <c:layout>
                <c:manualLayout>
                  <c:x val="8.0789095758718607E-2"/>
                  <c:y val="-1.0173389808730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BDC-47E7-852A-5DCDC9BD9F63}"/>
                </c:ext>
              </c:extLst>
            </c:dLbl>
            <c:dLbl>
              <c:idx val="6"/>
              <c:layout>
                <c:manualLayout>
                  <c:x val="8.2256159717239888E-2"/>
                  <c:y val="-1.0173389808730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A6A-4B52-9723-0D162EF3F7D6}"/>
                </c:ext>
              </c:extLst>
            </c:dLbl>
            <c:dLbl>
              <c:idx val="7"/>
              <c:layout>
                <c:manualLayout>
                  <c:x val="8.6877935567816339E-2"/>
                  <c:y val="-1.8365291662274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A6A-4B52-9723-0D162EF3F7D6}"/>
                </c:ext>
              </c:extLst>
            </c:dLbl>
            <c:dLbl>
              <c:idx val="8"/>
              <c:layout>
                <c:manualLayout>
                  <c:x val="8.5156073907838456E-2"/>
                  <c:y val="-1.6277423693969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FEF-4459-894C-1D3181BB0352}"/>
                </c:ext>
              </c:extLst>
            </c:dLbl>
            <c:dLbl>
              <c:idx val="9"/>
              <c:layout>
                <c:manualLayout>
                  <c:x val="8.5663950028015717E-2"/>
                  <c:y val="-1.64899434039104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630139473373383E-2"/>
                      <c:h val="4.581838432471280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FEF-4459-894C-1D3181BB0352}"/>
                </c:ext>
              </c:extLst>
            </c:dLbl>
            <c:dLbl>
              <c:idx val="10"/>
              <c:layout>
                <c:manualLayout>
                  <c:x val="8.6247818445118515E-2"/>
                  <c:y val="-1.0173389808730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FEF-4459-894C-1D3181BB0352}"/>
                </c:ext>
              </c:extLst>
            </c:dLbl>
            <c:dLbl>
              <c:idx val="11"/>
              <c:layout>
                <c:manualLayout>
                  <c:x val="8.681139932593801E-2"/>
                  <c:y val="-1.4455505758459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FEF-4459-894C-1D3181BB0352}"/>
                </c:ext>
              </c:extLst>
            </c:dLbl>
            <c:dLbl>
              <c:idx val="12"/>
              <c:layout>
                <c:manualLayout>
                  <c:x val="8.885081250723173E-2"/>
                  <c:y val="-2.0506349637138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162-4A42-A96F-D5E91BDCD2D5}"/>
                </c:ext>
              </c:extLst>
            </c:dLbl>
            <c:dLbl>
              <c:idx val="13"/>
              <c:layout>
                <c:manualLayout>
                  <c:x val="8.9523052056958458E-2"/>
                  <c:y val="-2.0346779617461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162-4A42-A96F-D5E91BDCD2D5}"/>
                </c:ext>
              </c:extLst>
            </c:dLbl>
            <c:dLbl>
              <c:idx val="14"/>
              <c:layout>
                <c:manualLayout>
                  <c:x val="9.0093252176311076E-2"/>
                  <c:y val="-1.4242745732222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162-4A42-A96F-D5E91BDCD2D5}"/>
                </c:ext>
              </c:extLst>
            </c:dLbl>
            <c:dLbl>
              <c:idx val="15"/>
              <c:layout>
                <c:manualLayout>
                  <c:x val="8.9429952896810883E-2"/>
                  <c:y val="-1.53133548250866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624408932086442E-2"/>
                      <c:h val="3.1043738526899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4D1-4331-82FE-AACD326F1BED}"/>
                </c:ext>
              </c:extLst>
            </c:dLbl>
            <c:dLbl>
              <c:idx val="16"/>
              <c:layout>
                <c:manualLayout>
                  <c:x val="8.7736975186795768E-2"/>
                  <c:y val="-1.6330613700528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201868894719548E-2"/>
                      <c:h val="3.41825897573350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252-49B7-BF87-083A437F14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Аркуш1!$A$2:$A$25</c:f>
              <c:strCache>
                <c:ptCount val="17"/>
                <c:pt idx="0">
                  <c:v>Інші категорії</c:v>
                </c:pt>
                <c:pt idx="1">
                  <c:v>Переселенець, або внутрішньо переміщена особа</c:v>
                </c:pt>
                <c:pt idx="2">
                  <c:v>Особа з інвалідністю I групи </c:v>
                </c:pt>
                <c:pt idx="3">
                  <c:v>Багатодітна сім'я</c:v>
                </c:pt>
                <c:pt idx="4">
                  <c:v>Ветеран військової служби</c:v>
                </c:pt>
                <c:pt idx="5">
                  <c:v>Ветеран праці</c:v>
                </c:pt>
                <c:pt idx="6">
                  <c:v>Особа з інвалідністю II групи </c:v>
                </c:pt>
                <c:pt idx="7">
                  <c:v>Особа з інвалідністю внаслідок війни</c:v>
                </c:pt>
                <c:pt idx="8">
                  <c:v>Учасник ліквідації наслідків аварії на Чорнобильській  АЕС</c:v>
                </c:pt>
                <c:pt idx="9">
                  <c:v>Учасник бойових дій</c:v>
                </c:pt>
                <c:pt idx="10">
                  <c:v>Учасник війни</c:v>
                </c:pt>
                <c:pt idx="11">
                  <c:v>Дитина війни</c:v>
                </c:pt>
                <c:pt idx="12">
                  <c:v>Особа з інвалідністю III групи </c:v>
                </c:pt>
                <c:pt idx="13">
                  <c:v>Одинока мати</c:v>
                </c:pt>
                <c:pt idx="14">
                  <c:v>Особа з інвалідністю з дитинства</c:v>
                </c:pt>
                <c:pt idx="15">
                  <c:v>Особа, що потерпіла від Чорнобильської катастрофи</c:v>
                </c:pt>
                <c:pt idx="16">
                  <c:v>Учасник АТО/ООС</c:v>
                </c:pt>
              </c:strCache>
            </c:strRef>
          </c:cat>
          <c:val>
            <c:numRef>
              <c:f>Аркуш1!$B$2:$B$25</c:f>
              <c:numCache>
                <c:formatCode>General</c:formatCode>
                <c:ptCount val="17"/>
                <c:pt idx="0">
                  <c:v>13164</c:v>
                </c:pt>
                <c:pt idx="1">
                  <c:v>1436</c:v>
                </c:pt>
                <c:pt idx="2">
                  <c:v>1265</c:v>
                </c:pt>
                <c:pt idx="3">
                  <c:v>440</c:v>
                </c:pt>
                <c:pt idx="4">
                  <c:v>399</c:v>
                </c:pt>
                <c:pt idx="5">
                  <c:v>150</c:v>
                </c:pt>
                <c:pt idx="6">
                  <c:v>100</c:v>
                </c:pt>
                <c:pt idx="7">
                  <c:v>33</c:v>
                </c:pt>
                <c:pt idx="8">
                  <c:v>26</c:v>
                </c:pt>
                <c:pt idx="9">
                  <c:v>20</c:v>
                </c:pt>
                <c:pt idx="10">
                  <c:v>20</c:v>
                </c:pt>
                <c:pt idx="11">
                  <c:v>18</c:v>
                </c:pt>
                <c:pt idx="12">
                  <c:v>8</c:v>
                </c:pt>
                <c:pt idx="13">
                  <c:v>8</c:v>
                </c:pt>
                <c:pt idx="14">
                  <c:v>4</c:v>
                </c:pt>
                <c:pt idx="15">
                  <c:v>4</c:v>
                </c:pt>
                <c:pt idx="1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Аркуш1!$A$2:$A$25</c:f>
              <c:strCache>
                <c:ptCount val="17"/>
                <c:pt idx="0">
                  <c:v>Інші категорії</c:v>
                </c:pt>
                <c:pt idx="1">
                  <c:v>Переселенець, або внутрішньо переміщена особа</c:v>
                </c:pt>
                <c:pt idx="2">
                  <c:v>Особа з інвалідністю I групи </c:v>
                </c:pt>
                <c:pt idx="3">
                  <c:v>Багатодітна сім'я</c:v>
                </c:pt>
                <c:pt idx="4">
                  <c:v>Ветеран військової служби</c:v>
                </c:pt>
                <c:pt idx="5">
                  <c:v>Ветеран праці</c:v>
                </c:pt>
                <c:pt idx="6">
                  <c:v>Особа з інвалідністю II групи </c:v>
                </c:pt>
                <c:pt idx="7">
                  <c:v>Особа з інвалідністю внаслідок війни</c:v>
                </c:pt>
                <c:pt idx="8">
                  <c:v>Учасник ліквідації наслідків аварії на Чорнобильській  АЕС</c:v>
                </c:pt>
                <c:pt idx="9">
                  <c:v>Учасник бойових дій</c:v>
                </c:pt>
                <c:pt idx="10">
                  <c:v>Учасник війни</c:v>
                </c:pt>
                <c:pt idx="11">
                  <c:v>Дитина війни</c:v>
                </c:pt>
                <c:pt idx="12">
                  <c:v>Особа з інвалідністю III групи </c:v>
                </c:pt>
                <c:pt idx="13">
                  <c:v>Одинока мати</c:v>
                </c:pt>
                <c:pt idx="14">
                  <c:v>Особа з інвалідністю з дитинства</c:v>
                </c:pt>
                <c:pt idx="15">
                  <c:v>Особа, що потерпіла від Чорнобильської катастрофи</c:v>
                </c:pt>
                <c:pt idx="16">
                  <c:v>Учасник АТО/ООС</c:v>
                </c:pt>
              </c:strCache>
            </c:strRef>
          </c:cat>
          <c:val>
            <c:numRef>
              <c:f>Аркуш1!$C$2:$C$25</c:f>
              <c:numCache>
                <c:formatCode>General</c:formatCode>
                <c:ptCount val="17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Аркуш1!$A$2:$A$25</c:f>
              <c:strCache>
                <c:ptCount val="17"/>
                <c:pt idx="0">
                  <c:v>Інші категорії</c:v>
                </c:pt>
                <c:pt idx="1">
                  <c:v>Переселенець, або внутрішньо переміщена особа</c:v>
                </c:pt>
                <c:pt idx="2">
                  <c:v>Особа з інвалідністю I групи </c:v>
                </c:pt>
                <c:pt idx="3">
                  <c:v>Багатодітна сім'я</c:v>
                </c:pt>
                <c:pt idx="4">
                  <c:v>Ветеран військової служби</c:v>
                </c:pt>
                <c:pt idx="5">
                  <c:v>Ветеран праці</c:v>
                </c:pt>
                <c:pt idx="6">
                  <c:v>Особа з інвалідністю II групи </c:v>
                </c:pt>
                <c:pt idx="7">
                  <c:v>Особа з інвалідністю внаслідок війни</c:v>
                </c:pt>
                <c:pt idx="8">
                  <c:v>Учасник ліквідації наслідків аварії на Чорнобильській  АЕС</c:v>
                </c:pt>
                <c:pt idx="9">
                  <c:v>Учасник бойових дій</c:v>
                </c:pt>
                <c:pt idx="10">
                  <c:v>Учасник війни</c:v>
                </c:pt>
                <c:pt idx="11">
                  <c:v>Дитина війни</c:v>
                </c:pt>
                <c:pt idx="12">
                  <c:v>Особа з інвалідністю III групи </c:v>
                </c:pt>
                <c:pt idx="13">
                  <c:v>Одинока мати</c:v>
                </c:pt>
                <c:pt idx="14">
                  <c:v>Особа з інвалідністю з дитинства</c:v>
                </c:pt>
                <c:pt idx="15">
                  <c:v>Особа, що потерпіла від Чорнобильської катастрофи</c:v>
                </c:pt>
                <c:pt idx="16">
                  <c:v>Учасник АТО/ООС</c:v>
                </c:pt>
              </c:strCache>
            </c:strRef>
          </c:cat>
          <c:val>
            <c:numRef>
              <c:f>Аркуш1!$D$2:$D$25</c:f>
              <c:numCache>
                <c:formatCode>General</c:formatCode>
                <c:ptCount val="17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Харківської області</a:t>
            </a:r>
          </a:p>
        </c:rich>
      </c:tx>
      <c:layout>
        <c:manualLayout>
          <c:xMode val="edge"/>
          <c:yMode val="edge"/>
          <c:x val="0.1503127985959866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3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0291510013994871"/>
          <c:y val="0.29121793358907794"/>
          <c:w val="0.60404274024457594"/>
          <c:h val="0.52118037193636524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6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87BB-40F3-A531-0EE45049184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95B1-4473-9119-2AC4C65703A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95B1-4473-9119-2AC4C65703A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95B1-4473-9119-2AC4C65703AC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95B1-4473-9119-2AC4C65703A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E5E0-44B6-B8FA-7E6DA53319D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935A-4989-BD0E-A306FAA604F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9F44-459C-B953-3E6A5429964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935A-4989-BD0E-A306FAA604F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935A-4989-BD0E-A306FAA604F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935A-4989-BD0E-A306FAA604F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9F44-459C-B953-3E6A5429964A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9F44-459C-B953-3E6A5429964A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9F44-459C-B953-3E6A5429964A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A-9F44-459C-B953-3E6A5429964A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D-9F44-459C-B953-3E6A5429964A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E-9F44-459C-B953-3E6A5429964A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F-9F44-459C-B953-3E6A5429964A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C-9F44-459C-B953-3E6A5429964A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B-9F44-459C-B953-3E6A5429964A}"/>
              </c:ext>
            </c:extLst>
          </c:dPt>
          <c:dLbls>
            <c:dLbl>
              <c:idx val="0"/>
              <c:layout>
                <c:manualLayout>
                  <c:x val="0.16564604532154775"/>
                  <c:y val="-1.0160447059670626E-3"/>
                </c:manualLayout>
              </c:layout>
              <c:tx>
                <c:rich>
                  <a:bodyPr/>
                  <a:lstStyle/>
                  <a:p>
                    <a:fld id="{3844695D-8649-49DB-9FCA-19F9313B79A0}" type="CATEGORYNAME">
                      <a:rPr lang="ru-RU" sz="1100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</a:t>
                    </a:r>
                    <a:fld id="{92E25EE2-98A2-4E16-9634-48A342758568}" type="PERCENTAGE">
                      <a:rPr lang="ru-RU" baseline="0" dirty="0" smtClean="0"/>
                      <a:pPr/>
                      <a:t>[ВІДСОТОК]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40599466291119"/>
                      <c:h val="0.103992255659249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87BB-40F3-A531-0EE45049184C}"/>
                </c:ext>
              </c:extLst>
            </c:dLbl>
            <c:dLbl>
              <c:idx val="1"/>
              <c:layout>
                <c:manualLayout>
                  <c:x val="6.1927652335671685E-2"/>
                  <c:y val="7.5187308241562625E-2"/>
                </c:manualLayout>
              </c:layout>
              <c:tx>
                <c:rich>
                  <a:bodyPr/>
                  <a:lstStyle/>
                  <a:p>
                    <a:fld id="{A6EE6AAD-41BF-4E18-B7C7-F96A37392929}" type="CATEGORYNAME">
                      <a:rPr lang="uk-UA" sz="1100" baseline="0" dirty="0" smtClean="0"/>
                      <a:pPr/>
                      <a:t>[ІМ’Я КАТЕГОРІЇ]</a:t>
                    </a:fld>
                    <a:r>
                      <a:rPr lang="uk-UA" baseline="0" dirty="0" smtClean="0"/>
                      <a:t>
</a:t>
                    </a:r>
                    <a:fld id="{4FBA52C7-EA41-4C37-A554-BEF456892620}" type="PERCENTAGE">
                      <a:rPr lang="uk-UA" baseline="0" dirty="0" smtClean="0"/>
                      <a:pPr/>
                      <a:t>[ВІДСОТОК]</a:t>
                    </a:fld>
                    <a:endParaRPr lang="uk-UA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483336497626606"/>
                      <c:h val="6.849165363275984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95B1-4473-9119-2AC4C65703AC}"/>
                </c:ext>
              </c:extLst>
            </c:dLbl>
            <c:dLbl>
              <c:idx val="2"/>
              <c:layout>
                <c:manualLayout>
                  <c:x val="6.2528623321664895E-2"/>
                  <c:y val="0.18085603766565728"/>
                </c:manualLayout>
              </c:layout>
              <c:tx>
                <c:rich>
                  <a:bodyPr/>
                  <a:lstStyle/>
                  <a:p>
                    <a:fld id="{5492C6BD-E1B8-44D6-92FA-D6B3BC88A113}" type="CATEGORYNAME">
                      <a:rPr lang="uk-UA" sz="1100" baseline="0" dirty="0" smtClean="0"/>
                      <a:pPr/>
                      <a:t>[ІМ’Я КАТЕГОРІЇ]</a:t>
                    </a:fld>
                    <a:r>
                      <a:rPr lang="uk-UA" baseline="0" dirty="0" smtClean="0"/>
                      <a:t>
</a:t>
                    </a:r>
                    <a:fld id="{E118CDDE-6050-436E-97BB-EE436CC742CA}" type="PERCENTAGE">
                      <a:rPr lang="uk-UA" baseline="0" dirty="0" smtClean="0"/>
                      <a:pPr/>
                      <a:t>[ВІДСОТОК]</a:t>
                    </a:fld>
                    <a:endParaRPr lang="uk-UA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20318926211041"/>
                      <c:h val="0.1574259667425366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95B1-4473-9119-2AC4C65703AC}"/>
                </c:ext>
              </c:extLst>
            </c:dLbl>
            <c:dLbl>
              <c:idx val="3"/>
              <c:layout>
                <c:manualLayout>
                  <c:x val="-9.5438468258625758E-2"/>
                  <c:y val="0.15850305413438193"/>
                </c:manualLayout>
              </c:layout>
              <c:tx>
                <c:rich>
                  <a:bodyPr/>
                  <a:lstStyle/>
                  <a:p>
                    <a:fld id="{2B691922-AF9D-4173-8C42-1810C9D86DBA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4,2%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34977055562629"/>
                      <c:h val="0.11415270271891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4-95B1-4473-9119-2AC4C65703AC}"/>
                </c:ext>
              </c:extLst>
            </c:dLbl>
            <c:dLbl>
              <c:idx val="4"/>
              <c:layout>
                <c:manualLayout>
                  <c:x val="-0.16838844242313583"/>
                  <c:y val="7.8180879958718183E-2"/>
                </c:manualLayout>
              </c:layout>
              <c:tx>
                <c:rich>
                  <a:bodyPr/>
                  <a:lstStyle/>
                  <a:p>
                    <a:fld id="{F1CDE813-E18B-4AAE-91DF-01C63A8985AE}" type="CATEGORYNAME">
                      <a:rPr lang="ru-RU" sz="1100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</a:t>
                    </a:r>
                    <a:fld id="{343EA052-DDA1-48E2-A8B8-7E8D7439A5BC}" type="PERCENTAGE">
                      <a:rPr lang="ru-RU" baseline="0" dirty="0" smtClean="0"/>
                      <a:pPr/>
                      <a:t>[ВІДСОТОК]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655373738738324"/>
                      <c:h val="0.1249125361515906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95B1-4473-9119-2AC4C65703AC}"/>
                </c:ext>
              </c:extLst>
            </c:dLbl>
            <c:dLbl>
              <c:idx val="5"/>
              <c:layout>
                <c:manualLayout>
                  <c:x val="-0.28412128842651241"/>
                  <c:y val="0.11176491765637674"/>
                </c:manualLayout>
              </c:layout>
              <c:tx>
                <c:rich>
                  <a:bodyPr/>
                  <a:lstStyle/>
                  <a:p>
                    <a:fld id="{341ED117-1918-49D8-A903-44BCE41F5B00}" type="CATEGORYNAME">
                      <a:rPr lang="ru-RU" sz="1100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</a:t>
                    </a:r>
                    <a:fld id="{09BBED3B-E879-4592-B61D-685E9057C816}" type="PERCENTAGE">
                      <a:rPr lang="ru-RU" baseline="0" dirty="0" smtClean="0"/>
                      <a:pPr/>
                      <a:t>[ВІДСОТОК]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E5E0-44B6-B8FA-7E6DA53319D2}"/>
                </c:ext>
              </c:extLst>
            </c:dLbl>
            <c:dLbl>
              <c:idx val="6"/>
              <c:layout>
                <c:manualLayout>
                  <c:x val="-0.41795448220270742"/>
                  <c:y val="5.48664141222213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935A-4989-BD0E-A306FAA604FD}"/>
                </c:ext>
              </c:extLst>
            </c:dLbl>
            <c:dLbl>
              <c:idx val="7"/>
              <c:layout>
                <c:manualLayout>
                  <c:x val="-0.31703109017475711"/>
                  <c:y val="-5.6898503534155653E-2"/>
                </c:manualLayout>
              </c:layout>
              <c:tx>
                <c:rich>
                  <a:bodyPr/>
                  <a:lstStyle/>
                  <a:p>
                    <a:fld id="{7EA12D4C-EB4A-4E58-9F73-804A1AFBCD0D}" type="CATEGORYNAME">
                      <a:rPr lang="uk-UA" sz="1100" dirty="0"/>
                      <a:pPr/>
                      <a:t>[ІМ’Я КАТЕГОРІЇ]</a:t>
                    </a:fld>
                    <a:r>
                      <a:rPr lang="uk-UA" sz="1100" baseline="0" dirty="0"/>
                      <a:t>
</a:t>
                    </a:r>
                    <a:fld id="{02551B10-ADE5-4D90-9215-30279643D21A}" type="PERCENTAGE">
                      <a:rPr lang="uk-UA" sz="1100" baseline="0" dirty="0"/>
                      <a:pPr/>
                      <a:t>[ВІДСОТОК]</a:t>
                    </a:fld>
                    <a:endParaRPr lang="uk-UA" sz="1100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9F44-459C-B953-3E6A5429964A}"/>
                </c:ext>
              </c:extLst>
            </c:dLbl>
            <c:dLbl>
              <c:idx val="8"/>
              <c:layout>
                <c:manualLayout>
                  <c:x val="-0.29289723555937763"/>
                  <c:y val="-0.17475968942633482"/>
                </c:manualLayout>
              </c:layout>
              <c:tx>
                <c:rich>
                  <a:bodyPr/>
                  <a:lstStyle/>
                  <a:p>
                    <a:fld id="{24365483-2B57-466F-BA42-52C1056B1D59}" type="CATEGORYNAME">
                      <a:rPr lang="uk-UA" sz="110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fld id="{94274292-0925-4B26-89B6-368E50D1C1DE}" type="PERCENTAGE">
                      <a:rPr lang="uk-UA" baseline="0"/>
                      <a:pPr/>
                      <a:t>[ВІДСОТОК]</a:t>
                    </a:fld>
                    <a:endParaRPr lang="uk-UA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935A-4989-BD0E-A306FAA604FD}"/>
                </c:ext>
              </c:extLst>
            </c:dLbl>
            <c:dLbl>
              <c:idx val="9"/>
              <c:layout>
                <c:manualLayout>
                  <c:x val="-9.0774216474629479E-2"/>
                  <c:y val="-0.14631043765925708"/>
                </c:manualLayout>
              </c:layout>
              <c:tx>
                <c:rich>
                  <a:bodyPr/>
                  <a:lstStyle/>
                  <a:p>
                    <a:fld id="{F954618B-AAEE-46E4-BA2C-511E8B96775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sz="1100" baseline="0" dirty="0" smtClean="0"/>
                      <a:t>23,1%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935A-4989-BD0E-A306FAA604FD}"/>
                </c:ext>
              </c:extLst>
            </c:dLbl>
            <c:dLbl>
              <c:idx val="10"/>
              <c:layout>
                <c:manualLayout>
                  <c:x val="-0.17113096909087233"/>
                  <c:y val="4.8770145886418967E-2"/>
                </c:manualLayout>
              </c:layout>
              <c:tx>
                <c:rich>
                  <a:bodyPr/>
                  <a:lstStyle/>
                  <a:p>
                    <a:fld id="{2E38D1DB-1F0B-4E79-A74E-9E80E26E03BE}" type="CATEGORYNAME">
                      <a:rPr lang="ru-RU" sz="1100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23,5%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935A-4989-BD0E-A306FAA604FD}"/>
                </c:ext>
              </c:extLst>
            </c:dLbl>
            <c:dLbl>
              <c:idx val="11"/>
              <c:layout>
                <c:manualLayout>
                  <c:x val="-0.4267304293355727"/>
                  <c:y val="-8.3315665889299131E-2"/>
                </c:manualLayout>
              </c:layout>
              <c:tx>
                <c:rich>
                  <a:bodyPr/>
                  <a:lstStyle/>
                  <a:p>
                    <a:fld id="{7166FC69-FBF2-4571-B2BB-985DF2B9BD66}" type="CATEGORYNAME">
                      <a:rPr lang="ru-RU" sz="1100" dirty="0"/>
                      <a:pPr/>
                      <a:t>[ІМ’Я КАТЕГОРІЇ]</a:t>
                    </a:fld>
                    <a:r>
                      <a:rPr lang="ru-RU" sz="1100" baseline="0" dirty="0"/>
                      <a:t>
</a:t>
                    </a:r>
                    <a:fld id="{F60B4FF1-789A-46DC-943F-0F9013DD57C3}" type="PERCENTAGE">
                      <a:rPr lang="ru-RU" sz="1100" baseline="0" dirty="0"/>
                      <a:pPr/>
                      <a:t>[ВІДСОТОК]</a:t>
                    </a:fld>
                    <a:endParaRPr lang="ru-RU" sz="1100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9F44-459C-B953-3E6A5429964A}"/>
                </c:ext>
              </c:extLst>
            </c:dLbl>
            <c:dLbl>
              <c:idx val="12"/>
              <c:layout>
                <c:manualLayout>
                  <c:x val="-0.22488364527967203"/>
                  <c:y val="-0.12802163295184987"/>
                </c:manualLayout>
              </c:layout>
              <c:tx>
                <c:rich>
                  <a:bodyPr/>
                  <a:lstStyle/>
                  <a:p>
                    <a:fld id="{D16194AE-146B-4653-9763-2702A7059210}" type="CATEGORYNAME">
                      <a:rPr lang="ru-RU" sz="1100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0C3AE6EF-BA06-4A20-A0C4-03A69D565095}" type="PERCENTAGE">
                      <a:rPr lang="ru-RU" baseline="0" dirty="0"/>
                      <a:pPr/>
                      <a:t>[ВІДСОТОК]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9F44-459C-B953-3E6A5429964A}"/>
                </c:ext>
              </c:extLst>
            </c:dLbl>
            <c:dLbl>
              <c:idx val="13"/>
              <c:layout>
                <c:manualLayout>
                  <c:x val="-4.9913242506887383E-2"/>
                  <c:y val="-0.16967946589649946"/>
                </c:manualLayout>
              </c:layout>
              <c:tx>
                <c:rich>
                  <a:bodyPr/>
                  <a:lstStyle/>
                  <a:p>
                    <a:fld id="{90BAA61F-7C9E-4477-94EC-5D6F030F31A3}" type="CATEGORYNAME">
                      <a:rPr lang="ru-RU" sz="1100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06032409849167"/>
                      <c:h val="0.1365056862501950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9F44-459C-B953-3E6A5429964A}"/>
                </c:ext>
              </c:extLst>
            </c:dLbl>
            <c:dLbl>
              <c:idx val="14"/>
              <c:layout>
                <c:manualLayout>
                  <c:x val="0.11950335049422575"/>
                  <c:y val="-0.2570593106096668"/>
                </c:manualLayout>
              </c:layout>
              <c:tx>
                <c:rich>
                  <a:bodyPr/>
                  <a:lstStyle/>
                  <a:p>
                    <a:fld id="{822ABE72-3DD3-4ABA-BB79-A1B32DFD43B0}" type="CATEGORYNAME">
                      <a:rPr lang="ru-RU" sz="1100" dirty="0"/>
                      <a:pPr/>
                      <a:t>[ІМ’Я КАТЕГОРІЇ]</a:t>
                    </a:fld>
                    <a:r>
                      <a:rPr lang="ru-RU" sz="1100" baseline="0" dirty="0"/>
                      <a:t>
</a:t>
                    </a:r>
                    <a:fld id="{5089298B-0263-426B-BAB3-751643EA918C}" type="PERCENTAGE">
                      <a:rPr lang="ru-RU" sz="1100" baseline="0" dirty="0"/>
                      <a:pPr/>
                      <a:t>[ВІДСОТОК]</a:t>
                    </a:fld>
                    <a:endParaRPr lang="ru-RU" sz="1100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353364029569413"/>
                      <c:h val="0.1283773286024585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A-9F44-459C-B953-3E6A5429964A}"/>
                </c:ext>
              </c:extLst>
            </c:dLbl>
            <c:dLbl>
              <c:idx val="15"/>
              <c:layout>
                <c:manualLayout>
                  <c:x val="8.7788407768509866E-2"/>
                  <c:y val="-0.17475976942985491"/>
                </c:manualLayout>
              </c:layout>
              <c:tx>
                <c:rich>
                  <a:bodyPr/>
                  <a:lstStyle/>
                  <a:p>
                    <a:fld id="{903CFE08-AB04-4DFB-BAC2-43669A37FA09}" type="CATEGORYNAME">
                      <a:rPr lang="ru-RU" sz="110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8B8DD34A-5D53-4C2B-A810-08B5C0CB787A}" type="PERCENTAGE">
                      <a:rPr lang="ru-RU" baseline="0"/>
                      <a:pPr/>
                      <a:t>[ВІДСОТОК]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999381364829079"/>
                      <c:h val="0.101960166247314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D-9F44-459C-B953-3E6A5429964A}"/>
                </c:ext>
              </c:extLst>
            </c:dLbl>
            <c:dLbl>
              <c:idx val="16"/>
              <c:layout>
                <c:manualLayout>
                  <c:x val="0.11520114971817637"/>
                  <c:y val="-0.10160447059670626"/>
                </c:manualLayout>
              </c:layout>
              <c:tx>
                <c:rich>
                  <a:bodyPr/>
                  <a:lstStyle/>
                  <a:p>
                    <a:fld id="{D5AFEFB6-2718-47BD-A667-D54DC13E8267}" type="CATEGORYNAME">
                      <a:rPr lang="ru-RU" sz="110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15EB98B8-86A0-420F-AF50-064CE1B12571}" type="PERCENTAGE">
                      <a:rPr lang="ru-RU" baseline="0"/>
                      <a:pPr/>
                      <a:t>[ВІДСОТОК]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91107927047004"/>
                      <c:h val="0.1182168815427878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E-9F44-459C-B953-3E6A5429964A}"/>
                </c:ext>
              </c:extLst>
            </c:dLbl>
            <c:dLbl>
              <c:idx val="17"/>
              <c:layout>
                <c:manualLayout>
                  <c:x val="4.6613495022673215E-2"/>
                  <c:y val="-6.5026861181892007E-2"/>
                </c:manualLayout>
              </c:layout>
              <c:tx>
                <c:rich>
                  <a:bodyPr/>
                  <a:lstStyle/>
                  <a:p>
                    <a:fld id="{51970D20-A9EC-4501-9516-09D47075C958}" type="CATEGORYNAME">
                      <a:rPr lang="ru-RU" sz="110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A2A41AF4-657E-46B2-8437-9520682C63F0}" type="PERCENTAGE">
                      <a:rPr lang="ru-RU" baseline="0"/>
                      <a:pPr/>
                      <a:t>[ВІДСОТОК]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66351170215541"/>
                      <c:h val="0.117739260527463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F-9F44-459C-B953-3E6A5429964A}"/>
                </c:ext>
              </c:extLst>
            </c:dLbl>
            <c:dLbl>
              <c:idx val="18"/>
              <c:layout>
                <c:manualLayout>
                  <c:x val="8.5902615664132598E-2"/>
                  <c:y val="-0.1544387953069935"/>
                </c:manualLayout>
              </c:layout>
              <c:tx>
                <c:rich>
                  <a:bodyPr/>
                  <a:lstStyle/>
                  <a:p>
                    <a:fld id="{996793C3-3E23-4BF2-BE26-D94B3224871B}" type="CATEGORYNAME">
                      <a:rPr lang="ru-RU" sz="110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A493B57B-92C3-468D-8D1D-5DD8B0BE2409}" type="PERCENTAGE">
                      <a:rPr lang="ru-RU" baseline="0"/>
                      <a:pPr/>
                      <a:t>[ВІДСОТОК]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358909633485005"/>
                      <c:h val="0.117739260527463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C-9F44-459C-B953-3E6A5429964A}"/>
                </c:ext>
              </c:extLst>
            </c:dLbl>
            <c:dLbl>
              <c:idx val="19"/>
              <c:layout>
                <c:manualLayout>
                  <c:x val="0.11518434930757258"/>
                  <c:y val="-0.10566856941705442"/>
                </c:manualLayout>
              </c:layout>
              <c:tx>
                <c:rich>
                  <a:bodyPr/>
                  <a:lstStyle/>
                  <a:p>
                    <a:fld id="{4F86DE74-66D3-495A-B48A-E8A8F221FA82}" type="CATEGORYNAME">
                      <a:rPr lang="ru-RU" sz="110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792CF671-72BD-4B90-B4ED-9A37EBDA218E}" type="PERCENTAGE">
                      <a:rPr lang="ru-RU" baseline="0"/>
                      <a:pPr/>
                      <a:t>[ВІДСОТОК]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400595382366112"/>
                      <c:h val="8.976762977571010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B-9F44-459C-B953-3E6A5429964A}"/>
                </c:ext>
              </c:extLst>
            </c:dLbl>
            <c:numFmt formatCode="0.0%" sourceLinked="0"/>
            <c:spPr>
              <a:solidFill>
                <a:schemeClr val="lt1"/>
              </a:solidFill>
              <a:ln>
                <a:solidFill>
                  <a:schemeClr val="bg1"/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Аркуш1!$A$2:$A$29</c:f>
              <c:strCache>
                <c:ptCount val="20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та природні 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Освіта, наукова, науково-технічна, інноваційна діяльність та інтелектуальна власність</c:v>
                </c:pt>
                <c:pt idx="12">
                  <c:v>Діяльність Верховної Ради України, Президента України та Кабінету Міністрів України</c:v>
                </c:pt>
                <c:pt idx="13">
                  <c:v>Діяльність центральних органів виконавчої влади</c:v>
                </c:pt>
                <c:pt idx="14">
                  <c:v>Діяльність місцевих органів виконавчої влади</c:v>
                </c:pt>
                <c:pt idx="15">
                  <c:v>Діяльність органів місцевого самоврядування</c:v>
                </c:pt>
                <c:pt idx="16">
                  <c:v>Діяльність підприємств та установ</c:v>
                </c:pt>
                <c:pt idx="17">
                  <c:v>Обороноздатність, суверенітет, міждержавні і міжнаціональні відносини</c:v>
                </c:pt>
                <c:pt idx="18">
                  <c:v>Державне будівництво, адміністративно-територіальний устрій</c:v>
                </c:pt>
                <c:pt idx="19">
                  <c:v>Цифровізація. Правовий режим Дія Сіті</c:v>
                </c:pt>
              </c:strCache>
            </c:strRef>
          </c:cat>
          <c:val>
            <c:numRef>
              <c:f>Аркуш1!$B$2:$B$29</c:f>
              <c:numCache>
                <c:formatCode>General</c:formatCode>
                <c:ptCount val="20"/>
                <c:pt idx="0">
                  <c:v>62</c:v>
                </c:pt>
                <c:pt idx="1">
                  <c:v>36</c:v>
                </c:pt>
                <c:pt idx="2">
                  <c:v>33</c:v>
                </c:pt>
                <c:pt idx="3">
                  <c:v>1393</c:v>
                </c:pt>
                <c:pt idx="4">
                  <c:v>2748</c:v>
                </c:pt>
                <c:pt idx="5">
                  <c:v>73</c:v>
                </c:pt>
                <c:pt idx="6">
                  <c:v>133</c:v>
                </c:pt>
                <c:pt idx="7">
                  <c:v>1406</c:v>
                </c:pt>
                <c:pt idx="8">
                  <c:v>454</c:v>
                </c:pt>
                <c:pt idx="9">
                  <c:v>7590</c:v>
                </c:pt>
                <c:pt idx="10">
                  <c:v>7722</c:v>
                </c:pt>
                <c:pt idx="11">
                  <c:v>109</c:v>
                </c:pt>
                <c:pt idx="12">
                  <c:v>2380</c:v>
                </c:pt>
                <c:pt idx="13">
                  <c:v>1325</c:v>
                </c:pt>
                <c:pt idx="14">
                  <c:v>872</c:v>
                </c:pt>
                <c:pt idx="15">
                  <c:v>484</c:v>
                </c:pt>
                <c:pt idx="16">
                  <c:v>823</c:v>
                </c:pt>
                <c:pt idx="17">
                  <c:v>2547</c:v>
                </c:pt>
                <c:pt idx="18">
                  <c:v>2502</c:v>
                </c:pt>
                <c:pt idx="19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BB-40F3-A531-0EE45049184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4141601828"/>
              </p:ext>
            </p:extLst>
          </p:nvPr>
        </p:nvGraphicFramePr>
        <p:xfrm>
          <a:off x="302150" y="302150"/>
          <a:ext cx="11593001" cy="616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3102272548"/>
              </p:ext>
            </p:extLst>
          </p:nvPr>
        </p:nvGraphicFramePr>
        <p:xfrm>
          <a:off x="254442" y="318053"/>
          <a:ext cx="11672515" cy="6241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197568423"/>
              </p:ext>
            </p:extLst>
          </p:nvPr>
        </p:nvGraphicFramePr>
        <p:xfrm>
          <a:off x="278297" y="318052"/>
          <a:ext cx="11632758" cy="6241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072285714"/>
              </p:ext>
            </p:extLst>
          </p:nvPr>
        </p:nvGraphicFramePr>
        <p:xfrm>
          <a:off x="0" y="145916"/>
          <a:ext cx="12110936" cy="6712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0411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149</Words>
  <Application>Microsoft Office PowerPoint</Application>
  <PresentationFormat>Широкий екран</PresentationFormat>
  <Paragraphs>62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zhydkov@rada.gov.ua</dc:creator>
  <cp:lastModifiedBy>Адамович Наталія Миколаївна</cp:lastModifiedBy>
  <cp:revision>132</cp:revision>
  <cp:lastPrinted>2026-01-13T14:07:43Z</cp:lastPrinted>
  <dcterms:created xsi:type="dcterms:W3CDTF">2018-01-03T13:22:59Z</dcterms:created>
  <dcterms:modified xsi:type="dcterms:W3CDTF">2026-01-13T14:07:53Z</dcterms:modified>
</cp:coreProperties>
</file>