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58" r:id="rId4"/>
    <p:sldId id="259" r:id="rId5"/>
  </p:sldIdLst>
  <p:sldSz cx="12192000" cy="6858000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>
        <p:scale>
          <a:sx n="110" d="100"/>
          <a:sy n="110" d="100"/>
        </p:scale>
        <p:origin x="516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0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</a:t>
            </a:r>
            <a:r>
              <a:rPr lang="uk-UA" sz="20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мешканців Тернопільської області за формою надходження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1218554167203355"/>
          <c:y val="1.80817666028347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0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8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2490237320763493"/>
          <c:y val="0.30974809710367435"/>
          <c:w val="0.63623337808374159"/>
          <c:h val="0.54345532593452117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952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/>
              <a:contourClr>
                <a:srgbClr val="000000"/>
              </a:contourClr>
            </a:sp3d>
          </c:spPr>
          <c:explosion val="5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A7B-4FAC-B58A-5E26DCDD80D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FDEA-4908-893E-444D4DE96B9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3CA7-48EF-958B-B2B07BC8212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3CA7-48EF-958B-B2B07BC8212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DC1B-4201-B801-2D9F66E18FBD}"/>
              </c:ext>
            </c:extLst>
          </c:dPt>
          <c:dLbls>
            <c:dLbl>
              <c:idx val="0"/>
              <c:layout>
                <c:manualLayout>
                  <c:x val="-7.3707109982039332E-2"/>
                  <c:y val="2.3360677457194227E-2"/>
                </c:manualLayout>
              </c:layout>
              <c:tx>
                <c:rich>
                  <a:bodyPr/>
                  <a:lstStyle/>
                  <a:p>
                    <a:fld id="{273AAEB7-301B-498E-95AA-8BC213E25400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80%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044879619027734"/>
                      <c:h val="6.1236916228266873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A7B-4FAC-B58A-5E26DCDD80D9}"/>
                </c:ext>
              </c:extLst>
            </c:dLbl>
            <c:dLbl>
              <c:idx val="1"/>
              <c:layout>
                <c:manualLayout>
                  <c:x val="-0.14119091093933386"/>
                  <c:y val="-4.4199873918040401E-2"/>
                </c:manualLayout>
              </c:layout>
              <c:tx>
                <c:rich>
                  <a:bodyPr/>
                  <a:lstStyle/>
                  <a:p>
                    <a:fld id="{539B4DC2-81A1-4BE9-9A5B-728A86B054DD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FDEA-4908-893E-444D4DE96B9F}"/>
                </c:ext>
              </c:extLst>
            </c:dLbl>
            <c:dLbl>
              <c:idx val="2"/>
              <c:layout>
                <c:manualLayout>
                  <c:x val="4.30191056768282E-2"/>
                  <c:y val="-9.0408833014173545E-2"/>
                </c:manualLayout>
              </c:layout>
              <c:tx>
                <c:rich>
                  <a:bodyPr/>
                  <a:lstStyle/>
                  <a:p>
                    <a:fld id="{0870F3A4-9ACE-4120-A4B1-6208C05E6886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2,7%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3CA7-48EF-958B-B2B07BC8212E}"/>
                </c:ext>
              </c:extLst>
            </c:dLbl>
            <c:dLbl>
              <c:idx val="3"/>
              <c:layout>
                <c:manualLayout>
                  <c:x val="6.6183239502812741E-2"/>
                  <c:y val="-8.2372492301802561E-2"/>
                </c:manualLayout>
              </c:layout>
              <c:tx>
                <c:rich>
                  <a:bodyPr/>
                  <a:lstStyle/>
                  <a:p>
                    <a:fld id="{B346BA22-328E-4640-9E77-CF78A802CB5F}" type="CATEGORYNAME">
                      <a:rPr lang="uk-UA" smtClean="0"/>
                      <a:pPr/>
                      <a:t>[ІМ’Я КАТЕГОРІЇ]</a:t>
                    </a:fld>
                    <a:endParaRPr lang="uk-UA" baseline="0" dirty="0" smtClean="0"/>
                  </a:p>
                  <a:p>
                    <a:r>
                      <a:rPr lang="uk-UA" baseline="0" dirty="0" smtClean="0"/>
                      <a:t>12,4%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3CA7-48EF-958B-B2B07BC8212E}"/>
                </c:ext>
              </c:extLst>
            </c:dLbl>
            <c:dLbl>
              <c:idx val="4"/>
              <c:layout>
                <c:manualLayout>
                  <c:x val="1.3236647900562388E-2"/>
                  <c:y val="-1.8081766602834781E-2"/>
                </c:manualLayout>
              </c:layout>
              <c:tx>
                <c:rich>
                  <a:bodyPr/>
                  <a:lstStyle/>
                  <a:p>
                    <a:fld id="{13F53D43-5ABD-4FD2-810E-0823AD32BBD8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2,8%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C1B-4201-B801-2D9F66E18FBD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Аркуш1!$A$2:$A$6</c:f>
              <c:strCache>
                <c:ptCount val="5"/>
                <c:pt idx="0">
                  <c:v>Поштою</c:v>
                </c:pt>
                <c:pt idx="1">
                  <c:v>від інших органів, установ та організацій</c:v>
                </c:pt>
                <c:pt idx="2">
                  <c:v>Через органи влади</c:v>
                </c:pt>
                <c:pt idx="3">
                  <c:v>Засобами електронного зв'язку</c:v>
                </c:pt>
                <c:pt idx="4">
                  <c:v>Засобами телефонного зв'язку</c:v>
                </c:pt>
              </c:strCache>
            </c:strRef>
          </c:cat>
          <c:val>
            <c:numRef>
              <c:f>Аркуш1!$B$2:$B$6</c:f>
              <c:numCache>
                <c:formatCode>General</c:formatCode>
                <c:ptCount val="5"/>
                <c:pt idx="0">
                  <c:v>687</c:v>
                </c:pt>
                <c:pt idx="1">
                  <c:v>17</c:v>
                </c:pt>
                <c:pt idx="2">
                  <c:v>22</c:v>
                </c:pt>
                <c:pt idx="3">
                  <c:v>106</c:v>
                </c:pt>
                <c:pt idx="4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A7B-4FAC-B58A-5E26DCDD80D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соціальний стан авторів звернень з Тернопільської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2.5852296035252582E-2"/>
                  <c:y val="-6.3381845676018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ED5F-45C6-A198-5FFE1CA991AF}"/>
                </c:ext>
              </c:extLst>
            </c:dLbl>
            <c:dLbl>
              <c:idx val="1"/>
              <c:layout>
                <c:manualLayout>
                  <c:x val="3.0348347519644339E-2"/>
                  <c:y val="-2.112645010925466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1356244550860829E-2"/>
                      <c:h val="4.213844691188176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38A8-467F-A341-78E963952A3B}"/>
                </c:ext>
              </c:extLst>
            </c:dLbl>
            <c:dLbl>
              <c:idx val="2"/>
              <c:layout>
                <c:manualLayout>
                  <c:x val="2.8100321777448461E-2"/>
                  <c:y val="-6.3381845676018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FF8-450C-890C-4AAF79C0E1DA}"/>
                </c:ext>
              </c:extLst>
            </c:dLbl>
            <c:dLbl>
              <c:idx val="3"/>
              <c:layout>
                <c:manualLayout>
                  <c:x val="3.4844399004036006E-2"/>
                  <c:y val="-6.33818456760181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584-4D2E-9DB7-855ACA71C2BB}"/>
                </c:ext>
              </c:extLst>
            </c:dLbl>
            <c:dLbl>
              <c:idx val="4"/>
              <c:layout>
                <c:manualLayout>
                  <c:x val="2.697630890635044E-2"/>
                  <c:y val="-8.45091275680260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584-4D2E-9DB7-855ACA71C2BB}"/>
                </c:ext>
              </c:extLst>
            </c:dLbl>
            <c:dLbl>
              <c:idx val="5"/>
              <c:layout>
                <c:manualLayout>
                  <c:x val="2.585229603525258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44C-4F7B-9945-AC5B9BD1C6B0}"/>
                </c:ext>
              </c:extLst>
            </c:dLbl>
            <c:dLbl>
              <c:idx val="6"/>
              <c:layout>
                <c:manualLayout>
                  <c:x val="2.8100321777448378E-2"/>
                  <c:y val="-2.11272818920067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3ADC-4441-8D34-C5E723953637}"/>
                </c:ext>
              </c:extLst>
            </c:dLbl>
            <c:dLbl>
              <c:idx val="7"/>
              <c:layout>
                <c:manualLayout>
                  <c:x val="4.8332553457211352E-2"/>
                  <c:y val="-6.3381845676018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3ADC-4441-8D34-C5E723953637}"/>
                </c:ext>
              </c:extLst>
            </c:dLbl>
            <c:dLbl>
              <c:idx val="8"/>
              <c:layout>
                <c:manualLayout>
                  <c:x val="3.4844399004036089E-2"/>
                  <c:y val="-6.33818456760193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3ADC-4441-8D34-C5E723953637}"/>
                </c:ext>
              </c:extLst>
            </c:dLbl>
            <c:dLbl>
              <c:idx val="9"/>
              <c:layout>
                <c:manualLayout>
                  <c:x val="4.945656632830929E-2"/>
                  <c:y val="-8.45091275680252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7CB-4EE0-9E1A-EA29ED1CBE50}"/>
                </c:ext>
              </c:extLst>
            </c:dLbl>
            <c:dLbl>
              <c:idx val="10"/>
              <c:layout>
                <c:manualLayout>
                  <c:x val="0.30882280184901001"/>
                  <c:y val="-1.26763691352037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7CB-4EE0-9E1A-EA29ED1CBE5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Аркуш1!$A$2:$A$12</c:f>
              <c:strCache>
                <c:ptCount val="11"/>
                <c:pt idx="0">
                  <c:v>Державний службовець</c:v>
                </c:pt>
                <c:pt idx="1">
                  <c:v>Пенсіонеонери з числа військовослужбовців</c:v>
                </c:pt>
                <c:pt idx="2">
                  <c:v>Безробітний</c:v>
                </c:pt>
                <c:pt idx="3">
                  <c:v>Підприємець</c:v>
                </c:pt>
                <c:pt idx="4">
                  <c:v>Здобувач освіти</c:v>
                </c:pt>
                <c:pt idx="5">
                  <c:v>Волонтер</c:v>
                </c:pt>
                <c:pt idx="6">
                  <c:v>Робітник</c:v>
                </c:pt>
                <c:pt idx="7">
                  <c:v>Працівник бюджетної сфери</c:v>
                </c:pt>
                <c:pt idx="8">
                  <c:v>Особи, що позбавлені волі, або воля яких обмежена</c:v>
                </c:pt>
                <c:pt idx="9">
                  <c:v>Пенсіонер</c:v>
                </c:pt>
                <c:pt idx="10">
                  <c:v>Інші</c:v>
                </c:pt>
              </c:strCache>
            </c:strRef>
          </c:cat>
          <c:val>
            <c:numRef>
              <c:f>Аркуш1!$B$2:$B$12</c:f>
              <c:numCache>
                <c:formatCode>General</c:formatCode>
                <c:ptCount val="11"/>
                <c:pt idx="0">
                  <c:v>2</c:v>
                </c:pt>
                <c:pt idx="1">
                  <c:v>10</c:v>
                </c:pt>
                <c:pt idx="2">
                  <c:v>8</c:v>
                </c:pt>
                <c:pt idx="3">
                  <c:v>23</c:v>
                </c:pt>
                <c:pt idx="4">
                  <c:v>8</c:v>
                </c:pt>
                <c:pt idx="5">
                  <c:v>4</c:v>
                </c:pt>
                <c:pt idx="6">
                  <c:v>4</c:v>
                </c:pt>
                <c:pt idx="7">
                  <c:v>50</c:v>
                </c:pt>
                <c:pt idx="8">
                  <c:v>19</c:v>
                </c:pt>
                <c:pt idx="9">
                  <c:v>63</c:v>
                </c:pt>
                <c:pt idx="10">
                  <c:v>673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5F-45C6-A198-5FFE1CA991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shape val="cylinder"/>
        <c:axId val="802797791"/>
        <c:axId val="802803615"/>
        <c:axId val="0"/>
      </c:bar3DChart>
      <c:catAx>
        <c:axId val="802797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2803615"/>
        <c:crosses val="autoZero"/>
        <c:auto val="1"/>
        <c:lblAlgn val="ctr"/>
        <c:lblOffset val="100"/>
        <c:noMultiLvlLbl val="0"/>
      </c:catAx>
      <c:valAx>
        <c:axId val="8028036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2797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категорії авторів звернень з Тернопільської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414792323321585"/>
          <c:y val="8.9768144266374347E-2"/>
          <c:w val="0.56098202701924049"/>
          <c:h val="0.85048040786828583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4.6223653372677809E-2"/>
                  <c:y val="-9.395260168594852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8426892562828607E-2"/>
                      <c:h val="3.955481963086420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723D-49B4-AC5C-BC11986B9E41}"/>
                </c:ext>
              </c:extLst>
            </c:dLbl>
            <c:dLbl>
              <c:idx val="1"/>
              <c:layout>
                <c:manualLayout>
                  <c:x val="3.8983804049246326E-2"/>
                  <c:y val="-1.25272327572998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B05D-478D-8EFF-A49E27B45193}"/>
                </c:ext>
              </c:extLst>
            </c:dLbl>
            <c:dLbl>
              <c:idx val="2"/>
              <c:layout>
                <c:manualLayout>
                  <c:x val="3.8983804049246326E-2"/>
                  <c:y val="-1.46151048835164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C5BD-4685-8C3F-BA85FDDCA401}"/>
                </c:ext>
              </c:extLst>
            </c:dLbl>
            <c:dLbl>
              <c:idx val="3"/>
              <c:layout>
                <c:manualLayout>
                  <c:x val="3.8983804049246326E-2"/>
                  <c:y val="-8.35148850486655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C5BD-4685-8C3F-BA85FDDCA401}"/>
                </c:ext>
              </c:extLst>
            </c:dLbl>
            <c:dLbl>
              <c:idx val="4"/>
              <c:layout>
                <c:manualLayout>
                  <c:x val="3.7869981076410798E-2"/>
                  <c:y val="-1.043936063108318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1162636483876625E-2"/>
                      <c:h val="4.581843600951412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C5BD-4685-8C3F-BA85FDDCA401}"/>
                </c:ext>
              </c:extLst>
            </c:dLbl>
            <c:dLbl>
              <c:idx val="5"/>
              <c:layout>
                <c:manualLayout>
                  <c:x val="3.5642335130739576E-2"/>
                  <c:y val="-1.6702977009733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5BD-4685-8C3F-BA85FDDCA401}"/>
                </c:ext>
              </c:extLst>
            </c:dLbl>
            <c:dLbl>
              <c:idx val="6"/>
              <c:layout>
                <c:manualLayout>
                  <c:x val="3.1187043239397048E-2"/>
                  <c:y val="-1.04393606310831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5BD-4685-8C3F-BA85FDDCA401}"/>
                </c:ext>
              </c:extLst>
            </c:dLbl>
            <c:dLbl>
              <c:idx val="7"/>
              <c:layout>
                <c:manualLayout>
                  <c:x val="3.3414689185068354E-2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5BD-4685-8C3F-BA85FDDCA401}"/>
                </c:ext>
              </c:extLst>
            </c:dLbl>
            <c:dLbl>
              <c:idx val="8"/>
              <c:layout>
                <c:manualLayout>
                  <c:x val="3.4528512157903882E-2"/>
                  <c:y val="-6.26361637864995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4363-49F9-8E19-8171CB6B2295}"/>
                </c:ext>
              </c:extLst>
            </c:dLbl>
            <c:dLbl>
              <c:idx val="9"/>
              <c:layout>
                <c:manualLayout>
                  <c:x val="0.27622809726323172"/>
                  <c:y val="-2.08787212621663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363-49F9-8E19-8171CB6B22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Аркуш1!$A$2:$A$11</c:f>
              <c:strCache>
                <c:ptCount val="10"/>
                <c:pt idx="0">
                  <c:v>Дитина війни</c:v>
                </c:pt>
                <c:pt idx="1">
                  <c:v>Дитина</c:v>
                </c:pt>
                <c:pt idx="2">
                  <c:v>Ветеран військової служби</c:v>
                </c:pt>
                <c:pt idx="3">
                  <c:v>Переселенець, або внутрішньо переміщена особа</c:v>
                </c:pt>
                <c:pt idx="4">
                  <c:v>Особа з інвалідністю ІІ групи</c:v>
                </c:pt>
                <c:pt idx="5">
                  <c:v>Особа з інвалідністю ІІІ групи</c:v>
                </c:pt>
                <c:pt idx="6">
                  <c:v>Учасник ліквідації наслідків аварії на Чорнобильській АЕС</c:v>
                </c:pt>
                <c:pt idx="7">
                  <c:v>Учасник АТО/ООС</c:v>
                </c:pt>
                <c:pt idx="8">
                  <c:v>Члени сім'ї загиблого</c:v>
                </c:pt>
                <c:pt idx="9">
                  <c:v>Інші категорії</c:v>
                </c:pt>
              </c:strCache>
            </c:strRef>
          </c:cat>
          <c:val>
            <c:numRef>
              <c:f>Аркуш1!$B$2:$B$11</c:f>
              <c:numCache>
                <c:formatCode>General</c:formatCode>
                <c:ptCount val="10"/>
                <c:pt idx="0">
                  <c:v>2</c:v>
                </c:pt>
                <c:pt idx="1">
                  <c:v>4</c:v>
                </c:pt>
                <c:pt idx="2">
                  <c:v>2</c:v>
                </c:pt>
                <c:pt idx="3">
                  <c:v>13</c:v>
                </c:pt>
                <c:pt idx="4">
                  <c:v>19</c:v>
                </c:pt>
                <c:pt idx="5">
                  <c:v>8</c:v>
                </c:pt>
                <c:pt idx="6">
                  <c:v>4</c:v>
                </c:pt>
                <c:pt idx="7">
                  <c:v>7</c:v>
                </c:pt>
                <c:pt idx="8">
                  <c:v>9</c:v>
                </c:pt>
                <c:pt idx="9">
                  <c:v>810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72-4F0E-9FDE-FEE5A5DF08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"/>
        <c:shape val="cylinder"/>
        <c:axId val="800495327"/>
        <c:axId val="800485759"/>
        <c:axId val="0"/>
      </c:bar3DChart>
      <c:catAx>
        <c:axId val="8004953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0485759"/>
        <c:crosses val="autoZero"/>
        <c:auto val="1"/>
        <c:lblAlgn val="ctr"/>
        <c:lblOffset val="100"/>
        <c:noMultiLvlLbl val="0"/>
      </c:catAx>
      <c:valAx>
        <c:axId val="80048575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0495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основні питання, порушені у зверненнях мешканців Тернопільської</a:t>
            </a:r>
            <a:r>
              <a:rPr lang="uk-UA" sz="20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0737779459722466"/>
          <c:y val="1.221056876296957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14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374557692331321"/>
          <c:y val="0.32866046633163859"/>
          <c:w val="0.48378747887744467"/>
          <c:h val="0.4397211976849687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Стовпець1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20"/>
          <c:dPt>
            <c:idx val="0"/>
            <c:bubble3D val="0"/>
            <c:explosion val="24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7-8D02-4FB5-A9F8-B60B981A665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8-CA4C-4812-BD4B-9FE9FA96D1D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CA4C-4812-BD4B-9FE9FA96D1D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0-CA4C-4812-BD4B-9FE9FA96D1D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2-CA4C-4812-BD4B-9FE9FA96D1D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CA4C-4812-BD4B-9FE9FA96D1D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6-CA4C-4812-BD4B-9FE9FA96D1DC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C-7472-4E9D-9E98-683DB7AFB82E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7472-4E9D-9E98-683DB7AFB82E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E-7472-4E9D-9E98-683DB7AFB82E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F-7472-4E9D-9E98-683DB7AFB82E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0-7472-4E9D-9E98-683DB7AFB82E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7472-4E9D-9E98-683DB7AFB82E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E-B21C-4B18-BF87-74FE28923840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0-B21C-4B18-BF87-74FE28923840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F-B21C-4B18-BF87-74FE28923840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B21C-4B18-BF87-74FE28923840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C-B21C-4B18-BF87-74FE28923840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A-B21C-4B18-BF87-74FE28923840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B21C-4B18-BF87-74FE28923840}"/>
              </c:ext>
            </c:extLst>
          </c:dPt>
          <c:dLbls>
            <c:dLbl>
              <c:idx val="0"/>
              <c:layout>
                <c:manualLayout>
                  <c:x val="5.3010000335257677E-2"/>
                  <c:y val="0.21894280993913295"/>
                </c:manualLayout>
              </c:layout>
              <c:tx>
                <c:rich>
                  <a:bodyPr/>
                  <a:lstStyle/>
                  <a:p>
                    <a:fld id="{C887AA7A-A572-4BFC-81E5-577FA18541F5}" type="CATEGORYNAME">
                      <a:rPr lang="ru-RU" smtClean="0"/>
                      <a:pPr/>
                      <a:t>[ІМ’Я КАТЕГОРІЇ]</a:t>
                    </a:fld>
                    <a:endParaRPr lang="ru-RU" baseline="0" dirty="0"/>
                  </a:p>
                  <a:p>
                    <a:r>
                      <a:rPr lang="ru-RU" baseline="0" smtClean="0"/>
                      <a:t>0,6%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75809923945636"/>
                      <c:h val="9.0192321967313249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7-8D02-4FB5-A9F8-B60B981A665E}"/>
                </c:ext>
              </c:extLst>
            </c:dLbl>
            <c:dLbl>
              <c:idx val="1"/>
              <c:layout>
                <c:manualLayout>
                  <c:x val="-4.6704828712246862E-2"/>
                  <c:y val="0.24382783613476816"/>
                </c:manualLayout>
              </c:layout>
              <c:tx>
                <c:rich>
                  <a:bodyPr/>
                  <a:lstStyle/>
                  <a:p>
                    <a:fld id="{B6A34A09-AF9D-468A-98E2-111B0CDC2EA7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8-CA4C-4812-BD4B-9FE9FA96D1DC}"/>
                </c:ext>
              </c:extLst>
            </c:dLbl>
            <c:dLbl>
              <c:idx val="2"/>
              <c:layout>
                <c:manualLayout>
                  <c:x val="-0.21110540451306098"/>
                  <c:y val="0.12935685970177802"/>
                </c:manualLayout>
              </c:layout>
              <c:tx>
                <c:rich>
                  <a:bodyPr/>
                  <a:lstStyle/>
                  <a:p>
                    <a:fld id="{584AE7E6-60D6-4F2B-91F8-7FDA6FA43897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11919870235939"/>
                      <c:h val="0.1315887227722756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CA4C-4812-BD4B-9FE9FA96D1DC}"/>
                </c:ext>
              </c:extLst>
            </c:dLbl>
            <c:dLbl>
              <c:idx val="3"/>
              <c:layout>
                <c:manualLayout>
                  <c:x val="-0.19473648827852863"/>
                  <c:y val="2.9186900653586589E-2"/>
                </c:manualLayout>
              </c:layout>
              <c:tx>
                <c:rich>
                  <a:bodyPr/>
                  <a:lstStyle/>
                  <a:p>
                    <a:fld id="{AB4568F6-0FB2-452D-A853-874A8FB96883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368914654783682"/>
                      <c:h val="8.400743182854407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0-CA4C-4812-BD4B-9FE9FA96D1DC}"/>
                </c:ext>
              </c:extLst>
            </c:dLbl>
            <c:dLbl>
              <c:idx val="4"/>
              <c:layout>
                <c:manualLayout>
                  <c:x val="-0.17280422403713883"/>
                  <c:y val="-1.7925369979957893E-2"/>
                </c:manualLayout>
              </c:layout>
              <c:tx>
                <c:rich>
                  <a:bodyPr/>
                  <a:lstStyle/>
                  <a:p>
                    <a:fld id="{401FD09D-7FD9-4A9E-A64B-E469B41FC7D9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17,3%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322324006790111"/>
                      <c:h val="0.1044200593808711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2-CA4C-4812-BD4B-9FE9FA96D1DC}"/>
                </c:ext>
              </c:extLst>
            </c:dLbl>
            <c:dLbl>
              <c:idx val="5"/>
              <c:layout>
                <c:manualLayout>
                  <c:x val="-5.9927675598272737E-2"/>
                  <c:y val="-8.8425458157667419E-2"/>
                </c:manualLayout>
              </c:layout>
              <c:tx>
                <c:rich>
                  <a:bodyPr/>
                  <a:lstStyle/>
                  <a:p>
                    <a:fld id="{55D79254-C187-4FC6-91AF-720719796FAB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373842592592591"/>
                      <c:h val="8.3502354630397846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CA4C-4812-BD4B-9FE9FA96D1DC}"/>
                </c:ext>
              </c:extLst>
            </c:dLbl>
            <c:dLbl>
              <c:idx val="6"/>
              <c:layout>
                <c:manualLayout>
                  <c:x val="-8.0359793010806008E-2"/>
                  <c:y val="8.9920775598208991E-3"/>
                </c:manualLayout>
              </c:layout>
              <c:tx>
                <c:rich>
                  <a:bodyPr/>
                  <a:lstStyle/>
                  <a:p>
                    <a:fld id="{F90841E8-4D5E-4570-BCF9-E251BA11C100}" type="CATEGORYNAME">
                      <a:rPr lang="uk-UA"/>
                      <a:pPr/>
                      <a:t>[ІМ’Я КАТЕГОРІЇ]</a:t>
                    </a:fld>
                    <a:r>
                      <a:rPr lang="uk-UA" baseline="0"/>
                      <a:t>
</a:t>
                    </a:r>
                    <a:r>
                      <a:rPr lang="uk-UA" baseline="0" smtClean="0"/>
                      <a:t>36,8%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6-CA4C-4812-BD4B-9FE9FA96D1DC}"/>
                </c:ext>
              </c:extLst>
            </c:dLbl>
            <c:dLbl>
              <c:idx val="7"/>
              <c:layout>
                <c:manualLayout>
                  <c:x val="-0.23913277769479221"/>
                  <c:y val="-0.10026428096712114"/>
                </c:manualLayout>
              </c:layout>
              <c:tx>
                <c:rich>
                  <a:bodyPr/>
                  <a:lstStyle/>
                  <a:p>
                    <a:fld id="{C1E56E97-161B-4A74-B5F5-B8F26D09ADDF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C-7472-4E9D-9E98-683DB7AFB82E}"/>
                </c:ext>
              </c:extLst>
            </c:dLbl>
            <c:dLbl>
              <c:idx val="8"/>
              <c:layout>
                <c:manualLayout>
                  <c:x val="-9.9593495578195884E-2"/>
                  <c:y val="-0.15350391740703634"/>
                </c:manualLayout>
              </c:layout>
              <c:tx>
                <c:rich>
                  <a:bodyPr/>
                  <a:lstStyle/>
                  <a:p>
                    <a:fld id="{52109639-48B9-4ADA-8C68-960D3F81F771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D-7472-4E9D-9E98-683DB7AFB82E}"/>
                </c:ext>
              </c:extLst>
            </c:dLbl>
            <c:dLbl>
              <c:idx val="9"/>
              <c:layout>
                <c:manualLayout>
                  <c:x val="-6.7365692693482027E-2"/>
                  <c:y val="-0.13546120301300779"/>
                </c:manualLayout>
              </c:layout>
              <c:tx>
                <c:rich>
                  <a:bodyPr/>
                  <a:lstStyle/>
                  <a:p>
                    <a:fld id="{BC7975D9-A568-4296-8DCF-6175C69013BE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21,3%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230890965926755"/>
                      <c:h val="0.1333300552343911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E-7472-4E9D-9E98-683DB7AFB82E}"/>
                </c:ext>
              </c:extLst>
            </c:dLbl>
            <c:dLbl>
              <c:idx val="10"/>
              <c:layout>
                <c:manualLayout>
                  <c:x val="0.15482879123429094"/>
                  <c:y val="-0.26144430832979126"/>
                </c:manualLayout>
              </c:layout>
              <c:tx>
                <c:rich>
                  <a:bodyPr/>
                  <a:lstStyle/>
                  <a:p>
                    <a:fld id="{CE509CB9-B0E3-42E3-BFFE-DCAFE7470DE5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F-7472-4E9D-9E98-683DB7AFB82E}"/>
                </c:ext>
              </c:extLst>
            </c:dLbl>
            <c:dLbl>
              <c:idx val="11"/>
              <c:layout>
                <c:manualLayout>
                  <c:x val="0.14687510805919274"/>
                  <c:y val="-0.16786892521379745"/>
                </c:manualLayout>
              </c:layout>
              <c:tx>
                <c:rich>
                  <a:bodyPr/>
                  <a:lstStyle/>
                  <a:p>
                    <a:fld id="{A4C6E5C6-8BE7-4F67-90EF-162A1BD57718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0-7472-4E9D-9E98-683DB7AFB82E}"/>
                </c:ext>
              </c:extLst>
            </c:dLbl>
            <c:dLbl>
              <c:idx val="12"/>
              <c:layout>
                <c:manualLayout>
                  <c:x val="0.10248171484870652"/>
                  <c:y val="-6.3802049473762681E-2"/>
                </c:manualLayout>
              </c:layout>
              <c:tx>
                <c:rich>
                  <a:bodyPr/>
                  <a:lstStyle/>
                  <a:p>
                    <a:fld id="{B2316682-6B98-4462-AF2D-A69D488150F3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1-7472-4E9D-9E98-683DB7AFB82E}"/>
                </c:ext>
              </c:extLst>
            </c:dLbl>
            <c:dLbl>
              <c:idx val="13"/>
              <c:layout>
                <c:manualLayout>
                  <c:x val="0.18928986614087953"/>
                  <c:y val="-4.8486550574683838E-2"/>
                </c:manualLayout>
              </c:layout>
              <c:tx>
                <c:rich>
                  <a:bodyPr/>
                  <a:lstStyle/>
                  <a:p>
                    <a:fld id="{170703D8-41ED-495C-AA2E-BB10A4A5CE00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E-B21C-4B18-BF87-74FE28923840}"/>
                </c:ext>
              </c:extLst>
            </c:dLbl>
            <c:dLbl>
              <c:idx val="14"/>
              <c:layout>
                <c:manualLayout>
                  <c:x val="0.20493350223771373"/>
                  <c:y val="2.5836462893417185E-2"/>
                </c:manualLayout>
              </c:layout>
              <c:tx>
                <c:rich>
                  <a:bodyPr/>
                  <a:lstStyle/>
                  <a:p>
                    <a:fld id="{49029301-210B-4B10-81A8-7A430B035182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0,5%</a:t>
                    </a:r>
                    <a:fld id="{B6B7AC03-D7CF-4CDA-AE1B-1759B2D71A2D}" type="PERCENTAGE">
                      <a:rPr lang="ru-RU" baseline="0" smtClean="0"/>
                      <a:pPr/>
                      <a:t>[ВІДСОТОК]</a:t>
                    </a:fld>
                    <a:endParaRPr lang="ru-RU" baseline="0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0-B21C-4B18-BF87-74FE28923840}"/>
                </c:ext>
              </c:extLst>
            </c:dLbl>
            <c:dLbl>
              <c:idx val="15"/>
              <c:layout>
                <c:manualLayout>
                  <c:x val="0.15636816848685886"/>
                  <c:y val="8.3980245671451584E-2"/>
                </c:manualLayout>
              </c:layout>
              <c:tx>
                <c:rich>
                  <a:bodyPr/>
                  <a:lstStyle/>
                  <a:p>
                    <a:fld id="{958BF0FB-47A8-47D2-AE95-37BC63C5F220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850314431407228"/>
                      <c:h val="6.2449991261029493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F-B21C-4B18-BF87-74FE28923840}"/>
                </c:ext>
              </c:extLst>
            </c:dLbl>
            <c:dLbl>
              <c:idx val="16"/>
              <c:layout>
                <c:manualLayout>
                  <c:x val="0.1728443759808703"/>
                  <c:y val="0.12425775881103351"/>
                </c:manualLayout>
              </c:layout>
              <c:tx>
                <c:rich>
                  <a:bodyPr/>
                  <a:lstStyle/>
                  <a:p>
                    <a:fld id="{FA5AD426-D6E0-4822-960C-23CA076BD8A4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628373267915355"/>
                      <c:h val="7.2809425627488489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D-B21C-4B18-BF87-74FE28923840}"/>
                </c:ext>
              </c:extLst>
            </c:dLbl>
            <c:dLbl>
              <c:idx val="17"/>
              <c:layout>
                <c:manualLayout>
                  <c:x val="0.17441267140930602"/>
                  <c:y val="0.15998509725788598"/>
                </c:manualLayout>
              </c:layout>
              <c:tx>
                <c:rich>
                  <a:bodyPr/>
                  <a:lstStyle/>
                  <a:p>
                    <a:fld id="{4B912CEC-23B3-45D3-8AED-11FD4539821D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6,2%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127657554033106"/>
                      <c:h val="0.1052186608984000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C-B21C-4B18-BF87-74FE28923840}"/>
                </c:ext>
              </c:extLst>
            </c:dLbl>
            <c:dLbl>
              <c:idx val="18"/>
              <c:layout>
                <c:manualLayout>
                  <c:x val="0.20177058223741198"/>
                  <c:y val="0.20844406767320051"/>
                </c:manualLayout>
              </c:layout>
              <c:tx>
                <c:rich>
                  <a:bodyPr/>
                  <a:lstStyle/>
                  <a:p>
                    <a:fld id="{3939EA23-E026-42F6-ACDC-34FF4532633C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A-B21C-4B18-BF87-74FE28923840}"/>
                </c:ext>
              </c:extLst>
            </c:dLbl>
            <c:dLbl>
              <c:idx val="19"/>
              <c:layout>
                <c:manualLayout>
                  <c:x val="5.1815139924477484E-2"/>
                  <c:y val="0.12566450453977304"/>
                </c:manualLayout>
              </c:layout>
              <c:tx>
                <c:rich>
                  <a:bodyPr/>
                  <a:lstStyle/>
                  <a:p>
                    <a:fld id="{886729D2-92FE-4387-AD41-FDFA31145EC3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7204643618368541E-2"/>
                      <c:h val="6.495505773630562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B-B21C-4B18-BF87-74FE28923840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bg1"/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Аркуш1!$A$2:$A$21</c:f>
              <c:strCache>
                <c:ptCount val="20"/>
                <c:pt idx="0">
                  <c:v>Аграрна політика і земельні відносини</c:v>
                </c:pt>
                <c:pt idx="1">
                  <c:v>Транспорт і зв'язок</c:v>
                </c:pt>
                <c:pt idx="2">
                  <c:v>Економічна, цінова, інвестиційна, зовнішньоекономічна, регіональна політика та будівництво, підприємництво</c:v>
                </c:pt>
                <c:pt idx="3">
                  <c:v>Фінансова, податкова, митна політика</c:v>
                </c:pt>
                <c:pt idx="4">
                  <c:v>Соціальна політика. Соціальний захист населення</c:v>
                </c:pt>
                <c:pt idx="5">
                  <c:v>Охорона праці та промислова безпека</c:v>
                </c:pt>
                <c:pt idx="6">
                  <c:v>Охорона здоров'я</c:v>
                </c:pt>
                <c:pt idx="7">
                  <c:v>Комунальне господарство</c:v>
                </c:pt>
                <c:pt idx="8">
                  <c:v>Житлова політика</c:v>
                </c:pt>
                <c:pt idx="9">
                  <c:v>Забезпечення дотримання законності та охорони правопорядку, реалізація прав і свобод громадян, запобігання дискримінації</c:v>
                </c:pt>
                <c:pt idx="10">
                  <c:v>Сімейна та гендерна політика. Захист прав дітей</c:v>
                </c:pt>
                <c:pt idx="11">
                  <c:v>Освіта, наукова, науково-технічна, інноваційна діяльність та інтелектуальна власність</c:v>
                </c:pt>
                <c:pt idx="12">
                  <c:v>Діяльність об"єднань громадян, регігія та міжконфесійні відносини</c:v>
                </c:pt>
                <c:pt idx="13">
                  <c:v>Діяльність Верховної Ради України, Президента України та Кабінету Міністрів України</c:v>
                </c:pt>
                <c:pt idx="14">
                  <c:v>Діяльність центральних органів виконавчої влади</c:v>
                </c:pt>
                <c:pt idx="15">
                  <c:v>Діяльність органів місцевого самоврядування</c:v>
                </c:pt>
                <c:pt idx="16">
                  <c:v>Діяльність підприємств та установ</c:v>
                </c:pt>
                <c:pt idx="17">
                  <c:v>Обороноздатність, суверенітет, міждержавні і міжнаціональні відносини</c:v>
                </c:pt>
                <c:pt idx="18">
                  <c:v>Державне будівництво, адміністративно-територіальний устрій</c:v>
                </c:pt>
                <c:pt idx="19">
                  <c:v>Інше</c:v>
                </c:pt>
              </c:strCache>
            </c:strRef>
          </c:cat>
          <c:val>
            <c:numRef>
              <c:f>Аркуш1!$B$2:$B$21</c:f>
              <c:numCache>
                <c:formatCode>General</c:formatCode>
                <c:ptCount val="20"/>
                <c:pt idx="0">
                  <c:v>8</c:v>
                </c:pt>
                <c:pt idx="1">
                  <c:v>17</c:v>
                </c:pt>
                <c:pt idx="2">
                  <c:v>14</c:v>
                </c:pt>
                <c:pt idx="3">
                  <c:v>23</c:v>
                </c:pt>
                <c:pt idx="4">
                  <c:v>213</c:v>
                </c:pt>
                <c:pt idx="5">
                  <c:v>2</c:v>
                </c:pt>
                <c:pt idx="6">
                  <c:v>453</c:v>
                </c:pt>
                <c:pt idx="7">
                  <c:v>13</c:v>
                </c:pt>
                <c:pt idx="8">
                  <c:v>12</c:v>
                </c:pt>
                <c:pt idx="9">
                  <c:v>262</c:v>
                </c:pt>
                <c:pt idx="10">
                  <c:v>7</c:v>
                </c:pt>
                <c:pt idx="11">
                  <c:v>17</c:v>
                </c:pt>
                <c:pt idx="12">
                  <c:v>2</c:v>
                </c:pt>
                <c:pt idx="13">
                  <c:v>38</c:v>
                </c:pt>
                <c:pt idx="14">
                  <c:v>6</c:v>
                </c:pt>
                <c:pt idx="15">
                  <c:v>22</c:v>
                </c:pt>
                <c:pt idx="16">
                  <c:v>16</c:v>
                </c:pt>
                <c:pt idx="17">
                  <c:v>76</c:v>
                </c:pt>
                <c:pt idx="18">
                  <c:v>21</c:v>
                </c:pt>
                <c:pt idx="19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D8-4B40-9079-42D50B15281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2186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5982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203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04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7634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6413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880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9080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0981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0753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2193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5853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іаграма 11"/>
          <p:cNvGraphicFramePr/>
          <p:nvPr>
            <p:extLst>
              <p:ext uri="{D42A27DB-BD31-4B8C-83A1-F6EECF244321}">
                <p14:modId xmlns:p14="http://schemas.microsoft.com/office/powerpoint/2010/main" val="1605835169"/>
              </p:ext>
            </p:extLst>
          </p:nvPr>
        </p:nvGraphicFramePr>
        <p:xfrm>
          <a:off x="201432" y="159026"/>
          <a:ext cx="11513489" cy="632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0935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іаграма 14"/>
          <p:cNvGraphicFramePr/>
          <p:nvPr>
            <p:extLst>
              <p:ext uri="{D42A27DB-BD31-4B8C-83A1-F6EECF244321}">
                <p14:modId xmlns:p14="http://schemas.microsoft.com/office/powerpoint/2010/main" val="2304749757"/>
              </p:ext>
            </p:extLst>
          </p:nvPr>
        </p:nvGraphicFramePr>
        <p:xfrm>
          <a:off x="469127" y="397565"/>
          <a:ext cx="11298803" cy="6011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413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1374823064"/>
              </p:ext>
            </p:extLst>
          </p:nvPr>
        </p:nvGraphicFramePr>
        <p:xfrm>
          <a:off x="421419" y="365760"/>
          <a:ext cx="11402171" cy="6082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1164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іаграма 3"/>
          <p:cNvGraphicFramePr/>
          <p:nvPr>
            <p:extLst>
              <p:ext uri="{D42A27DB-BD31-4B8C-83A1-F6EECF244321}">
                <p14:modId xmlns:p14="http://schemas.microsoft.com/office/powerpoint/2010/main" val="3299301930"/>
              </p:ext>
            </p:extLst>
          </p:nvPr>
        </p:nvGraphicFramePr>
        <p:xfrm>
          <a:off x="360432" y="308323"/>
          <a:ext cx="11394218" cy="63451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1052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699</TotalTime>
  <Words>156</Words>
  <Application>Microsoft Office PowerPoint</Application>
  <PresentationFormat>Широкий екран</PresentationFormat>
  <Paragraphs>52</Paragraphs>
  <Slides>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Plyuta@rada.gov.ua</dc:creator>
  <cp:lastModifiedBy>Адамович Наталія Миколаївна</cp:lastModifiedBy>
  <cp:revision>139</cp:revision>
  <cp:lastPrinted>2026-01-12T13:15:01Z</cp:lastPrinted>
  <dcterms:created xsi:type="dcterms:W3CDTF">2018-01-03T13:22:59Z</dcterms:created>
  <dcterms:modified xsi:type="dcterms:W3CDTF">2026-01-12T13:15:03Z</dcterms:modified>
</cp:coreProperties>
</file>