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промовчанням" id="{AA2DEFDD-AFF3-4729-B23E-1B94F7837D82}">
          <p14:sldIdLst>
            <p14:sldId id="256"/>
            <p14:sldId id="257"/>
            <p14:sldId id="258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Сумської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20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883194442130793E-2"/>
          <c:y val="0.19041247853998991"/>
          <c:w val="0.78651912578350458"/>
          <c:h val="0.6711792952464468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952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explosion val="9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21EB-4834-BD5B-E4F6449C2E02}"/>
              </c:ext>
            </c:extLst>
          </c:dPt>
          <c:dPt>
            <c:idx val="2"/>
            <c:bubble3D val="0"/>
            <c:explosion val="9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E849-42CA-B709-A2B722DEB6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A9D5-44E2-80B8-F076AE44570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847-42F0-80A8-38588A7DA63A}"/>
              </c:ext>
            </c:extLst>
          </c:dPt>
          <c:dLbls>
            <c:dLbl>
              <c:idx val="0"/>
              <c:layout>
                <c:manualLayout>
                  <c:x val="-4.8844139948436609E-2"/>
                  <c:y val="-1.8106258210655715E-2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Поштою </a:t>
                    </a:r>
                    <a:br>
                      <a:rPr lang="uk-UA" dirty="0" smtClean="0"/>
                    </a:br>
                    <a:r>
                      <a:rPr lang="uk-UA" baseline="0" dirty="0" smtClean="0"/>
                      <a:t>61,6%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9.9351532227032469E-2"/>
                  <c:y val="1.0897695997018966E-2"/>
                </c:manualLayout>
              </c:layout>
              <c:tx>
                <c:rich>
                  <a:bodyPr/>
                  <a:lstStyle/>
                  <a:p>
                    <a:fld id="{98931E77-0040-42FB-9B7B-2AA08B316CA1}" type="CATEGORYNAME">
                      <a:rPr lang="uk-UA" sz="1300" b="1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pPr/>
                      <a:t>[ІМ’Я КАТЕГОРІЇ]</a:t>
                    </a:fld>
                    <a:r>
                      <a:rPr lang="uk-UA" sz="1300" b="1" baseline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
</a:t>
                    </a:r>
                    <a:r>
                      <a:rPr lang="uk-UA" sz="1300" b="1" baseline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32,7%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21EB-4834-BD5B-E4F6449C2E02}"/>
                </c:ext>
              </c:extLst>
            </c:dLbl>
            <c:dLbl>
              <c:idx val="2"/>
              <c:layout>
                <c:manualLayout>
                  <c:x val="0.20104074756528922"/>
                  <c:y val="5.6569200882801714E-2"/>
                </c:manualLayout>
              </c:layout>
              <c:tx>
                <c:rich>
                  <a:bodyPr/>
                  <a:lstStyle/>
                  <a:p>
                    <a:fld id="{839FCE56-4019-410E-A531-DD94C0F3618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E849-42CA-B709-A2B722DEB6D0}"/>
                </c:ext>
              </c:extLst>
            </c:dLbl>
            <c:dLbl>
              <c:idx val="3"/>
              <c:layout>
                <c:manualLayout>
                  <c:x val="6.8961651781116656E-2"/>
                  <c:y val="5.3328290292524734E-2"/>
                </c:manualLayout>
              </c:layout>
              <c:tx>
                <c:rich>
                  <a:bodyPr/>
                  <a:lstStyle/>
                  <a:p>
                    <a:fld id="{50B7A2F9-60E2-4082-8809-135CED951FC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A9D5-44E2-80B8-F076AE44570D}"/>
                </c:ext>
              </c:extLst>
            </c:dLbl>
            <c:dLbl>
              <c:idx val="4"/>
              <c:layout>
                <c:manualLayout>
                  <c:x val="-0.15896245156325195"/>
                  <c:y val="5.9253655880583199E-2"/>
                </c:manualLayout>
              </c:layout>
              <c:tx>
                <c:rich>
                  <a:bodyPr/>
                  <a:lstStyle/>
                  <a:p>
                    <a:fld id="{6616EAF8-E38E-4906-A1BA-4E96763BF67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847-42F0-80A8-38588A7DA6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Надійшло поштою</c:v>
                </c:pt>
                <c:pt idx="1">
                  <c:v>Засобами електронного зв'язку</c:v>
                </c:pt>
                <c:pt idx="2">
                  <c:v>Через органи влади</c:v>
                </c:pt>
                <c:pt idx="3">
                  <c:v>Від інших органів, установ, організацій</c:v>
                </c:pt>
                <c:pt idx="4">
                  <c:v>Засобами телефонного зв'язку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2530</c:v>
                </c:pt>
                <c:pt idx="1">
                  <c:v>1345</c:v>
                </c:pt>
                <c:pt idx="2">
                  <c:v>147</c:v>
                </c:pt>
                <c:pt idx="3">
                  <c:v>9</c:v>
                </c:pt>
                <c:pt idx="4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Сумської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>
        <c:manualLayout>
          <c:layoutTarget val="inner"/>
          <c:xMode val="edge"/>
          <c:yMode val="edge"/>
          <c:x val="0.37708852875831184"/>
          <c:y val="8.8724103483755701E-2"/>
          <c:w val="0.59705917520643559"/>
          <c:h val="0.84870038103967849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4.6084527715015394E-2"/>
                  <c:y val="-5.201136438848444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4398508408368571E-2"/>
                      <c:h val="3.580020385363660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2.5852296035252503E-2"/>
                  <c:y val="-1.056280916325305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3042263857507739E-2"/>
                      <c:h val="5.270208785788492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ED5F-45C6-A198-5FFE1CA991AF}"/>
                </c:ext>
              </c:extLst>
            </c:dLbl>
            <c:dLbl>
              <c:idx val="2"/>
              <c:layout>
                <c:manualLayout>
                  <c:x val="2.5852251782777343E-2"/>
                  <c:y val="2.112811367475801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614946025698466E-2"/>
                      <c:h val="5.05893596686842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ED5F-45C6-A198-5FFE1CA991AF}"/>
                </c:ext>
              </c:extLst>
            </c:dLbl>
            <c:dLbl>
              <c:idx val="3"/>
              <c:layout>
                <c:manualLayout>
                  <c:x val="2.6414302470801471E-2"/>
                  <c:y val="8.1593674597245464E-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7422199502018045E-2"/>
                      <c:h val="3.71907232561228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ED5F-45C6-A198-5FFE1CA991AF}"/>
                </c:ext>
              </c:extLst>
            </c:dLbl>
            <c:dLbl>
              <c:idx val="4"/>
              <c:layout>
                <c:manualLayout>
                  <c:x val="2.4728283164154562E-2"/>
                  <c:y val="3.169175462076191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356244550860829E-2"/>
                      <c:h val="5.69275442362861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ED5F-45C6-A198-5FFE1CA991AF}"/>
                </c:ext>
              </c:extLst>
            </c:dLbl>
            <c:dLbl>
              <c:idx val="5"/>
              <c:layout>
                <c:manualLayout>
                  <c:x val="0.1050952477001324"/>
                  <c:y val="-7.394508354050042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5968411875134026E-2"/>
                      <c:h val="4.84766314794836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D5F-45C6-A198-5FFE1CA991AF}"/>
                </c:ext>
              </c:extLst>
            </c:dLbl>
            <c:dLbl>
              <c:idx val="6"/>
              <c:layout>
                <c:manualLayout>
                  <c:x val="2.3604226040581468E-2"/>
                  <c:y val="-1.056230117661342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1588476230623714E-2"/>
                      <c:h val="4.42511751010823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7"/>
              <c:layout>
                <c:manualLayout>
                  <c:x val="2.3042263857507739E-2"/>
                  <c:y val="-1.056230117661342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3720386132938152E-2"/>
                      <c:h val="4.42511751010823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8A2-4FC0-A210-722C2C483E61}"/>
                </c:ext>
              </c:extLst>
            </c:dLbl>
            <c:dLbl>
              <c:idx val="8"/>
              <c:layout>
                <c:manualLayout>
                  <c:x val="2.4166276728605676E-2"/>
                  <c:y val="-2.11270501634655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7422199502018045E-2"/>
                      <c:h val="3.71907232561228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364-4F10-9798-9132B1E9E933}"/>
                </c:ext>
              </c:extLst>
            </c:dLbl>
            <c:dLbl>
              <c:idx val="9"/>
              <c:layout>
                <c:manualLayout>
                  <c:x val="2.4728283164154562E-2"/>
                  <c:y val="-4.225410067604356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9224334648546398E-2"/>
                      <c:h val="3.79129904636576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364-4F10-9798-9132B1E9E933}"/>
                </c:ext>
              </c:extLst>
            </c:dLbl>
            <c:dLbl>
              <c:idx val="10"/>
              <c:layout>
                <c:manualLayout>
                  <c:x val="2.6976308906350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364-4F10-9798-9132B1E9E933}"/>
                </c:ext>
              </c:extLst>
            </c:dLbl>
            <c:dLbl>
              <c:idx val="11"/>
              <c:layout>
                <c:manualLayout>
                  <c:x val="0.31135156529412894"/>
                  <c:y val="-2.07247933477003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2B4-4FE3-BD86-7B085BCE5DA3}"/>
                </c:ext>
              </c:extLst>
            </c:dLbl>
            <c:dLbl>
              <c:idx val="12"/>
              <c:layout>
                <c:manualLayout>
                  <c:x val="2.5852296035252582E-2"/>
                  <c:y val="-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E4E-4CC9-995B-85D7B56937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Аркуш1!$A$2:$A$14</c:f>
              <c:strCache>
                <c:ptCount val="13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Служителі релігійної організації</c:v>
                </c:pt>
                <c:pt idx="10">
                  <c:v>Волонтер</c:v>
                </c:pt>
                <c:pt idx="11">
                  <c:v>Інші</c:v>
                </c:pt>
                <c:pt idx="12">
                  <c:v>Особа, що позбавлена волі; особа, воля якої обмежена</c:v>
                </c:pt>
              </c:strCache>
            </c:strRef>
          </c:cat>
          <c:val>
            <c:numRef>
              <c:f>Аркуш1!$B$2:$B$14</c:f>
              <c:numCache>
                <c:formatCode>General</c:formatCode>
                <c:ptCount val="13"/>
                <c:pt idx="0">
                  <c:v>219</c:v>
                </c:pt>
                <c:pt idx="1">
                  <c:v>2</c:v>
                </c:pt>
                <c:pt idx="2">
                  <c:v>10</c:v>
                </c:pt>
                <c:pt idx="3">
                  <c:v>2</c:v>
                </c:pt>
                <c:pt idx="4">
                  <c:v>14</c:v>
                </c:pt>
                <c:pt idx="5">
                  <c:v>797</c:v>
                </c:pt>
                <c:pt idx="6">
                  <c:v>10</c:v>
                </c:pt>
                <c:pt idx="7">
                  <c:v>39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3000</c:v>
                </c:pt>
                <c:pt idx="1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Аркуш1!$A$2:$A$14</c:f>
              <c:strCache>
                <c:ptCount val="13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Служителі релігійної організації</c:v>
                </c:pt>
                <c:pt idx="10">
                  <c:v>Волонтер</c:v>
                </c:pt>
                <c:pt idx="11">
                  <c:v>Інші</c:v>
                </c:pt>
                <c:pt idx="12">
                  <c:v>Особа, що позбавлена волі; особа, воля якої обмежена</c:v>
                </c:pt>
              </c:strCache>
            </c:strRef>
          </c:cat>
          <c:val>
            <c:numRef>
              <c:f>Аркуш1!$C$2:$C$14</c:f>
              <c:numCache>
                <c:formatCode>General</c:formatCode>
                <c:ptCount val="13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Аркуш1!$A$2:$A$14</c:f>
              <c:strCache>
                <c:ptCount val="13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Служителі релігійної організації</c:v>
                </c:pt>
                <c:pt idx="10">
                  <c:v>Волонтер</c:v>
                </c:pt>
                <c:pt idx="11">
                  <c:v>Інші</c:v>
                </c:pt>
                <c:pt idx="12">
                  <c:v>Особа, що позбавлена волі; особа, воля якої обмежена</c:v>
                </c:pt>
              </c:strCache>
            </c:strRef>
          </c:cat>
          <c:val>
            <c:numRef>
              <c:f>Аркуш1!$D$2:$D$14</c:f>
              <c:numCache>
                <c:formatCode>General</c:formatCode>
                <c:ptCount val="13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Сумської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7898546689047201E-2"/>
                  <c:y val="3.131890389014964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426892562828607E-2"/>
                      <c:h val="6.0433540893030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2.7904773573383442E-2"/>
                  <c:y val="4.175826452123282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528512157903965E-2"/>
                      <c:h val="4.99941802619473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2.6787793307081607E-2"/>
                  <c:y val="8.351570704556554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528512157903965E-2"/>
                      <c:h val="6.252141301924721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3472-4F0E-9FDE-FEE5A5DF083B}"/>
                </c:ext>
              </c:extLst>
            </c:dLbl>
            <c:dLbl>
              <c:idx val="3"/>
              <c:layout>
                <c:manualLayout>
                  <c:x val="2.7901616279917218E-2"/>
                  <c:y val="4.175826452123206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617928375219069E-2"/>
                      <c:h val="5.41699245143806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0-3472-4F0E-9FDE-FEE5A5DF083B}"/>
                </c:ext>
              </c:extLst>
            </c:dLbl>
            <c:dLbl>
              <c:idx val="4"/>
              <c:layout>
                <c:manualLayout>
                  <c:x val="3.0905079392336693E-2"/>
                  <c:y val="1.6439938001705807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983804049246409E-2"/>
                      <c:h val="4.99941802619473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472-4F0E-9FDE-FEE5A5DF083B}"/>
                </c:ext>
              </c:extLst>
            </c:dLbl>
            <c:dLbl>
              <c:idx val="5"/>
              <c:layout>
                <c:manualLayout>
                  <c:x val="2.8402485807308097E-2"/>
                  <c:y val="2.087954325906644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008210804766916E-2"/>
                      <c:h val="5.41699245143806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6"/>
              <c:layout>
                <c:manualLayout>
                  <c:x val="2.673175134805468E-2"/>
                  <c:y val="4.17574425243319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7"/>
              <c:layout>
                <c:manualLayout>
                  <c:x val="2.673175134805468E-2"/>
                  <c:y val="1.043936063108242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061016888801264E-2"/>
                      <c:h val="5.6257796640597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472-4F0E-9FDE-FEE5A5DF083B}"/>
                </c:ext>
              </c:extLst>
            </c:dLbl>
            <c:dLbl>
              <c:idx val="8"/>
              <c:layout>
                <c:manualLayout>
                  <c:x val="2.7845574320890295E-2"/>
                  <c:y val="4.17582645212332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061016888801264E-2"/>
                      <c:h val="5.834566876681393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3472-4F0E-9FDE-FEE5A5DF083B}"/>
                </c:ext>
              </c:extLst>
            </c:dLbl>
            <c:dLbl>
              <c:idx val="9"/>
              <c:layout>
                <c:manualLayout>
                  <c:x val="2.5617928375219153E-2"/>
                  <c:y val="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C34-455A-BC87-D3084816A72E}"/>
                </c:ext>
              </c:extLst>
            </c:dLbl>
            <c:dLbl>
              <c:idx val="10"/>
              <c:layout>
                <c:manualLayout>
                  <c:x val="2.8959353442427761E-2"/>
                  <c:y val="1.6439937997878086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404482093804767E-2"/>
                      <c:h val="5.41699245143806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303C-465F-8B77-721748F8F5F6}"/>
                </c:ext>
              </c:extLst>
            </c:dLbl>
            <c:dLbl>
              <c:idx val="11"/>
              <c:layout>
                <c:manualLayout>
                  <c:x val="0.2940492648286015"/>
                  <c:y val="-1.4615104883516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90A-449F-98CD-A9050FB383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Аркуш1!$A$2:$A$13</c:f>
              <c:strCache>
                <c:ptCount val="12"/>
                <c:pt idx="0">
                  <c:v>Особа з інвалідністю внаслідок війни</c:v>
                </c:pt>
                <c:pt idx="1">
                  <c:v>Учасник бойових дій</c:v>
                </c:pt>
                <c:pt idx="2">
                  <c:v>Особа з інвалідністю І групи</c:v>
                </c:pt>
                <c:pt idx="3">
                  <c:v>Особа з інвалідністю ІІ групи</c:v>
                </c:pt>
                <c:pt idx="4">
                  <c:v>Особа з інвалідністю ІІІ групи</c:v>
                </c:pt>
                <c:pt idx="5">
                  <c:v>Особа з інвалідністю з дитинства</c:v>
                </c:pt>
                <c:pt idx="6">
                  <c:v>Особа, що потерпіла від Чорнобильської катастрофи</c:v>
                </c:pt>
                <c:pt idx="7">
                  <c:v>Учасник ліквідаціії наслідків на Чорнобильській АЕС</c:v>
                </c:pt>
                <c:pt idx="8">
                  <c:v>Дитина</c:v>
                </c:pt>
                <c:pt idx="9">
                  <c:v>Член сім’ї загиблого</c:v>
                </c:pt>
                <c:pt idx="10">
                  <c:v>Переселенець, або внутрішньо переміщена особа</c:v>
                </c:pt>
                <c:pt idx="11">
                  <c:v>Інші категорії</c:v>
                </c:pt>
              </c:strCache>
            </c:strRef>
          </c:cat>
          <c:val>
            <c:numRef>
              <c:f>Аркуш1!$B$2:$B$13</c:f>
              <c:numCache>
                <c:formatCode>General</c:formatCode>
                <c:ptCount val="12"/>
                <c:pt idx="0">
                  <c:v>10</c:v>
                </c:pt>
                <c:pt idx="1">
                  <c:v>10</c:v>
                </c:pt>
                <c:pt idx="2">
                  <c:v>5</c:v>
                </c:pt>
                <c:pt idx="3">
                  <c:v>19</c:v>
                </c:pt>
                <c:pt idx="4">
                  <c:v>22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38</c:v>
                </c:pt>
                <c:pt idx="11">
                  <c:v>4006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Аркуш1!$A$2:$A$13</c:f>
              <c:strCache>
                <c:ptCount val="12"/>
                <c:pt idx="0">
                  <c:v>Особа з інвалідністю внаслідок війни</c:v>
                </c:pt>
                <c:pt idx="1">
                  <c:v>Учасник бойових дій</c:v>
                </c:pt>
                <c:pt idx="2">
                  <c:v>Особа з інвалідністю І групи</c:v>
                </c:pt>
                <c:pt idx="3">
                  <c:v>Особа з інвалідністю ІІ групи</c:v>
                </c:pt>
                <c:pt idx="4">
                  <c:v>Особа з інвалідністю ІІІ групи</c:v>
                </c:pt>
                <c:pt idx="5">
                  <c:v>Особа з інвалідністю з дитинства</c:v>
                </c:pt>
                <c:pt idx="6">
                  <c:v>Особа, що потерпіла від Чорнобильської катастрофи</c:v>
                </c:pt>
                <c:pt idx="7">
                  <c:v>Учасник ліквідаціії наслідків на Чорнобильській АЕС</c:v>
                </c:pt>
                <c:pt idx="8">
                  <c:v>Дитина</c:v>
                </c:pt>
                <c:pt idx="9">
                  <c:v>Член сім’ї загиблого</c:v>
                </c:pt>
                <c:pt idx="10">
                  <c:v>Переселенець, або внутрішньо переміщена особа</c:v>
                </c:pt>
                <c:pt idx="11">
                  <c:v>Інші категорії</c:v>
                </c:pt>
              </c:strCache>
            </c:strRef>
          </c:cat>
          <c:val>
            <c:numRef>
              <c:f>Аркуш1!$C$2:$C$13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1-3472-4F0E-9FDE-FEE5A5DF083B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Аркуш1!$A$2:$A$13</c:f>
              <c:strCache>
                <c:ptCount val="12"/>
                <c:pt idx="0">
                  <c:v>Особа з інвалідністю внаслідок війни</c:v>
                </c:pt>
                <c:pt idx="1">
                  <c:v>Учасник бойових дій</c:v>
                </c:pt>
                <c:pt idx="2">
                  <c:v>Особа з інвалідністю І групи</c:v>
                </c:pt>
                <c:pt idx="3">
                  <c:v>Особа з інвалідністю ІІ групи</c:v>
                </c:pt>
                <c:pt idx="4">
                  <c:v>Особа з інвалідністю ІІІ групи</c:v>
                </c:pt>
                <c:pt idx="5">
                  <c:v>Особа з інвалідністю з дитинства</c:v>
                </c:pt>
                <c:pt idx="6">
                  <c:v>Особа, що потерпіла від Чорнобильської катастрофи</c:v>
                </c:pt>
                <c:pt idx="7">
                  <c:v>Учасник ліквідаціії наслідків на Чорнобильській АЕС</c:v>
                </c:pt>
                <c:pt idx="8">
                  <c:v>Дитина</c:v>
                </c:pt>
                <c:pt idx="9">
                  <c:v>Член сім’ї загиблого</c:v>
                </c:pt>
                <c:pt idx="10">
                  <c:v>Переселенець, або внутрішньо переміщена особа</c:v>
                </c:pt>
                <c:pt idx="11">
                  <c:v>Інші категорії</c:v>
                </c:pt>
              </c:strCache>
            </c:strRef>
          </c:cat>
          <c:val>
            <c:numRef>
              <c:f>Аркуш1!$D$2:$D$13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2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основні питання, порушені у зверненнях мешканців Сумської області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106608020572846"/>
          <c:y val="3.00229734847499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view3D>
      <c:rotX val="30"/>
      <c:rotY val="2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874149681689146"/>
          <c:y val="0.23373728022750009"/>
          <c:w val="0.49470899267197593"/>
          <c:h val="0.42642425124989347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427A-447B-8B44-DEE18A46B2F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27A-447B-8B44-DEE18A46B2F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427A-447B-8B44-DEE18A46B2F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27A-447B-8B44-DEE18A46B2F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427A-447B-8B44-DEE18A46B2F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427A-447B-8B44-DEE18A46B2F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427A-447B-8B44-DEE18A46B2F2}"/>
              </c:ext>
            </c:extLst>
          </c:dPt>
          <c:dPt>
            <c:idx val="7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427A-447B-8B44-DEE18A46B2F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27A-447B-8B44-DEE18A46B2F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4B6E-441C-A725-202B022B46E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4B6E-441C-A725-202B022B46E2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4B6E-441C-A725-202B022B46E2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4B6E-441C-A725-202B022B46E2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4B6E-441C-A725-202B022B46E2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4B6E-441C-A725-202B022B46E2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4B6E-441C-A725-202B022B46E2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4B6E-441C-A725-202B022B46E2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8-051F-44A5-9C68-E1047DA247AE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051F-44A5-9C68-E1047DA247AE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051F-44A5-9C68-E1047DA247AE}"/>
              </c:ext>
            </c:extLst>
          </c:dPt>
          <c:dLbls>
            <c:dLbl>
              <c:idx val="0"/>
              <c:layout>
                <c:manualLayout>
                  <c:x val="-0.15377736779924947"/>
                  <c:y val="8.8067388888599954E-2"/>
                </c:manualLayout>
              </c:layout>
              <c:tx>
                <c:rich>
                  <a:bodyPr/>
                  <a:lstStyle/>
                  <a:p>
                    <a:fld id="{A012B94E-D1C5-46F3-B812-B82B51C18F2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27A-447B-8B44-DEE18A46B2F2}"/>
                </c:ext>
              </c:extLst>
            </c:dLbl>
            <c:dLbl>
              <c:idx val="1"/>
              <c:layout>
                <c:manualLayout>
                  <c:x val="-0.2209858272510298"/>
                  <c:y val="2.7020676136274985E-2"/>
                </c:manualLayout>
              </c:layout>
              <c:tx>
                <c:rich>
                  <a:bodyPr/>
                  <a:lstStyle/>
                  <a:p>
                    <a:r>
                      <a:rPr lang="uk-UA" noProof="0" dirty="0" smtClean="0"/>
                      <a:t>Транспорт і </a:t>
                    </a:r>
                    <a:r>
                      <a:rPr lang="uk-UA" noProof="0" dirty="0" smtClean="0"/>
                      <a:t>зв</a:t>
                    </a:r>
                    <a:r>
                      <a:rPr lang="uk-UA" sz="900" b="1" i="0" u="none" strike="noStrike" baseline="0" smtClean="0">
                        <a:effectLst/>
                      </a:rPr>
                      <a:t>'</a:t>
                    </a:r>
                    <a:r>
                      <a:rPr lang="uk-UA" noProof="0" smtClean="0"/>
                      <a:t>язок</a:t>
                    </a:r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7729401680313063E-2"/>
                      <c:h val="7.319600935582046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27A-447B-8B44-DEE18A46B2F2}"/>
                </c:ext>
              </c:extLst>
            </c:dLbl>
            <c:dLbl>
              <c:idx val="2"/>
              <c:layout>
                <c:manualLayout>
                  <c:x val="-0.13874667544800978"/>
                  <c:y val="-7.387716049178418E-2"/>
                </c:manualLayout>
              </c:layout>
              <c:tx>
                <c:rich>
                  <a:bodyPr/>
                  <a:lstStyle/>
                  <a:p>
                    <a:fld id="{D25F829B-5E0D-41EA-8FE7-38D55C12D95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27A-447B-8B44-DEE18A46B2F2}"/>
                </c:ext>
              </c:extLst>
            </c:dLbl>
            <c:dLbl>
              <c:idx val="3"/>
              <c:layout>
                <c:manualLayout>
                  <c:x val="-0.1426058378991783"/>
                  <c:y val="-0.16666879427896086"/>
                </c:manualLayout>
              </c:layout>
              <c:tx>
                <c:rich>
                  <a:bodyPr/>
                  <a:lstStyle/>
                  <a:p>
                    <a:fld id="{ED72D5E1-4DCB-4C07-BB16-080516F7619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831841557329789"/>
                      <c:h val="6.11868199619204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27A-447B-8B44-DEE18A46B2F2}"/>
                </c:ext>
              </c:extLst>
            </c:dLbl>
            <c:dLbl>
              <c:idx val="4"/>
              <c:layout>
                <c:manualLayout>
                  <c:x val="-0.14033423003303186"/>
                  <c:y val="-7.4471946328694666E-2"/>
                </c:manualLayout>
              </c:layout>
              <c:tx>
                <c:rich>
                  <a:bodyPr/>
                  <a:lstStyle/>
                  <a:p>
                    <a:fld id="{BD3D0340-1BF6-44E9-8491-40901D492BD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22,3%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427A-447B-8B44-DEE18A46B2F2}"/>
                </c:ext>
              </c:extLst>
            </c:dLbl>
            <c:dLbl>
              <c:idx val="5"/>
              <c:layout>
                <c:manualLayout>
                  <c:x val="-0.14342399830533087"/>
                  <c:y val="-9.0877885928776048E-2"/>
                </c:manualLayout>
              </c:layout>
              <c:tx>
                <c:rich>
                  <a:bodyPr/>
                  <a:lstStyle/>
                  <a:p>
                    <a:fld id="{DC3D5DC0-E70C-4664-8D06-C3E63A9A931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94643235264448"/>
                      <c:h val="5.117916213367047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427A-447B-8B44-DEE18A46B2F2}"/>
                </c:ext>
              </c:extLst>
            </c:dLbl>
            <c:dLbl>
              <c:idx val="6"/>
              <c:layout>
                <c:manualLayout>
                  <c:x val="-0.18579932594807327"/>
                  <c:y val="-9.6073515151199954E-2"/>
                </c:manualLayout>
              </c:layout>
              <c:tx>
                <c:rich>
                  <a:bodyPr/>
                  <a:lstStyle/>
                  <a:p>
                    <a:fld id="{2C0C2200-4B9D-41BD-8C0E-09E3AD24EA12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14,7%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427A-447B-8B44-DEE18A46B2F2}"/>
                </c:ext>
              </c:extLst>
            </c:dLbl>
            <c:dLbl>
              <c:idx val="7"/>
              <c:layout>
                <c:manualLayout>
                  <c:x val="-0.1314720376591629"/>
                  <c:y val="-0.13210108333289994"/>
                </c:manualLayout>
              </c:layout>
              <c:tx>
                <c:rich>
                  <a:bodyPr/>
                  <a:lstStyle/>
                  <a:p>
                    <a:fld id="{B1BBF011-A965-46D0-A06B-11800DDB9C4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427A-447B-8B44-DEE18A46B2F2}"/>
                </c:ext>
              </c:extLst>
            </c:dLbl>
            <c:dLbl>
              <c:idx val="8"/>
              <c:layout>
                <c:manualLayout>
                  <c:x val="4.9981105225797469E-2"/>
                  <c:y val="-0.13610414646419994"/>
                </c:manualLayout>
              </c:layout>
              <c:tx>
                <c:rich>
                  <a:bodyPr/>
                  <a:lstStyle/>
                  <a:p>
                    <a:fld id="{59EF9274-5562-47A7-9DAF-118AD56F163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27A-447B-8B44-DEE18A46B2F2}"/>
                </c:ext>
              </c:extLst>
            </c:dLbl>
            <c:dLbl>
              <c:idx val="9"/>
              <c:layout>
                <c:manualLayout>
                  <c:x val="0.14233749531694498"/>
                  <c:y val="-5.4041352272550011E-2"/>
                </c:manualLayout>
              </c:layout>
              <c:tx>
                <c:rich>
                  <a:bodyPr/>
                  <a:lstStyle/>
                  <a:p>
                    <a:fld id="{2ABAAB22-A621-402D-A1AC-145D4C6E15BD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4B6E-441C-A725-202B022B46E2}"/>
                </c:ext>
              </c:extLst>
            </c:dLbl>
            <c:dLbl>
              <c:idx val="10"/>
              <c:layout>
                <c:manualLayout>
                  <c:x val="0.11003654301519188"/>
                  <c:y val="3.8924745722750682E-2"/>
                </c:manualLayout>
              </c:layout>
              <c:tx>
                <c:rich>
                  <a:bodyPr/>
                  <a:lstStyle/>
                  <a:p>
                    <a:fld id="{E51FBA92-6770-456C-9A7B-DA604C9FCA8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10,0%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4B6E-441C-A725-202B022B46E2}"/>
                </c:ext>
              </c:extLst>
            </c:dLbl>
            <c:dLbl>
              <c:idx val="11"/>
              <c:layout>
                <c:manualLayout>
                  <c:x val="0.1113709837696583"/>
                  <c:y val="8.7066780706685568E-2"/>
                </c:manualLayout>
              </c:layout>
              <c:tx>
                <c:rich>
                  <a:bodyPr/>
                  <a:lstStyle/>
                  <a:p>
                    <a:fld id="{13EC1554-21A0-4AF7-B2D8-2F74C33E1C3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158616774196197"/>
                      <c:h val="0.113917247859425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4B6E-441C-A725-202B022B46E2}"/>
                </c:ext>
              </c:extLst>
            </c:dLbl>
            <c:dLbl>
              <c:idx val="12"/>
              <c:layout>
                <c:manualLayout>
                  <c:x val="6.6822564595359499E-2"/>
                  <c:y val="0.19615009343369982"/>
                </c:manualLayout>
              </c:layout>
              <c:tx>
                <c:rich>
                  <a:bodyPr/>
                  <a:lstStyle/>
                  <a:p>
                    <a:fld id="{80A42403-03ED-460A-B67D-C46571100AB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4B6E-441C-A725-202B022B46E2}"/>
                </c:ext>
              </c:extLst>
            </c:dLbl>
            <c:dLbl>
              <c:idx val="13"/>
              <c:layout>
                <c:manualLayout>
                  <c:x val="8.7558306655212595E-2"/>
                  <c:y val="0.30501150407847516"/>
                </c:manualLayout>
              </c:layout>
              <c:tx>
                <c:rich>
                  <a:bodyPr/>
                  <a:lstStyle/>
                  <a:p>
                    <a:fld id="{2EE7AA74-4A3D-4F72-B36A-C73C367C841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285343943495511E-2"/>
                      <c:h val="0.231317003042170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E-4B6E-441C-A725-202B022B46E2}"/>
                </c:ext>
              </c:extLst>
            </c:dLbl>
            <c:dLbl>
              <c:idx val="14"/>
              <c:layout>
                <c:manualLayout>
                  <c:x val="4.1005210543053006E-2"/>
                  <c:y val="0.24658679767715169"/>
                </c:manualLayout>
              </c:layout>
              <c:tx>
                <c:rich>
                  <a:bodyPr/>
                  <a:lstStyle/>
                  <a:p>
                    <a:fld id="{25B21A17-F41F-4956-9A1A-BB875E372F0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9,9%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75077566106685"/>
                      <c:h val="0.1086031027521689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4B6E-441C-A725-202B022B46E2}"/>
                </c:ext>
              </c:extLst>
            </c:dLbl>
            <c:dLbl>
              <c:idx val="15"/>
              <c:layout>
                <c:manualLayout>
                  <c:x val="1.8467813049448868E-2"/>
                  <c:y val="0.23175923119754155"/>
                </c:manualLayout>
              </c:layout>
              <c:tx>
                <c:rich>
                  <a:bodyPr/>
                  <a:lstStyle/>
                  <a:p>
                    <a:fld id="{AAEE5B4B-EF7C-4C15-9915-D5A5EDC676F2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61016603018182"/>
                      <c:h val="0.101908058465525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4B6E-441C-A725-202B022B46E2}"/>
                </c:ext>
              </c:extLst>
            </c:dLbl>
            <c:dLbl>
              <c:idx val="16"/>
              <c:layout>
                <c:manualLayout>
                  <c:x val="2.8988271037900172E-2"/>
                  <c:y val="0.26019910353449988"/>
                </c:manualLayout>
              </c:layout>
              <c:tx>
                <c:rich>
                  <a:bodyPr/>
                  <a:lstStyle/>
                  <a:p>
                    <a:fld id="{6DAB06C2-C71F-44C5-88A9-B39B04A51B9D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4B6E-441C-A725-202B022B46E2}"/>
                </c:ext>
              </c:extLst>
            </c:dLbl>
            <c:dLbl>
              <c:idx val="17"/>
              <c:layout>
                <c:manualLayout>
                  <c:x val="-7.7144749370252633E-2"/>
                  <c:y val="0.28822054545359987"/>
                </c:manualLayout>
              </c:layout>
              <c:tx>
                <c:rich>
                  <a:bodyPr/>
                  <a:lstStyle/>
                  <a:p>
                    <a:fld id="{C7BB907A-D926-4F96-A79C-CD087DC37A7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8-051F-44A5-9C68-E1047DA247AE}"/>
                </c:ext>
              </c:extLst>
            </c:dLbl>
            <c:dLbl>
              <c:idx val="18"/>
              <c:layout>
                <c:manualLayout>
                  <c:x val="-0.12712585459605008"/>
                  <c:y val="0.23818225631234988"/>
                </c:manualLayout>
              </c:layout>
              <c:tx>
                <c:rich>
                  <a:bodyPr/>
                  <a:lstStyle/>
                  <a:p>
                    <a:fld id="{9A122EE1-EB8C-4130-800E-3512C7BFF84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511480211563294"/>
                      <c:h val="4.717609900237047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3-051F-44A5-9C68-E1047DA247AE}"/>
                </c:ext>
              </c:extLst>
            </c:dLbl>
            <c:dLbl>
              <c:idx val="19"/>
              <c:layout>
                <c:manualLayout>
                  <c:x val="-0.22600151928186682"/>
                  <c:y val="0.19014549873674991"/>
                </c:manualLayout>
              </c:layout>
              <c:tx>
                <c:rich>
                  <a:bodyPr/>
                  <a:lstStyle/>
                  <a:p>
                    <a:fld id="{B7C2D279-1700-401E-AFF3-D41007F3288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051F-44A5-9C68-E1047DA247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Аркуш1!$A$2:$A$21</c:f>
              <c:strCache>
                <c:ptCount val="20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Праця і заробітна плата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Екологія та природні ресурси</c:v>
                </c:pt>
                <c:pt idx="10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1">
                  <c:v>Освіта, наукова, науково-технічна, інноваційна діяльність та інтелектуальна власність</c:v>
                </c:pt>
                <c:pt idx="12">
                  <c:v>Інформаційна політика, діяльність медіа</c:v>
                </c:pt>
                <c:pt idx="13">
                  <c:v>Діяльність Верховної Ради України, Президента України та Кабінету Міністрів України</c:v>
                </c:pt>
                <c:pt idx="14">
                  <c:v>Діяльність центральних органів виконавчої влади</c:v>
                </c:pt>
                <c:pt idx="15">
                  <c:v>Діяльність органів місцевого самоврядування</c:v>
                </c:pt>
                <c:pt idx="16">
                  <c:v>Обороноздатність, суверенітет, міждержавні і міжнаціональні відносини</c:v>
                </c:pt>
                <c:pt idx="17">
                  <c:v>Державне будівництво, адміністративно-територіальний устрій</c:v>
                </c:pt>
                <c:pt idx="18">
                  <c:v>Цифровізація. Правовий режим Дія Сіті</c:v>
                </c:pt>
                <c:pt idx="19">
                  <c:v>Інше</c:v>
                </c:pt>
              </c:strCache>
            </c:strRef>
          </c:cat>
          <c:val>
            <c:numRef>
              <c:f>Аркуш1!$B$2:$B$21</c:f>
              <c:numCache>
                <c:formatCode>General</c:formatCode>
                <c:ptCount val="20"/>
                <c:pt idx="0">
                  <c:v>449</c:v>
                </c:pt>
                <c:pt idx="1">
                  <c:v>22</c:v>
                </c:pt>
                <c:pt idx="2">
                  <c:v>57</c:v>
                </c:pt>
                <c:pt idx="3">
                  <c:v>19</c:v>
                </c:pt>
                <c:pt idx="4">
                  <c:v>1847</c:v>
                </c:pt>
                <c:pt idx="5">
                  <c:v>45</c:v>
                </c:pt>
                <c:pt idx="6">
                  <c:v>1213</c:v>
                </c:pt>
                <c:pt idx="7">
                  <c:v>66</c:v>
                </c:pt>
                <c:pt idx="8">
                  <c:v>22</c:v>
                </c:pt>
                <c:pt idx="9">
                  <c:v>10</c:v>
                </c:pt>
                <c:pt idx="10">
                  <c:v>832</c:v>
                </c:pt>
                <c:pt idx="11">
                  <c:v>478</c:v>
                </c:pt>
                <c:pt idx="12">
                  <c:v>5</c:v>
                </c:pt>
                <c:pt idx="13">
                  <c:v>961</c:v>
                </c:pt>
                <c:pt idx="14">
                  <c:v>823</c:v>
                </c:pt>
                <c:pt idx="15">
                  <c:v>36</c:v>
                </c:pt>
                <c:pt idx="16">
                  <c:v>856</c:v>
                </c:pt>
                <c:pt idx="17">
                  <c:v>87</c:v>
                </c:pt>
                <c:pt idx="18">
                  <c:v>421</c:v>
                </c:pt>
                <c:pt idx="19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7A-447B-8B44-DEE18A46B2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1434786258"/>
              </p:ext>
            </p:extLst>
          </p:nvPr>
        </p:nvGraphicFramePr>
        <p:xfrm>
          <a:off x="544663" y="107004"/>
          <a:ext cx="10865459" cy="6429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1012728387"/>
              </p:ext>
            </p:extLst>
          </p:nvPr>
        </p:nvGraphicFramePr>
        <p:xfrm>
          <a:off x="469127" y="397565"/>
          <a:ext cx="11298803" cy="6127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417544344"/>
              </p:ext>
            </p:extLst>
          </p:nvPr>
        </p:nvGraphicFramePr>
        <p:xfrm>
          <a:off x="421419" y="365760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950153270"/>
              </p:ext>
            </p:extLst>
          </p:nvPr>
        </p:nvGraphicFramePr>
        <p:xfrm>
          <a:off x="195379" y="157942"/>
          <a:ext cx="11688417" cy="6345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20699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164</Words>
  <Application>Microsoft Office PowerPoint</Application>
  <PresentationFormat>Широкий екран</PresentationFormat>
  <Paragraphs>54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145</cp:revision>
  <cp:lastPrinted>2026-01-13T10:34:46Z</cp:lastPrinted>
  <dcterms:created xsi:type="dcterms:W3CDTF">2018-01-03T13:22:59Z</dcterms:created>
  <dcterms:modified xsi:type="dcterms:W3CDTF">2026-01-13T14:41:02Z</dcterms:modified>
</cp:coreProperties>
</file>