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9900"/>
    <a:srgbClr val="99FF99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Рівненської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790679846210762"/>
          <c:y val="0.26790454938996744"/>
          <c:w val="0.71785939466743542"/>
          <c:h val="0.613773285946840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620</c:v>
                </c:pt>
              </c:strCache>
            </c:strRef>
          </c:tx>
          <c:spPr>
            <a:solidFill>
              <a:srgbClr val="FF9900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4"/>
          <c:dPt>
            <c:idx val="0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7D9-49A8-9D14-E4F4946CD382}"/>
              </c:ext>
            </c:extLst>
          </c:dPt>
          <c:dPt>
            <c:idx val="2"/>
            <c:bubble3D val="0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7D9-49A8-9D14-E4F4946CD382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7D9-49A8-9D14-E4F4946CD382}"/>
              </c:ext>
            </c:extLst>
          </c:dPt>
          <c:dPt>
            <c:idx val="4"/>
            <c:bubble3D val="0"/>
            <c:spPr>
              <a:solidFill>
                <a:srgbClr val="FF99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7D9-49A8-9D14-E4F4946CD382}"/>
              </c:ext>
            </c:extLst>
          </c:dPt>
          <c:dPt>
            <c:idx val="5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7D9-49A8-9D14-E4F4946CD382}"/>
              </c:ext>
            </c:extLst>
          </c:dPt>
          <c:dPt>
            <c:idx val="6"/>
            <c:bubble3D val="0"/>
            <c:spPr>
              <a:solidFill>
                <a:srgbClr val="FF99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FE09-48A5-AA44-76DC8800386B}"/>
              </c:ext>
            </c:extLst>
          </c:dPt>
          <c:dPt>
            <c:idx val="7"/>
            <c:bubble3D val="0"/>
            <c:spPr>
              <a:solidFill>
                <a:srgbClr val="FF99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FE09-48A5-AA44-76DC8800386B}"/>
              </c:ext>
            </c:extLst>
          </c:dPt>
          <c:dPt>
            <c:idx val="8"/>
            <c:bubble3D val="0"/>
            <c:spPr>
              <a:solidFill>
                <a:srgbClr val="FF99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FE09-48A5-AA44-76DC8800386B}"/>
              </c:ext>
            </c:extLst>
          </c:dPt>
          <c:dPt>
            <c:idx val="9"/>
            <c:bubble3D val="0"/>
            <c:spPr>
              <a:solidFill>
                <a:srgbClr val="FF99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FE09-48A5-AA44-76DC8800386B}"/>
              </c:ext>
            </c:extLst>
          </c:dPt>
          <c:dLbls>
            <c:dLbl>
              <c:idx val="0"/>
              <c:layout>
                <c:manualLayout>
                  <c:x val="0.12851858457480025"/>
                  <c:y val="3.131817439031647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890885366354196E-2"/>
                      <c:h val="0.12270428520276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0.16482076511753818"/>
                  <c:y val="-7.933908468313488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954829051678407"/>
                      <c:h val="9.96229334580138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7D9-49A8-9D14-E4F4946CD382}"/>
                </c:ext>
              </c:extLst>
            </c:dLbl>
            <c:dLbl>
              <c:idx val="2"/>
              <c:layout>
                <c:manualLayout>
                  <c:x val="-0.16836491376797594"/>
                  <c:y val="-0.2996098308231184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8363798405367"/>
                      <c:h val="0.168522736277332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7D9-49A8-9D14-E4F4946CD382}"/>
                </c:ext>
              </c:extLst>
            </c:dLbl>
            <c:dLbl>
              <c:idx val="3"/>
              <c:layout>
                <c:manualLayout>
                  <c:x val="-0.14703872995020817"/>
                  <c:y val="-4.823955743708139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7D9-49A8-9D14-E4F4946CD382}"/>
                </c:ext>
              </c:extLst>
            </c:dLbl>
            <c:dLbl>
              <c:idx val="4"/>
              <c:layout>
                <c:manualLayout>
                  <c:x val="5.4999219599696184E-2"/>
                  <c:y val="-1.67029825016530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D7D9-49A8-9D14-E4F4946CD382}"/>
                </c:ext>
              </c:extLst>
            </c:dLbl>
            <c:dLbl>
              <c:idx val="5"/>
              <c:layout>
                <c:manualLayout>
                  <c:x val="1.0101897477495052E-2"/>
                  <c:y val="6.054831156849217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7D9-49A8-9D14-E4F4946CD38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Аркуш1!$A$2:$A$11</c:f>
              <c:strCache>
                <c:ptCount val="5"/>
                <c:pt idx="0">
                  <c:v>Поштою</c:v>
                </c:pt>
                <c:pt idx="1">
                  <c:v>Через органи влади</c:v>
                </c:pt>
                <c:pt idx="2">
                  <c:v>Від інших органів, установ, організацій</c:v>
                </c:pt>
                <c:pt idx="3">
                  <c:v>Засобами електронного зв'язку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Аркуш1!$B$2:$B$11</c:f>
              <c:numCache>
                <c:formatCode>General</c:formatCode>
                <c:ptCount val="10"/>
                <c:pt idx="0">
                  <c:v>3115</c:v>
                </c:pt>
                <c:pt idx="1">
                  <c:v>54</c:v>
                </c:pt>
                <c:pt idx="2">
                  <c:v>8</c:v>
                </c:pt>
                <c:pt idx="3">
                  <c:v>5944</c:v>
                </c:pt>
                <c:pt idx="4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Рівненської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9814467957357943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3D7-4C09-B8D0-ED3FA63FF18C}"/>
                </c:ext>
              </c:extLst>
            </c:dLbl>
            <c:dLbl>
              <c:idx val="1"/>
              <c:layout>
                <c:manualLayout>
                  <c:x val="0.10678122275430407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3D7-4C09-B8D0-ED3FA63FF18C}"/>
                </c:ext>
              </c:extLst>
            </c:dLbl>
            <c:dLbl>
              <c:idx val="2"/>
              <c:layout>
                <c:manualLayout>
                  <c:x val="6.0696695039288678E-2"/>
                  <c:y val="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3D7-4C09-B8D0-ED3FA63FF18C}"/>
                </c:ext>
              </c:extLst>
            </c:dLbl>
            <c:dLbl>
              <c:idx val="3"/>
              <c:layout>
                <c:manualLayout>
                  <c:x val="6.8564785136974241E-2"/>
                  <c:y val="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3D7-4C09-B8D0-ED3FA63FF18C}"/>
                </c:ext>
              </c:extLst>
            </c:dLbl>
            <c:dLbl>
              <c:idx val="4"/>
              <c:layout>
                <c:manualLayout>
                  <c:x val="6.7440772265876303E-2"/>
                  <c:y val="4.22545637840118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3D7-4C09-B8D0-ED3FA63FF18C}"/>
                </c:ext>
              </c:extLst>
            </c:dLbl>
            <c:dLbl>
              <c:idx val="5"/>
              <c:layout>
                <c:manualLayout>
                  <c:x val="6.6316847899728845E-2"/>
                  <c:y val="8.450995935077693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25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266598506054134E-2"/>
                      <c:h val="4.21384469118817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3D7-4C09-B8D0-ED3FA63FF18C}"/>
                </c:ext>
              </c:extLst>
            </c:dLbl>
            <c:dLbl>
              <c:idx val="6"/>
              <c:layout>
                <c:manualLayout>
                  <c:x val="6.7440772265876303E-2"/>
                  <c:y val="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3D7-4C09-B8D0-ED3FA63FF18C}"/>
                </c:ext>
              </c:extLst>
            </c:dLbl>
            <c:dLbl>
              <c:idx val="7"/>
              <c:layout>
                <c:manualLayout>
                  <c:x val="6.6878765830327258E-2"/>
                  <c:y val="4.225622734951517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414302470801555E-2"/>
                      <c:h val="3.36875341550792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3D7-4C09-B8D0-ED3FA63FF18C}"/>
                </c:ext>
              </c:extLst>
            </c:dLbl>
            <c:dLbl>
              <c:idx val="8"/>
              <c:layout>
                <c:manualLayout>
                  <c:x val="6.8564785136974241E-2"/>
                  <c:y val="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3D7-4C09-B8D0-ED3FA63FF18C}"/>
                </c:ext>
              </c:extLst>
            </c:dLbl>
            <c:dLbl>
              <c:idx val="9"/>
              <c:layout>
                <c:manualLayout>
                  <c:x val="6.631675939477828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3D7-4C09-B8D0-ED3FA63FF18C}"/>
                </c:ext>
              </c:extLst>
            </c:dLbl>
            <c:dLbl>
              <c:idx val="10"/>
              <c:layout>
                <c:manualLayout>
                  <c:x val="6.7440772265876303E-2"/>
                  <c:y val="-3.87329026895478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3D7-4C09-B8D0-ED3FA63FF18C}"/>
                </c:ext>
              </c:extLst>
            </c:dLbl>
            <c:dLbl>
              <c:idx val="11"/>
              <c:layout>
                <c:manualLayout>
                  <c:x val="6.6316759394778366E-2"/>
                  <c:y val="-4.22545637840130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039-44FE-BF7C-5E7F01BBEAD1}"/>
                </c:ext>
              </c:extLst>
            </c:dLbl>
            <c:dLbl>
              <c:idx val="12"/>
              <c:layout>
                <c:manualLayout>
                  <c:x val="0.15960982769590726"/>
                  <c:y val="-1.9014553702805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39-44FE-BF7C-5E7F01BBEAD1}"/>
                </c:ext>
              </c:extLst>
            </c:dLbl>
            <c:dLbl>
              <c:idx val="13"/>
              <c:layout>
                <c:manualLayout>
                  <c:x val="0.13825358314504643"/>
                  <c:y val="-1.6901825513605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39-44FE-BF7C-5E7F01BBEA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2"/>
                <c:pt idx="0">
                  <c:v>Інші</c:v>
                </c:pt>
                <c:pt idx="1">
                  <c:v>Пенсіонер</c:v>
                </c:pt>
                <c:pt idx="2">
                  <c:v>Працівник бюджетної сфери</c:v>
                </c:pt>
                <c:pt idx="3">
                  <c:v>Підприємець</c:v>
                </c:pt>
                <c:pt idx="4">
                  <c:v>Військовослужбовець</c:v>
                </c:pt>
                <c:pt idx="5">
                  <c:v>Волонтер</c:v>
                </c:pt>
                <c:pt idx="6">
                  <c:v>Служитель релігійної організації</c:v>
                </c:pt>
                <c:pt idx="7">
                  <c:v>Особа, що позбавлена волі; обоба, воля якої обмежена</c:v>
                </c:pt>
                <c:pt idx="8">
                  <c:v>Пенсіонер з числа військовослужбовців</c:v>
                </c:pt>
                <c:pt idx="9">
                  <c:v>Державний службовець</c:v>
                </c:pt>
                <c:pt idx="10">
                  <c:v>Журналіст</c:v>
                </c:pt>
                <c:pt idx="11">
                  <c:v>Здобувач освіти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4"/>
                <c:pt idx="0">
                  <c:v>8444</c:v>
                </c:pt>
                <c:pt idx="1">
                  <c:v>547</c:v>
                </c:pt>
                <c:pt idx="2">
                  <c:v>104</c:v>
                </c:pt>
                <c:pt idx="3">
                  <c:v>32</c:v>
                </c:pt>
                <c:pt idx="4">
                  <c:v>31</c:v>
                </c:pt>
                <c:pt idx="5">
                  <c:v>25</c:v>
                </c:pt>
                <c:pt idx="6">
                  <c:v>17</c:v>
                </c:pt>
                <c:pt idx="7">
                  <c:v>12</c:v>
                </c:pt>
                <c:pt idx="8">
                  <c:v>11</c:v>
                </c:pt>
                <c:pt idx="9">
                  <c:v>10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335526120"/>
        <c:axId val="335526904"/>
        <c:axId val="0"/>
      </c:bar3DChart>
      <c:catAx>
        <c:axId val="335526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35526904"/>
        <c:crosses val="autoZero"/>
        <c:auto val="1"/>
        <c:lblAlgn val="ctr"/>
        <c:lblOffset val="100"/>
        <c:noMultiLvlLbl val="0"/>
      </c:catAx>
      <c:valAx>
        <c:axId val="335526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35526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Рівненської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30745973670807286"/>
                  <c:y val="-1.4615104883516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49B-4E5F-90E7-AD38189F0785}"/>
                </c:ext>
              </c:extLst>
            </c:dLbl>
            <c:dLbl>
              <c:idx val="1"/>
              <c:layout>
                <c:manualLayout>
                  <c:x val="0.10952243217758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C90-435F-B5EE-8EC20B9678B2}"/>
                </c:ext>
              </c:extLst>
            </c:dLbl>
            <c:dLbl>
              <c:idx val="2"/>
              <c:layout>
                <c:manualLayout>
                  <c:x val="0.12266512403889754"/>
                  <c:y val="-4.1757442524334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49B-4E5F-90E7-AD38189F0785}"/>
                </c:ext>
              </c:extLst>
            </c:dLbl>
            <c:dLbl>
              <c:idx val="3"/>
              <c:layout>
                <c:manualLayout>
                  <c:x val="0.12485557268244928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49B-4E5F-90E7-AD38189F0785}"/>
                </c:ext>
              </c:extLst>
            </c:dLbl>
            <c:dLbl>
              <c:idx val="4"/>
              <c:layout>
                <c:manualLayout>
                  <c:x val="0.12485557268244928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49B-4E5F-90E7-AD38189F0785}"/>
                </c:ext>
              </c:extLst>
            </c:dLbl>
            <c:dLbl>
              <c:idx val="5"/>
              <c:layout>
                <c:manualLayout>
                  <c:x val="0.12376034836067341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EEA-4077-BBA4-EB375B93F4E7}"/>
                </c:ext>
              </c:extLst>
            </c:dLbl>
            <c:dLbl>
              <c:idx val="6"/>
              <c:layout>
                <c:manualLayout>
                  <c:x val="0.12376034836067333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49B-4E5F-90E7-AD38189F0785}"/>
                </c:ext>
              </c:extLst>
            </c:dLbl>
            <c:dLbl>
              <c:idx val="7"/>
              <c:layout>
                <c:manualLayout>
                  <c:x val="0.12485557268244928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EEA-4077-BBA4-EB375B93F4E7}"/>
                </c:ext>
              </c:extLst>
            </c:dLbl>
            <c:dLbl>
              <c:idx val="8"/>
              <c:layout>
                <c:manualLayout>
                  <c:x val="0.12595079700422507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9"/>
              <c:layout>
                <c:manualLayout>
                  <c:x val="0.1281412456477769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49B-4E5F-90E7-AD38189F0785}"/>
                </c:ext>
              </c:extLst>
            </c:dLbl>
            <c:dLbl>
              <c:idx val="10"/>
              <c:layout>
                <c:manualLayout>
                  <c:x val="0.1281412456477769"/>
                  <c:y val="-1.0439360631083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649B-4E5F-90E7-AD38189F0785}"/>
                </c:ext>
              </c:extLst>
            </c:dLbl>
            <c:dLbl>
              <c:idx val="11"/>
              <c:layout>
                <c:manualLayout>
                  <c:x val="0.12814120252870903"/>
                  <c:y val="-2.087789926526667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0261649952853608E-2"/>
                      <c:h val="2.07639704949144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49B-4E5F-90E7-AD38189F0785}"/>
                </c:ext>
              </c:extLst>
            </c:dLbl>
            <c:dLbl>
              <c:idx val="12"/>
              <c:layout>
                <c:manualLayout>
                  <c:x val="0.12653083470408849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E94-4468-A9B5-0DB0956575D2}"/>
                </c:ext>
              </c:extLst>
            </c:dLbl>
            <c:dLbl>
              <c:idx val="13"/>
              <c:layout>
                <c:manualLayout>
                  <c:x val="0.12704602132600101"/>
                  <c:y val="4.175744252433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E94-4468-A9B5-0DB0956575D2}"/>
                </c:ext>
              </c:extLst>
            </c:dLbl>
            <c:dLbl>
              <c:idx val="14"/>
              <c:layout>
                <c:manualLayout>
                  <c:x val="0.12704602132600101"/>
                  <c:y val="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E94-4468-A9B5-0DB0956575D2}"/>
                </c:ext>
              </c:extLst>
            </c:dLbl>
            <c:dLbl>
              <c:idx val="15"/>
              <c:layout>
                <c:manualLayout>
                  <c:x val="1.6428364826637985E-2"/>
                  <c:y val="-1.913860673283437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E94-4468-A9B5-0DB0956575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5"/>
                <c:pt idx="0">
                  <c:v>Інші категорії</c:v>
                </c:pt>
                <c:pt idx="1">
                  <c:v>Особа з інвалідністю ІІІ групи</c:v>
                </c:pt>
                <c:pt idx="2">
                  <c:v>Особа, що потерпіла від Чорнобильської катастрофи</c:v>
                </c:pt>
                <c:pt idx="3">
                  <c:v>Особа з інвалідністю І групи</c:v>
                </c:pt>
                <c:pt idx="4">
                  <c:v>Переселенець, або внутрішньо переміщена особа</c:v>
                </c:pt>
                <c:pt idx="5">
                  <c:v>Учасник ліквідації наслідків аварії на Чорнобильській АЕС</c:v>
                </c:pt>
                <c:pt idx="6">
                  <c:v>Учасник бойових дій</c:v>
                </c:pt>
                <c:pt idx="7">
                  <c:v>Особа з інвалідністю ІІ групи</c:v>
                </c:pt>
                <c:pt idx="8">
                  <c:v>Особа з інвалідністю внаслідок війни</c:v>
                </c:pt>
                <c:pt idx="9">
                  <c:v>Ветеран праці</c:v>
                </c:pt>
                <c:pt idx="10">
                  <c:v>Учасник АТО/ООС</c:v>
                </c:pt>
                <c:pt idx="11">
                  <c:v>Багатодітна сім'я</c:v>
                </c:pt>
                <c:pt idx="12">
                  <c:v>Герой України </c:v>
                </c:pt>
                <c:pt idx="13">
                  <c:v>Учасник війни</c:v>
                </c:pt>
                <c:pt idx="14">
                  <c:v>Член сім'ї загиблого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8618</c:v>
                </c:pt>
                <c:pt idx="1">
                  <c:v>476</c:v>
                </c:pt>
                <c:pt idx="2">
                  <c:v>56</c:v>
                </c:pt>
                <c:pt idx="3">
                  <c:v>20</c:v>
                </c:pt>
                <c:pt idx="4">
                  <c:v>16</c:v>
                </c:pt>
                <c:pt idx="5">
                  <c:v>15</c:v>
                </c:pt>
                <c:pt idx="6">
                  <c:v>14</c:v>
                </c:pt>
                <c:pt idx="7">
                  <c:v>12</c:v>
                </c:pt>
                <c:pt idx="8">
                  <c:v>11</c:v>
                </c:pt>
                <c:pt idx="9">
                  <c:v>6</c:v>
                </c:pt>
                <c:pt idx="10">
                  <c:v>6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335524552"/>
        <c:axId val="335525336"/>
        <c:axId val="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Аркуш1!$C$1</c15:sqref>
                        </c15:formulaRef>
                      </c:ext>
                    </c:extLst>
                    <c:strCache>
                      <c:ptCount val="1"/>
                      <c:pt idx="0">
                        <c:v>Ряд 2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  <a:sp3d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Аркуш1!$A$2:$A$17</c15:sqref>
                        </c15:formulaRef>
                      </c:ext>
                    </c:extLst>
                    <c:strCache>
                      <c:ptCount val="15"/>
                      <c:pt idx="0">
                        <c:v>Інші категорії</c:v>
                      </c:pt>
                      <c:pt idx="1">
                        <c:v>Особа з інвалідністю ІІІ групи</c:v>
                      </c:pt>
                      <c:pt idx="2">
                        <c:v>Особа, що потерпіла від Чорнобильської катастрофи</c:v>
                      </c:pt>
                      <c:pt idx="3">
                        <c:v>Особа з інвалідністю І групи</c:v>
                      </c:pt>
                      <c:pt idx="4">
                        <c:v>Переселенець, або внутрішньо переміщена особа</c:v>
                      </c:pt>
                      <c:pt idx="5">
                        <c:v>Учасник ліквідації наслідків аварії на Чорнобильській АЕС</c:v>
                      </c:pt>
                      <c:pt idx="6">
                        <c:v>Учасник бойових дій</c:v>
                      </c:pt>
                      <c:pt idx="7">
                        <c:v>Особа з інвалідністю ІІ групи</c:v>
                      </c:pt>
                      <c:pt idx="8">
                        <c:v>Особа з інвалідністю внаслідок війни</c:v>
                      </c:pt>
                      <c:pt idx="9">
                        <c:v>Ветеран праці</c:v>
                      </c:pt>
                      <c:pt idx="10">
                        <c:v>Учасник АТО/ООС</c:v>
                      </c:pt>
                      <c:pt idx="11">
                        <c:v>Багатодітна сім'я</c:v>
                      </c:pt>
                      <c:pt idx="12">
                        <c:v>Герой України </c:v>
                      </c:pt>
                      <c:pt idx="13">
                        <c:v>Учасник війни</c:v>
                      </c:pt>
                      <c:pt idx="14">
                        <c:v>Член сім'ї загиблого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Аркуш1!$C$2:$C$17</c15:sqref>
                        </c15:formulaRef>
                      </c:ext>
                    </c:extLst>
                    <c:numCache>
                      <c:formatCode>General</c:formatCode>
                      <c:ptCount val="1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3472-4F0E-9FDE-FEE5A5DF083B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Аркуш1!$D$1</c15:sqref>
                        </c15:formulaRef>
                      </c:ext>
                    </c:extLst>
                    <c:strCache>
                      <c:ptCount val="1"/>
                      <c:pt idx="0">
                        <c:v>Ряд 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  <a:sp3d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Аркуш1!$A$2:$A$17</c15:sqref>
                        </c15:formulaRef>
                      </c:ext>
                    </c:extLst>
                    <c:strCache>
                      <c:ptCount val="15"/>
                      <c:pt idx="0">
                        <c:v>Інші категорії</c:v>
                      </c:pt>
                      <c:pt idx="1">
                        <c:v>Особа з інвалідністю ІІІ групи</c:v>
                      </c:pt>
                      <c:pt idx="2">
                        <c:v>Особа, що потерпіла від Чорнобильської катастрофи</c:v>
                      </c:pt>
                      <c:pt idx="3">
                        <c:v>Особа з інвалідністю І групи</c:v>
                      </c:pt>
                      <c:pt idx="4">
                        <c:v>Переселенець, або внутрішньо переміщена особа</c:v>
                      </c:pt>
                      <c:pt idx="5">
                        <c:v>Учасник ліквідації наслідків аварії на Чорнобильській АЕС</c:v>
                      </c:pt>
                      <c:pt idx="6">
                        <c:v>Учасник бойових дій</c:v>
                      </c:pt>
                      <c:pt idx="7">
                        <c:v>Особа з інвалідністю ІІ групи</c:v>
                      </c:pt>
                      <c:pt idx="8">
                        <c:v>Особа з інвалідністю внаслідок війни</c:v>
                      </c:pt>
                      <c:pt idx="9">
                        <c:v>Ветеран праці</c:v>
                      </c:pt>
                      <c:pt idx="10">
                        <c:v>Учасник АТО/ООС</c:v>
                      </c:pt>
                      <c:pt idx="11">
                        <c:v>Багатодітна сім'я</c:v>
                      </c:pt>
                      <c:pt idx="12">
                        <c:v>Герой України </c:v>
                      </c:pt>
                      <c:pt idx="13">
                        <c:v>Учасник війни</c:v>
                      </c:pt>
                      <c:pt idx="14">
                        <c:v>Член сім'ї загиблого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Аркуш1!$D$2:$D$17</c15:sqref>
                        </c15:formulaRef>
                      </c:ext>
                    </c:extLst>
                    <c:numCache>
                      <c:formatCode>General</c:formatCode>
                      <c:ptCount val="1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3472-4F0E-9FDE-FEE5A5DF083B}"/>
                  </c:ext>
                </c:extLst>
              </c15:ser>
            </c15:filteredBarSeries>
          </c:ext>
        </c:extLst>
      </c:bar3DChart>
      <c:catAx>
        <c:axId val="335524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35525336"/>
        <c:crosses val="autoZero"/>
        <c:auto val="1"/>
        <c:lblAlgn val="ctr"/>
        <c:lblOffset val="100"/>
        <c:noMultiLvlLbl val="0"/>
      </c:catAx>
      <c:valAx>
        <c:axId val="335525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35524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9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Рівненської області</a:t>
            </a:r>
            <a:endParaRPr lang="uk-UA" sz="19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4288308637342553"/>
          <c:y val="7.895170337044803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5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389294567157318"/>
          <c:y val="0.2964600199688241"/>
          <c:w val="0.58163743319609662"/>
          <c:h val="0.5299628588024295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232-4CAC-A65E-713CAB3559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232-4CAC-A65E-713CAB35593B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232-4CAC-A65E-713CAB3559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232-4CAC-A65E-713CAB35593B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232-4CAC-A65E-713CAB35593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232-4CAC-A65E-713CAB35593B}"/>
              </c:ext>
            </c:extLst>
          </c:dPt>
          <c:dPt>
            <c:idx val="6"/>
            <c:bubble3D val="0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232-4CAC-A65E-713CAB35593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232-4CAC-A65E-713CAB35593B}"/>
              </c:ext>
            </c:extLst>
          </c:dPt>
          <c:dPt>
            <c:idx val="8"/>
            <c:bubble3D val="0"/>
            <c:spPr>
              <a:solidFill>
                <a:srgbClr val="CC33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232-4CAC-A65E-713CAB35593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232-4CAC-A65E-713CAB35593B}"/>
              </c:ext>
            </c:extLst>
          </c:dPt>
          <c:dPt>
            <c:idx val="10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232-4CAC-A65E-713CAB35593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2232-4CAC-A65E-713CAB35593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AAB0-491A-92D2-EAAAB2E1CBD9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AAB0-491A-92D2-EAAAB2E1CBD9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AE5A-4963-94CE-F4566E5CC26D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AE5A-4963-94CE-F4566E5CC26D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AE5A-4963-94CE-F4566E5CC26D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AE5A-4963-94CE-F4566E5CC26D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AE5A-4963-94CE-F4566E5CC26D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AE5A-4963-94CE-F4566E5CC26D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AE5A-4963-94CE-F4566E5CC26D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AE5A-4963-94CE-F4566E5CC26D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AE5A-4963-94CE-F4566E5CC26D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2-E717-4453-A93D-7913CA2C25E4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1-94CE-457F-B459-AFA0682C7FC8}"/>
              </c:ext>
            </c:extLst>
          </c:dPt>
          <c:dLbls>
            <c:dLbl>
              <c:idx val="0"/>
              <c:layout>
                <c:manualLayout>
                  <c:x val="-0.10230145819137949"/>
                  <c:y val="0.1635255304781869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88560855423297"/>
                      <c:h val="0.190696860535509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232-4CAC-A65E-713CAB35593B}"/>
                </c:ext>
              </c:extLst>
            </c:dLbl>
            <c:dLbl>
              <c:idx val="1"/>
              <c:layout>
                <c:manualLayout>
                  <c:x val="0.10489141833461585"/>
                  <c:y val="6.30361279746031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06536578920066"/>
                      <c:h val="8.79779527820828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232-4CAC-A65E-713CAB35593B}"/>
                </c:ext>
              </c:extLst>
            </c:dLbl>
            <c:dLbl>
              <c:idx val="2"/>
              <c:layout>
                <c:manualLayout>
                  <c:x val="3.3100473376385067E-2"/>
                  <c:y val="8.405987963666751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49357260752051"/>
                      <c:h val="9.24812670313080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232-4CAC-A65E-713CAB35593B}"/>
                </c:ext>
              </c:extLst>
            </c:dLbl>
            <c:dLbl>
              <c:idx val="3"/>
              <c:layout>
                <c:manualLayout>
                  <c:x val="-3.4418246695630414E-2"/>
                  <c:y val="0.1766012075851136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60651932175021"/>
                      <c:h val="0.158183519503881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232-4CAC-A65E-713CAB35593B}"/>
                </c:ext>
              </c:extLst>
            </c:dLbl>
            <c:dLbl>
              <c:idx val="4"/>
              <c:layout>
                <c:manualLayout>
                  <c:x val="-0.19200898405165659"/>
                  <c:y val="0.1452196136060088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06319135433829"/>
                      <c:h val="9.10515969348613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232-4CAC-A65E-713CAB35593B}"/>
                </c:ext>
              </c:extLst>
            </c:dLbl>
            <c:dLbl>
              <c:idx val="5"/>
              <c:layout>
                <c:manualLayout>
                  <c:x val="-0.25640231538570468"/>
                  <c:y val="1.68417554786767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15227998527894"/>
                      <c:h val="0.11726760776739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2232-4CAC-A65E-713CAB35593B}"/>
                </c:ext>
              </c:extLst>
            </c:dLbl>
            <c:dLbl>
              <c:idx val="6"/>
              <c:layout>
                <c:manualLayout>
                  <c:x val="-0.19822973783726541"/>
                  <c:y val="-8.60577284208416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44463605695522"/>
                      <c:h val="0.114250605196069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2232-4CAC-A65E-713CAB35593B}"/>
                </c:ext>
              </c:extLst>
            </c:dLbl>
            <c:dLbl>
              <c:idx val="7"/>
              <c:layout>
                <c:manualLayout>
                  <c:x val="-7.3122525733915769E-2"/>
                  <c:y val="-8.139705525704940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821744963117312"/>
                      <c:h val="0.114250621294489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2232-4CAC-A65E-713CAB35593B}"/>
                </c:ext>
              </c:extLst>
            </c:dLbl>
            <c:dLbl>
              <c:idx val="8"/>
              <c:layout>
                <c:manualLayout>
                  <c:x val="-0.2170776901269546"/>
                  <c:y val="-4.25328514740063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81336344223063"/>
                      <c:h val="0.13640481716100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2232-4CAC-A65E-713CAB35593B}"/>
                </c:ext>
              </c:extLst>
            </c:dLbl>
            <c:dLbl>
              <c:idx val="9"/>
              <c:layout>
                <c:manualLayout>
                  <c:x val="-0.18074614290209851"/>
                  <c:y val="0.102943038332672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09069310412883"/>
                      <c:h val="9.78940175515875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2232-4CAC-A65E-713CAB35593B}"/>
                </c:ext>
              </c:extLst>
            </c:dLbl>
            <c:dLbl>
              <c:idx val="10"/>
              <c:layout>
                <c:manualLayout>
                  <c:x val="-0.22885274059514352"/>
                  <c:y val="-1.4296010620699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960830967470266"/>
                      <c:h val="7.22595887281177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2232-4CAC-A65E-713CAB35593B}"/>
                </c:ext>
              </c:extLst>
            </c:dLbl>
            <c:dLbl>
              <c:idx val="11"/>
              <c:layout>
                <c:manualLayout>
                  <c:x val="-7.6736337113221309E-2"/>
                  <c:y val="-4.870485610549017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2232-4CAC-A65E-713CAB35593B}"/>
                </c:ext>
              </c:extLst>
            </c:dLbl>
            <c:dLbl>
              <c:idx val="12"/>
              <c:layout>
                <c:manualLayout>
                  <c:x val="-0.15514247316406854"/>
                  <c:y val="-0.142589008162168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AAB0-491A-92D2-EAAAB2E1CBD9}"/>
                </c:ext>
              </c:extLst>
            </c:dLbl>
            <c:dLbl>
              <c:idx val="13"/>
              <c:layout>
                <c:manualLayout>
                  <c:x val="-1.6388246404856647E-2"/>
                  <c:y val="-0.214471419236335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244850679025758"/>
                      <c:h val="0.1153919194387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3-AAB0-491A-92D2-EAAAB2E1CBD9}"/>
                </c:ext>
              </c:extLst>
            </c:dLbl>
            <c:dLbl>
              <c:idx val="14"/>
              <c:layout>
                <c:manualLayout>
                  <c:x val="-0.11555292743294865"/>
                  <c:y val="-9.66220778730783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E5A-4963-94CE-F4566E5CC26D}"/>
                </c:ext>
              </c:extLst>
            </c:dLbl>
            <c:dLbl>
              <c:idx val="15"/>
              <c:layout>
                <c:manualLayout>
                  <c:x val="0.10614897221767709"/>
                  <c:y val="-0.1989840787136767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AE5A-4963-94CE-F4566E5CC26D}"/>
                </c:ext>
              </c:extLst>
            </c:dLbl>
            <c:dLbl>
              <c:idx val="16"/>
              <c:layout>
                <c:manualLayout>
                  <c:x val="6.0399148187472398E-2"/>
                  <c:y val="-0.1241214437989797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AE5A-4963-94CE-F4566E5CC26D}"/>
                </c:ext>
              </c:extLst>
            </c:dLbl>
            <c:dLbl>
              <c:idx val="17"/>
              <c:layout>
                <c:manualLayout>
                  <c:x val="0.11356138261760797"/>
                  <c:y val="-0.1893483923668376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29103606163511"/>
                      <c:h val="0.15932702918474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0-AE5A-4963-94CE-F4566E5CC26D}"/>
                </c:ext>
              </c:extLst>
            </c:dLbl>
            <c:dLbl>
              <c:idx val="18"/>
              <c:layout>
                <c:manualLayout>
                  <c:x val="8.170392443183376E-2"/>
                  <c:y val="-0.147780513886225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4590749571969"/>
                      <c:h val="8.79779527820828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AE5A-4963-94CE-F4566E5CC26D}"/>
                </c:ext>
              </c:extLst>
            </c:dLbl>
            <c:dLbl>
              <c:idx val="19"/>
              <c:layout>
                <c:manualLayout>
                  <c:x val="5.3418941283812839E-2"/>
                  <c:y val="-8.25400790539804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AE5A-4963-94CE-F4566E5CC26D}"/>
                </c:ext>
              </c:extLst>
            </c:dLbl>
            <c:dLbl>
              <c:idx val="20"/>
              <c:layout>
                <c:manualLayout>
                  <c:x val="6.9745032627750642E-2"/>
                  <c:y val="-0.19683530716297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AE5A-4963-94CE-F4566E5CC26D}"/>
                </c:ext>
              </c:extLst>
            </c:dLbl>
            <c:dLbl>
              <c:idx val="21"/>
              <c:layout>
                <c:manualLayout>
                  <c:x val="7.8001332398039303E-2"/>
                  <c:y val="-0.1302367670353068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56941692272831"/>
                      <c:h val="8.79779527820828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3-AE5A-4963-94CE-F4566E5CC26D}"/>
                </c:ext>
              </c:extLst>
            </c:dLbl>
            <c:dLbl>
              <c:idx val="22"/>
              <c:layout>
                <c:manualLayout>
                  <c:x val="5.5814728538524018E-2"/>
                  <c:y val="-5.56974836671157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71292276409966"/>
                      <c:h val="0.14646536798132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4-AE5A-4963-94CE-F4566E5CC26D}"/>
                </c:ext>
              </c:extLst>
            </c:dLbl>
            <c:dLbl>
              <c:idx val="23"/>
              <c:layout>
                <c:manualLayout>
                  <c:x val="9.395952600077391E-2"/>
                  <c:y val="1.48273624993118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2-E717-4453-A93D-7913CA2C25E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Аркуш1!$A$2:$A$28</c:f>
              <c:strCache>
                <c:ptCount val="24"/>
                <c:pt idx="1">
                  <c:v>Аграрна політика і земельні відносини</c:v>
                </c:pt>
                <c:pt idx="2">
                  <c:v>Транспорт і зв'язок</c:v>
                </c:pt>
                <c:pt idx="3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4">
                  <c:v>Фінансова, податкова, митна політика</c:v>
                </c:pt>
                <c:pt idx="5">
                  <c:v>Соціальна політика. Соціальний захист населення</c:v>
                </c:pt>
                <c:pt idx="6">
                  <c:v>Праця і заробітна плата</c:v>
                </c:pt>
                <c:pt idx="7">
                  <c:v>Охорона здоров'я</c:v>
                </c:pt>
                <c:pt idx="9">
                  <c:v>Комунальне господарство</c:v>
                </c:pt>
                <c:pt idx="10">
                  <c:v>Житлова політика</c:v>
                </c:pt>
                <c:pt idx="11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2">
                  <c:v>Освіта, наукова, науково-технічна, інноваційна діяльність та інтелектуальна власність</c:v>
                </c:pt>
                <c:pt idx="13">
                  <c:v>Діяльність об'єднань громадян, релігія та міжконфесійні відносини</c:v>
                </c:pt>
                <c:pt idx="17">
                  <c:v>Діяльність Верховної Ради України, Президента України та Кабінету Міністрів України</c:v>
                </c:pt>
                <c:pt idx="18">
                  <c:v>Діяльність центральних органів виконавчої влади</c:v>
                </c:pt>
                <c:pt idx="20">
                  <c:v>Діяльність органів місцевого самоврядування</c:v>
                </c:pt>
                <c:pt idx="21">
                  <c:v>Цифровізація. Правовий режим Дія Сіті</c:v>
                </c:pt>
                <c:pt idx="22">
                  <c:v>Обороноздатність, суверенітет, міждержавні і міжнаціональні відносини</c:v>
                </c:pt>
                <c:pt idx="23">
                  <c:v>Державне будівництво, адміністративно-територіальний устрій</c:v>
                </c:pt>
              </c:strCache>
            </c:strRef>
          </c:cat>
          <c:val>
            <c:numRef>
              <c:f>Аркуш1!$B$2:$B$28</c:f>
              <c:numCache>
                <c:formatCode>General</c:formatCode>
                <c:ptCount val="25"/>
                <c:pt idx="1">
                  <c:v>410</c:v>
                </c:pt>
                <c:pt idx="2">
                  <c:v>12</c:v>
                </c:pt>
                <c:pt idx="3">
                  <c:v>46</c:v>
                </c:pt>
                <c:pt idx="4">
                  <c:v>1024</c:v>
                </c:pt>
                <c:pt idx="5">
                  <c:v>1950</c:v>
                </c:pt>
                <c:pt idx="6">
                  <c:v>471</c:v>
                </c:pt>
                <c:pt idx="7">
                  <c:v>5348</c:v>
                </c:pt>
                <c:pt idx="9">
                  <c:v>32</c:v>
                </c:pt>
                <c:pt idx="10">
                  <c:v>16</c:v>
                </c:pt>
                <c:pt idx="11">
                  <c:v>2475</c:v>
                </c:pt>
                <c:pt idx="12">
                  <c:v>1409</c:v>
                </c:pt>
                <c:pt idx="13">
                  <c:v>25</c:v>
                </c:pt>
                <c:pt idx="17">
                  <c:v>986</c:v>
                </c:pt>
                <c:pt idx="18">
                  <c:v>898</c:v>
                </c:pt>
                <c:pt idx="20">
                  <c:v>409</c:v>
                </c:pt>
                <c:pt idx="21">
                  <c:v>24</c:v>
                </c:pt>
                <c:pt idx="22">
                  <c:v>261</c:v>
                </c:pt>
                <c:pt idx="23">
                  <c:v>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2-4F8A-8861-6E432A43C79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08.01.2026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3408549237"/>
              </p:ext>
            </p:extLst>
          </p:nvPr>
        </p:nvGraphicFramePr>
        <p:xfrm>
          <a:off x="789412" y="690663"/>
          <a:ext cx="11314706" cy="5820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052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4279305598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1662998196"/>
              </p:ext>
            </p:extLst>
          </p:nvPr>
        </p:nvGraphicFramePr>
        <p:xfrm>
          <a:off x="291403" y="365760"/>
          <a:ext cx="11595798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3201507678"/>
              </p:ext>
            </p:extLst>
          </p:nvPr>
        </p:nvGraphicFramePr>
        <p:xfrm>
          <a:off x="183798" y="290641"/>
          <a:ext cx="11624154" cy="6376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82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133</Words>
  <Application>Microsoft Office PowerPoint</Application>
  <PresentationFormat>Широкий екран</PresentationFormat>
  <Paragraphs>54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170</cp:revision>
  <cp:lastPrinted>2026-01-08T09:22:52Z</cp:lastPrinted>
  <dcterms:created xsi:type="dcterms:W3CDTF">2018-01-03T13:22:59Z</dcterms:created>
  <dcterms:modified xsi:type="dcterms:W3CDTF">2026-01-08T10:02:12Z</dcterms:modified>
</cp:coreProperties>
</file>