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4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Полтавської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71913370482293"/>
          <c:y val="0.24947548360559563"/>
          <c:w val="0.70131356359484076"/>
          <c:h val="0.5977006257430256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7B-4FAC-B58A-5E26DCDD80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FD4-489A-AFD4-0782BA737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8B1-4F85-93F4-DF01266A15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8B1-4F85-93F4-DF01266A157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8B1-4F85-93F4-DF01266A1570}"/>
              </c:ext>
            </c:extLst>
          </c:dPt>
          <c:dLbls>
            <c:dLbl>
              <c:idx val="0"/>
              <c:layout>
                <c:manualLayout>
                  <c:x val="9.4532248217720979E-2"/>
                  <c:y val="1.23107880755257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72047369828555"/>
                      <c:h val="0.123518556749141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A7B-4FAC-B58A-5E26DCDD80D9}"/>
                </c:ext>
              </c:extLst>
            </c:dLbl>
            <c:dLbl>
              <c:idx val="1"/>
              <c:layout>
                <c:manualLayout>
                  <c:x val="1.1030539917135465E-3"/>
                  <c:y val="8.43814192842119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FD4-489A-AFD4-0782BA737393}"/>
                </c:ext>
              </c:extLst>
            </c:dLbl>
            <c:dLbl>
              <c:idx val="2"/>
              <c:layout>
                <c:manualLayout>
                  <c:x val="2.3164133825984541E-2"/>
                  <c:y val="-6.42907256989678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8B1-4F85-93F4-DF01266A1570}"/>
                </c:ext>
              </c:extLst>
            </c:dLbl>
            <c:dLbl>
              <c:idx val="3"/>
              <c:layout>
                <c:manualLayout>
                  <c:x val="-3.1988565759692826E-2"/>
                  <c:y val="-0.223008454768294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8B1-4F85-93F4-DF01266A1570}"/>
                </c:ext>
              </c:extLst>
            </c:dLbl>
            <c:dLbl>
              <c:idx val="4"/>
              <c:layout>
                <c:manualLayout>
                  <c:x val="3.8606889709974106E-2"/>
                  <c:y val="-7.23270664113388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8B1-4F85-93F4-DF01266A1570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Поштою</c:v>
                </c:pt>
                <c:pt idx="1">
                  <c:v>Засобами телефонного зв'язку</c:v>
                </c:pt>
                <c:pt idx="2">
                  <c:v>Засобами електронного зв'язку</c:v>
                </c:pt>
                <c:pt idx="3">
                  <c:v>Через органи влади</c:v>
                </c:pt>
                <c:pt idx="4">
                  <c:v>Від інших органів,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2286</c:v>
                </c:pt>
                <c:pt idx="1">
                  <c:v>506</c:v>
                </c:pt>
                <c:pt idx="2">
                  <c:v>18113</c:v>
                </c:pt>
                <c:pt idx="3">
                  <c:v>48</c:v>
                </c:pt>
                <c:pt idx="4">
                  <c:v>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7B-4FAC-B58A-5E26DCDD80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Полтавської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24767316572733677"/>
          <c:y val="9.6669290879033046E-2"/>
          <c:w val="0.721757987228825"/>
          <c:h val="0.85918050351889885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724741458560386E-2"/>
                  <c:y val="-8.3523858340745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1"/>
              <c:layout>
                <c:manualLayout>
                  <c:x val="1.8081008820092365E-2"/>
                  <c:y val="-8.3523858340745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5F-45C6-A198-5FFE1CA991AF}"/>
                </c:ext>
              </c:extLst>
            </c:dLbl>
            <c:dLbl>
              <c:idx val="2"/>
              <c:layout>
                <c:manualLayout>
                  <c:x val="1.6989264282812385E-2"/>
                  <c:y val="-6.53536723536584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3"/>
              <c:layout>
                <c:manualLayout>
                  <c:x val="2.0651680366771192E-2"/>
                  <c:y val="-4.4225696642742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4"/>
              <c:layout>
                <c:manualLayout>
                  <c:x val="1.9339437818615329E-2"/>
                  <c:y val="-6.33823411865161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5"/>
              <c:layout>
                <c:manualLayout>
                  <c:x val="2.1324005880634673E-2"/>
                  <c:y val="-6.33823411865161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6"/>
              <c:layout>
                <c:manualLayout>
                  <c:x val="2.1840306486217639E-2"/>
                  <c:y val="-1.0267891693828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F0-49ED-910E-63BD7F9C6D03}"/>
                </c:ext>
              </c:extLst>
            </c:dLbl>
            <c:dLbl>
              <c:idx val="7"/>
              <c:layout>
                <c:manualLayout>
                  <c:x val="7.0673008069109658E-2"/>
                  <c:y val="-6.33823411865161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A8-467F-A341-78E963952A3B}"/>
                </c:ext>
              </c:extLst>
            </c:dLbl>
            <c:dLbl>
              <c:idx val="8"/>
              <c:layout>
                <c:manualLayout>
                  <c:x val="0.1233671327126379"/>
                  <c:y val="-6.042613740891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D1-427E-A475-3737AC5960C2}"/>
                </c:ext>
              </c:extLst>
            </c:dLbl>
            <c:dLbl>
              <c:idx val="9"/>
              <c:layout>
                <c:manualLayout>
                  <c:x val="0.22599111921695611"/>
                  <c:y val="-6.0424551462686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D1-427E-A475-3737AC5960C2}"/>
                </c:ext>
              </c:extLst>
            </c:dLbl>
            <c:dLbl>
              <c:idx val="10"/>
              <c:layout>
                <c:manualLayout>
                  <c:x val="0.33516557294495442"/>
                  <c:y val="-6.0424551462686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D1-427E-A475-3737AC5960C2}"/>
                </c:ext>
              </c:extLst>
            </c:dLbl>
            <c:dLbl>
              <c:idx val="11"/>
              <c:layout>
                <c:manualLayout>
                  <c:x val="0.2674774116335954"/>
                  <c:y val="-6.04245514626866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D1-427E-A475-3737AC5960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Селянин</c:v>
                </c:pt>
                <c:pt idx="1">
                  <c:v>Здобувач освіти</c:v>
                </c:pt>
                <c:pt idx="2">
                  <c:v>Безробітний</c:v>
                </c:pt>
                <c:pt idx="3">
                  <c:v>Військовослужбовець</c:v>
                </c:pt>
                <c:pt idx="4">
                  <c:v>Адвокат</c:v>
                </c:pt>
                <c:pt idx="5">
                  <c:v>Підприємець</c:v>
                </c:pt>
                <c:pt idx="6">
                  <c:v>Державний службовець</c:v>
                </c:pt>
                <c:pt idx="7">
                  <c:v>Працівник бюджетної сфери</c:v>
                </c:pt>
                <c:pt idx="8">
                  <c:v>Інші</c:v>
                </c:pt>
                <c:pt idx="9">
                  <c:v>Пенсіонер з числа військовослужбовців</c:v>
                </c:pt>
                <c:pt idx="10">
                  <c:v>Пенсіонер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2</c:v>
                </c:pt>
                <c:pt idx="1">
                  <c:v>2</c:v>
                </c:pt>
                <c:pt idx="2">
                  <c:v>9</c:v>
                </c:pt>
                <c:pt idx="3">
                  <c:v>10</c:v>
                </c:pt>
                <c:pt idx="4">
                  <c:v>10</c:v>
                </c:pt>
                <c:pt idx="5">
                  <c:v>23</c:v>
                </c:pt>
                <c:pt idx="6">
                  <c:v>63</c:v>
                </c:pt>
                <c:pt idx="7">
                  <c:v>1616</c:v>
                </c:pt>
                <c:pt idx="8">
                  <c:v>3460</c:v>
                </c:pt>
                <c:pt idx="9">
                  <c:v>7054</c:v>
                </c:pt>
                <c:pt idx="10">
                  <c:v>10799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Селянин</c:v>
                </c:pt>
                <c:pt idx="1">
                  <c:v>Здобувач освіти</c:v>
                </c:pt>
                <c:pt idx="2">
                  <c:v>Безробітний</c:v>
                </c:pt>
                <c:pt idx="3">
                  <c:v>Військовослужбовець</c:v>
                </c:pt>
                <c:pt idx="4">
                  <c:v>Адвокат</c:v>
                </c:pt>
                <c:pt idx="5">
                  <c:v>Підприємець</c:v>
                </c:pt>
                <c:pt idx="6">
                  <c:v>Державний службовець</c:v>
                </c:pt>
                <c:pt idx="7">
                  <c:v>Працівник бюджетної сфери</c:v>
                </c:pt>
                <c:pt idx="8">
                  <c:v>Інші</c:v>
                </c:pt>
                <c:pt idx="9">
                  <c:v>Пенсіонер з числа військовослужбовців</c:v>
                </c:pt>
                <c:pt idx="10">
                  <c:v>Пенсіонер</c:v>
                </c:pt>
              </c:strCache>
            </c:strRef>
          </c:cat>
          <c:val>
            <c:numRef>
              <c:f>Аркуш1!$C$2:$C$12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Селянин</c:v>
                </c:pt>
                <c:pt idx="1">
                  <c:v>Здобувач освіти</c:v>
                </c:pt>
                <c:pt idx="2">
                  <c:v>Безробітний</c:v>
                </c:pt>
                <c:pt idx="3">
                  <c:v>Військовослужбовець</c:v>
                </c:pt>
                <c:pt idx="4">
                  <c:v>Адвокат</c:v>
                </c:pt>
                <c:pt idx="5">
                  <c:v>Підприємець</c:v>
                </c:pt>
                <c:pt idx="6">
                  <c:v>Державний службовець</c:v>
                </c:pt>
                <c:pt idx="7">
                  <c:v>Працівник бюджетної сфери</c:v>
                </c:pt>
                <c:pt idx="8">
                  <c:v>Інші</c:v>
                </c:pt>
                <c:pt idx="9">
                  <c:v>Пенсіонер з числа військовослужбовців</c:v>
                </c:pt>
                <c:pt idx="10">
                  <c:v>Пенсіонер</c:v>
                </c:pt>
              </c:strCache>
            </c:strRef>
          </c:cat>
          <c:val>
            <c:numRef>
              <c:f>Аркуш1!$D$2:$D$12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69257088"/>
        <c:axId val="69258624"/>
        <c:axId val="0"/>
      </c:bar3DChart>
      <c:catAx>
        <c:axId val="6925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9258624"/>
        <c:crosses val="autoZero"/>
        <c:auto val="1"/>
        <c:lblAlgn val="ctr"/>
        <c:lblOffset val="100"/>
        <c:noMultiLvlLbl val="0"/>
      </c:catAx>
      <c:valAx>
        <c:axId val="69258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925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/>
                <a:cs typeface="Times New Roman"/>
              </a:rPr>
              <a:t>Полтавської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6309282207514857E-2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26-4F9F-90A2-F032D6E9CD0D}"/>
                </c:ext>
              </c:extLst>
            </c:dLbl>
            <c:dLbl>
              <c:idx val="1"/>
              <c:layout>
                <c:manualLayout>
                  <c:x val="1.9571138649017834E-2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26-4F9F-90A2-F032D6E9CD0D}"/>
                </c:ext>
              </c:extLst>
            </c:dLbl>
            <c:dLbl>
              <c:idx val="2"/>
              <c:layout>
                <c:manualLayout>
                  <c:x val="2.0658424129518814E-2"/>
                  <c:y val="-7.9961064628058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52-4CE6-B127-D8B5AA9A1669}"/>
                </c:ext>
              </c:extLst>
            </c:dLbl>
            <c:dLbl>
              <c:idx val="3"/>
              <c:layout>
                <c:manualLayout>
                  <c:x val="1.9571138649017834E-2"/>
                  <c:y val="-3.9980532314029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F8-4FBC-8089-B4C71D013FB4}"/>
                </c:ext>
              </c:extLst>
            </c:dLbl>
            <c:dLbl>
              <c:idx val="4"/>
              <c:layout>
                <c:manualLayout>
                  <c:x val="2.2832995090520808E-2"/>
                  <c:y val="-3.9980532314028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16-429A-927C-C644ADB8F090}"/>
                </c:ext>
              </c:extLst>
            </c:dLbl>
            <c:dLbl>
              <c:idx val="5"/>
              <c:layout>
                <c:manualLayout>
                  <c:x val="4.1316848259037642E-2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16-429A-927C-C644ADB8F090}"/>
                </c:ext>
              </c:extLst>
            </c:dLbl>
            <c:dLbl>
              <c:idx val="6"/>
              <c:layout>
                <c:manualLayout>
                  <c:x val="0.11199040449160201"/>
                  <c:y val="-7.9961064628058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4A-4236-9FC9-151B64786E40}"/>
                </c:ext>
              </c:extLst>
            </c:dLbl>
            <c:dLbl>
              <c:idx val="7"/>
              <c:layout>
                <c:manualLayout>
                  <c:x val="0.12286325929661202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4A-4236-9FC9-151B64786E40}"/>
                </c:ext>
              </c:extLst>
            </c:dLbl>
            <c:dLbl>
              <c:idx val="8"/>
              <c:layout>
                <c:manualLayout>
                  <c:x val="0.20875881225619017"/>
                  <c:y val="-3.9980532314029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4A-4236-9FC9-151B64786E40}"/>
                </c:ext>
              </c:extLst>
            </c:dLbl>
            <c:dLbl>
              <c:idx val="9"/>
              <c:layout>
                <c:manualLayout>
                  <c:x val="0.26747222820324368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4A-4236-9FC9-151B64786E40}"/>
                </c:ext>
              </c:extLst>
            </c:dLbl>
            <c:dLbl>
              <c:idx val="10"/>
              <c:layout>
                <c:manualLayout>
                  <c:x val="0.26638494272274277"/>
                  <c:y val="-7.9961064628058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4A-4236-9FC9-151B64786E40}"/>
                </c:ext>
              </c:extLst>
            </c:dLbl>
            <c:dLbl>
              <c:idx val="11"/>
              <c:layout>
                <c:manualLayout>
                  <c:x val="0.27290865560574862"/>
                  <c:y val="-7.99610646280582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mtClean="0"/>
                      <a:t>5653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599239841906977E-2"/>
                      <c:h val="3.55826737594859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54A-4236-9FC9-151B64786E40}"/>
                </c:ext>
              </c:extLst>
            </c:dLbl>
            <c:dLbl>
              <c:idx val="12"/>
              <c:layout>
                <c:manualLayout>
                  <c:x val="0.28269422493025748"/>
                  <c:y val="-5.9970798471043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E4-4F3C-951F-7978F4C3C4CE}"/>
                </c:ext>
              </c:extLst>
            </c:dLbl>
            <c:dLbl>
              <c:idx val="13"/>
              <c:layout>
                <c:manualLayout>
                  <c:x val="0.30117807809877439"/>
                  <c:y val="-5.99707984710435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56-4D3F-B0DF-E9F6A35695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Член сім'ї загиблого</c:v>
                </c:pt>
                <c:pt idx="1">
                  <c:v>Дитина війни</c:v>
                </c:pt>
                <c:pt idx="2">
                  <c:v>Учасник ліквідаціії наслідків на Чорнобильській АЕС</c:v>
                </c:pt>
                <c:pt idx="3">
                  <c:v>Особа з інвалідністю І групи</c:v>
                </c:pt>
                <c:pt idx="4">
                  <c:v>Ветеран праці</c:v>
                </c:pt>
                <c:pt idx="5">
                  <c:v>Переселенець, або внутрішньо переміщена особа</c:v>
                </c:pt>
                <c:pt idx="6">
                  <c:v>Особа з інвалідністю ІІІ групи</c:v>
                </c:pt>
                <c:pt idx="7">
                  <c:v>Особа з інвалідністю ІІ групи</c:v>
                </c:pt>
                <c:pt idx="8">
                  <c:v>Інші категорії</c:v>
                </c:pt>
                <c:pt idx="9">
                  <c:v>Учасник АТО/ООС</c:v>
                </c:pt>
                <c:pt idx="10">
                  <c:v>Учасник війни</c:v>
                </c:pt>
                <c:pt idx="11">
                  <c:v>Учасник бойових дій</c:v>
                </c:pt>
                <c:pt idx="12">
                  <c:v>Особа з інвалідністю внаслідок війни</c:v>
                </c:pt>
                <c:pt idx="13">
                  <c:v>Особа з інвалідністю з дитинства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2</c:v>
                </c:pt>
                <c:pt idx="1">
                  <c:v>10</c:v>
                </c:pt>
                <c:pt idx="2">
                  <c:v>13</c:v>
                </c:pt>
                <c:pt idx="3">
                  <c:v>18</c:v>
                </c:pt>
                <c:pt idx="4">
                  <c:v>77</c:v>
                </c:pt>
                <c:pt idx="5">
                  <c:v>467</c:v>
                </c:pt>
                <c:pt idx="6">
                  <c:v>2075</c:v>
                </c:pt>
                <c:pt idx="7">
                  <c:v>2321</c:v>
                </c:pt>
                <c:pt idx="8">
                  <c:v>4322</c:v>
                </c:pt>
                <c:pt idx="9">
                  <c:v>5645</c:v>
                </c:pt>
                <c:pt idx="10">
                  <c:v>5653</c:v>
                </c:pt>
                <c:pt idx="11">
                  <c:v>5690</c:v>
                </c:pt>
                <c:pt idx="12">
                  <c:v>6050</c:v>
                </c:pt>
                <c:pt idx="13">
                  <c:v>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Член сім'ї загиблого</c:v>
                </c:pt>
                <c:pt idx="1">
                  <c:v>Дитина війни</c:v>
                </c:pt>
                <c:pt idx="2">
                  <c:v>Учасник ліквідаціії наслідків на Чорнобильській АЕС</c:v>
                </c:pt>
                <c:pt idx="3">
                  <c:v>Особа з інвалідністю І групи</c:v>
                </c:pt>
                <c:pt idx="4">
                  <c:v>Ветеран праці</c:v>
                </c:pt>
                <c:pt idx="5">
                  <c:v>Переселенець, або внутрішньо переміщена особа</c:v>
                </c:pt>
                <c:pt idx="6">
                  <c:v>Особа з інвалідністю ІІІ групи</c:v>
                </c:pt>
                <c:pt idx="7">
                  <c:v>Особа з інвалідністю ІІ групи</c:v>
                </c:pt>
                <c:pt idx="8">
                  <c:v>Інші категорії</c:v>
                </c:pt>
                <c:pt idx="9">
                  <c:v>Учасник АТО/ООС</c:v>
                </c:pt>
                <c:pt idx="10">
                  <c:v>Учасник війни</c:v>
                </c:pt>
                <c:pt idx="11">
                  <c:v>Учасник бойових дій</c:v>
                </c:pt>
                <c:pt idx="12">
                  <c:v>Особа з інвалідністю внаслідок війни</c:v>
                </c:pt>
                <c:pt idx="13">
                  <c:v>Особа з інвалідністю з дитинства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Член сім'ї загиблого</c:v>
                </c:pt>
                <c:pt idx="1">
                  <c:v>Дитина війни</c:v>
                </c:pt>
                <c:pt idx="2">
                  <c:v>Учасник ліквідаціії наслідків на Чорнобильській АЕС</c:v>
                </c:pt>
                <c:pt idx="3">
                  <c:v>Особа з інвалідністю І групи</c:v>
                </c:pt>
                <c:pt idx="4">
                  <c:v>Ветеран праці</c:v>
                </c:pt>
                <c:pt idx="5">
                  <c:v>Переселенець, або внутрішньо переміщена особа</c:v>
                </c:pt>
                <c:pt idx="6">
                  <c:v>Особа з інвалідністю ІІІ групи</c:v>
                </c:pt>
                <c:pt idx="7">
                  <c:v>Особа з інвалідністю ІІ групи</c:v>
                </c:pt>
                <c:pt idx="8">
                  <c:v>Інші категорії</c:v>
                </c:pt>
                <c:pt idx="9">
                  <c:v>Учасник АТО/ООС</c:v>
                </c:pt>
                <c:pt idx="10">
                  <c:v>Учасник війни</c:v>
                </c:pt>
                <c:pt idx="11">
                  <c:v>Учасник бойових дій</c:v>
                </c:pt>
                <c:pt idx="12">
                  <c:v>Особа з інвалідністю внаслідок війни</c:v>
                </c:pt>
                <c:pt idx="13">
                  <c:v>Особа з інвалідністю з дитинства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68313472"/>
        <c:axId val="68315008"/>
        <c:axId val="0"/>
      </c:bar3DChart>
      <c:catAx>
        <c:axId val="68313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315008"/>
        <c:crosses val="autoZero"/>
        <c:auto val="1"/>
        <c:lblAlgn val="ctr"/>
        <c:lblOffset val="100"/>
        <c:noMultiLvlLbl val="0"/>
      </c:catAx>
      <c:valAx>
        <c:axId val="68315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31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uk-UA" sz="2400" b="1" i="0" kern="1200" spc="0" baseline="0" dirty="0" smtClean="0">
                <a:solidFill>
                  <a:schemeClr val="tx1"/>
                </a:solidFill>
                <a:latin typeface="Times New Roman"/>
                <a:cs typeface="Times New Roman"/>
              </a:rPr>
              <a:t>Дані про основні питання, порушені у зверненнях мешканців Полтавської області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>
        <c:manualLayout>
          <c:xMode val="edge"/>
          <c:yMode val="edge"/>
          <c:x val="0.15315624999999999"/>
          <c:y val="1.1111111111111112E-2"/>
        </c:manualLayout>
      </c:layout>
      <c:overlay val="0"/>
    </c:title>
    <c:autoTitleDeleted val="0"/>
    <c:view3D>
      <c:rotX val="30"/>
      <c:rotY val="225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083333333333334"/>
          <c:y val="0.231305045202683"/>
          <c:w val="0.609375"/>
          <c:h val="0.556584426946631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A5D-4947-9064-2803B003B4C4}"/>
                </c:ext>
              </c:extLst>
            </c:dLbl>
            <c:dLbl>
              <c:idx val="2"/>
              <c:layout>
                <c:manualLayout>
                  <c:x val="-2.9346292650918636E-3"/>
                  <c:y val="-1.22659667541557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A5D-4947-9064-2803B003B4C4}"/>
                </c:ext>
              </c:extLst>
            </c:dLbl>
            <c:dLbl>
              <c:idx val="5"/>
              <c:layout>
                <c:manualLayout>
                  <c:x val="-6.5598876312335963E-2"/>
                  <c:y val="-2.41284631087780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FB0-4981-B1E6-7E8E17D6E407}"/>
                </c:ext>
              </c:extLst>
            </c:dLbl>
            <c:dLbl>
              <c:idx val="6"/>
              <c:layout>
                <c:manualLayout>
                  <c:x val="-7.6496924212598419E-2"/>
                  <c:y val="-7.979819189268008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9EA-4BF6-8931-826AD780E9D9}"/>
                </c:ext>
              </c:extLst>
            </c:dLbl>
            <c:dLbl>
              <c:idx val="8"/>
              <c:layout>
                <c:manualLayout>
                  <c:x val="0.1192518044619421"/>
                  <c:y val="-9.59857101195683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A5D-4947-9064-2803B003B4C4}"/>
                </c:ext>
              </c:extLst>
            </c:dLbl>
            <c:dLbl>
              <c:idx val="14"/>
              <c:layout>
                <c:manualLayout>
                  <c:x val="-2.3230602034120734E-2"/>
                  <c:y val="5.98696412948381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FB0-4981-B1E6-7E8E17D6E407}"/>
                </c:ext>
              </c:extLst>
            </c:dLbl>
            <c:dLbl>
              <c:idx val="16"/>
              <c:layout>
                <c:manualLayout>
                  <c:x val="4.7472276902887141E-2"/>
                  <c:y val="0.1751824146981627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EA-4BF6-8931-826AD780E9D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latin typeface="Times New Roman" pitchFamily="18" charset="0"/>
                  </a:defRPr>
                </a:pPr>
                <a:endParaRPr lang="uk-UA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Лист1!$A$2:$A$18</c:f>
              <c:strCache>
                <c:ptCount val="17"/>
                <c:pt idx="0">
                  <c:v>Аграрна політика і земельні відносини</c:v>
                </c:pt>
                <c:pt idx="1">
                  <c:v>Державне будівництво, адміністративно-територіальний устрій</c:v>
                </c:pt>
                <c:pt idx="2">
                  <c:v>Діяльність Верховної Ради України, Президента України та Кабінету Міністрів України</c:v>
                </c:pt>
                <c:pt idx="3">
                  <c:v>Діяльність місцевих органів виконавчої влади</c:v>
                </c:pt>
                <c:pt idx="4">
                  <c:v>Діяльність органів місцевого самоврядування</c:v>
                </c:pt>
                <c:pt idx="5">
                  <c:v>Діяльність центральних органів виконавчої влади</c:v>
                </c:pt>
                <c:pt idx="6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7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8">
                  <c:v>Інше</c:v>
                </c:pt>
                <c:pt idx="9">
                  <c:v>Комунальне господарство</c:v>
                </c:pt>
                <c:pt idx="10">
                  <c:v>Обороноздатність, суверенітет, міждержавні і міжнаціональні відносини </c:v>
                </c:pt>
                <c:pt idx="11">
                  <c:v>Охорона здоров'я</c:v>
                </c:pt>
                <c:pt idx="12">
                  <c:v>Праця і заробітна плата</c:v>
                </c:pt>
                <c:pt idx="13">
                  <c:v>Цифровізація. Правовий режим Дія Сіті</c:v>
                </c:pt>
                <c:pt idx="14">
                  <c:v>Соціальна політика. Соціальний захист населення</c:v>
                </c:pt>
                <c:pt idx="15">
                  <c:v>Транспорт і зв"язок</c:v>
                </c:pt>
                <c:pt idx="16">
                  <c:v>Фінансова, податкова, митна політика</c:v>
                </c:pt>
              </c:strCache>
            </c:strRef>
          </c:cat>
          <c:val>
            <c:numRef>
              <c:f>Лист1!$B$2:$B$18</c:f>
              <c:numCache>
                <c:formatCode>0.00</c:formatCode>
                <c:ptCount val="17"/>
                <c:pt idx="0">
                  <c:v>55</c:v>
                </c:pt>
                <c:pt idx="1">
                  <c:v>945</c:v>
                </c:pt>
                <c:pt idx="2">
                  <c:v>3344</c:v>
                </c:pt>
                <c:pt idx="3">
                  <c:v>817</c:v>
                </c:pt>
                <c:pt idx="4">
                  <c:v>2026</c:v>
                </c:pt>
                <c:pt idx="5">
                  <c:v>2118</c:v>
                </c:pt>
                <c:pt idx="6">
                  <c:v>810</c:v>
                </c:pt>
                <c:pt idx="7">
                  <c:v>18019</c:v>
                </c:pt>
                <c:pt idx="8">
                  <c:v>440</c:v>
                </c:pt>
                <c:pt idx="9">
                  <c:v>107</c:v>
                </c:pt>
                <c:pt idx="10">
                  <c:v>1430</c:v>
                </c:pt>
                <c:pt idx="11">
                  <c:v>1329</c:v>
                </c:pt>
                <c:pt idx="12">
                  <c:v>1218</c:v>
                </c:pt>
                <c:pt idx="13">
                  <c:v>406</c:v>
                </c:pt>
                <c:pt idx="14">
                  <c:v>4674</c:v>
                </c:pt>
                <c:pt idx="15">
                  <c:v>417</c:v>
                </c:pt>
                <c:pt idx="16">
                  <c:v>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5D-4947-9064-2803B003B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powder"/>
  </c:spPr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pPr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11"/>
          <p:cNvGraphicFramePr/>
          <p:nvPr>
            <p:extLst>
              <p:ext uri="{D42A27DB-BD31-4B8C-83A1-F6EECF244321}">
                <p14:modId xmlns:p14="http://schemas.microsoft.com/office/powerpoint/2010/main" val="2985261866"/>
              </p:ext>
            </p:extLst>
          </p:nvPr>
        </p:nvGraphicFramePr>
        <p:xfrm>
          <a:off x="373711" y="254442"/>
          <a:ext cx="11513489" cy="632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2466735450"/>
              </p:ext>
            </p:extLst>
          </p:nvPr>
        </p:nvGraphicFramePr>
        <p:xfrm>
          <a:off x="286247" y="270345"/>
          <a:ext cx="11632758" cy="6305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694279183"/>
              </p:ext>
            </p:extLst>
          </p:nvPr>
        </p:nvGraphicFramePr>
        <p:xfrm>
          <a:off x="262393" y="310101"/>
          <a:ext cx="11680465" cy="6353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21618048"/>
              </p:ext>
            </p:extLst>
          </p:nvPr>
        </p:nvGraphicFramePr>
        <p:xfrm>
          <a:off x="256611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74</Words>
  <Application>Microsoft Office PowerPoint</Application>
  <PresentationFormat>Широкий екран</PresentationFormat>
  <Paragraphs>17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154</cp:revision>
  <cp:lastPrinted>2026-01-12T13:13:00Z</cp:lastPrinted>
  <dcterms:created xsi:type="dcterms:W3CDTF">2018-01-03T13:22:59Z</dcterms:created>
  <dcterms:modified xsi:type="dcterms:W3CDTF">2026-01-13T14:25:28Z</dcterms:modified>
</cp:coreProperties>
</file>