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291" autoAdjust="0"/>
  </p:normalViewPr>
  <p:slideViewPr>
    <p:cSldViewPr snapToGrid="0">
      <p:cViewPr varScale="1">
        <p:scale>
          <a:sx n="93" d="100"/>
          <a:sy n="93" d="100"/>
        </p:scale>
        <p:origin x="102" y="9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Одеської 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920141274550129"/>
          <c:y val="1.0439364063533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20"/>
      <c:rotY val="164"/>
      <c:depthPercent val="10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556003487850239"/>
          <c:y val="0.19519079047522286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4304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6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A0B-477C-9CD0-2C37BEE939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4EE-45B5-BDAE-07B66225DD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0FC6-4D9A-8FEA-CB551E9E88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773-49DD-97C8-EB8D952547A2}"/>
              </c:ext>
            </c:extLst>
          </c:dPt>
          <c:dLbls>
            <c:dLbl>
              <c:idx val="0"/>
              <c:layout>
                <c:manualLayout>
                  <c:x val="-0.12907078628468119"/>
                  <c:y val="-4.8021074692252516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</a:t>
                    </a:r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81,6%</a:t>
                    </a:r>
                    <a:endParaRPr lang="uk-UA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2.192960205947889E-2"/>
                  <c:y val="3.7334618279310033E-2"/>
                </c:manualLayout>
              </c:layout>
              <c:tx>
                <c:rich>
                  <a:bodyPr/>
                  <a:lstStyle/>
                  <a:p>
                    <a:fld id="{A3284831-9B6E-41A4-AC20-4A754E7FAA13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</a:t>
                    </a:r>
                    <a:r>
                      <a:rPr lang="uk-UA" baseline="0" dirty="0" smtClean="0"/>
                      <a:t>16,2%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A0B-477C-9CD0-2C37BEE93994}"/>
                </c:ext>
              </c:extLst>
            </c:dLbl>
            <c:dLbl>
              <c:idx val="2"/>
              <c:layout>
                <c:manualLayout>
                  <c:x val="8.5304912032181754E-2"/>
                  <c:y val="9.3954276571798334E-2"/>
                </c:manualLayout>
              </c:layout>
              <c:tx>
                <c:rich>
                  <a:bodyPr/>
                  <a:lstStyle/>
                  <a:p>
                    <a:fld id="{060F038A-C4E5-4E33-A1D9-309B2956888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B4EE-45B5-BDAE-07B66225DD54}"/>
                </c:ext>
              </c:extLst>
            </c:dLbl>
            <c:dLbl>
              <c:idx val="3"/>
              <c:layout>
                <c:manualLayout>
                  <c:x val="-9.877410866884212E-2"/>
                  <c:y val="0.10439364063533133"/>
                </c:manualLayout>
              </c:layout>
              <c:tx>
                <c:rich>
                  <a:bodyPr/>
                  <a:lstStyle/>
                  <a:p>
                    <a:fld id="{EFC65742-2C37-4117-80D3-E52060A6CAAE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FC6-4D9A-8FEA-CB551E9E88F8}"/>
                </c:ext>
              </c:extLst>
            </c:dLbl>
            <c:dLbl>
              <c:idx val="4"/>
              <c:layout>
                <c:manualLayout>
                  <c:x val="-0.33672991591650725"/>
                  <c:y val="7.9339166882851919E-2"/>
                </c:manualLayout>
              </c:layout>
              <c:tx>
                <c:rich>
                  <a:bodyPr/>
                  <a:lstStyle/>
                  <a:p>
                    <a:fld id="{3D70EA58-F195-4914-87C5-964A1E181A2F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773-49DD-97C8-EB8D952547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Засобами телефонного зв'язку</c:v>
                </c:pt>
                <c:pt idx="4">
                  <c:v>Від інших органів,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24681</c:v>
                </c:pt>
                <c:pt idx="1">
                  <c:v>4916</c:v>
                </c:pt>
                <c:pt idx="2">
                  <c:v>515</c:v>
                </c:pt>
                <c:pt idx="3">
                  <c:v>114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1914536433638147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3.3720386132938152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4728283164154645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D5F-45C6-A198-5FFE1CA991AF}"/>
                </c:ext>
              </c:extLst>
            </c:dLbl>
            <c:dLbl>
              <c:idx val="3"/>
              <c:layout>
                <c:manualLayout>
                  <c:x val="0.1742220392726557"/>
                  <c:y val="-5.281570938176238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506727217033515E-2"/>
                      <c:h val="4.00257187226811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4"/>
              <c:layout>
                <c:manualLayout>
                  <c:x val="2.3604270293056707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5"/>
              <c:layout>
                <c:manualLayout>
                  <c:x val="2.3604270293056707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B6-427D-9298-CB91A0B4630F}"/>
                </c:ext>
              </c:extLst>
            </c:dLbl>
            <c:dLbl>
              <c:idx val="6"/>
              <c:layout>
                <c:manualLayout>
                  <c:x val="4.4398508408368571E-2"/>
                  <c:y val="-1.0563557767727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200643554896922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E86-492B-A36B-332FDAF5D39B}"/>
                </c:ext>
              </c:extLst>
            </c:dLbl>
            <c:dLbl>
              <c:idx val="7"/>
              <c:layout>
                <c:manualLayout>
                  <c:x val="2.3604270293056707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64-4D42-8E71-438FFF944ADE}"/>
                </c:ext>
              </c:extLst>
            </c:dLbl>
            <c:dLbl>
              <c:idx val="8"/>
              <c:layout>
                <c:manualLayout>
                  <c:x val="2.3604270293056707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864-4D42-8E71-438FFF944ADE}"/>
                </c:ext>
              </c:extLst>
            </c:dLbl>
            <c:dLbl>
              <c:idx val="9"/>
              <c:layout>
                <c:manualLayout>
                  <c:x val="2.697630890635044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1E-4507-AEEA-AA4E5F233562}"/>
                </c:ext>
              </c:extLst>
            </c:dLbl>
            <c:dLbl>
              <c:idx val="10"/>
              <c:layout>
                <c:manualLayout>
                  <c:x val="2.8100321777448378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1E-4507-AEEA-AA4E5F233562}"/>
                </c:ext>
              </c:extLst>
            </c:dLbl>
            <c:dLbl>
              <c:idx val="11"/>
              <c:layout>
                <c:manualLayout>
                  <c:x val="2.5852296035252503E-2"/>
                  <c:y val="-2.1126450109254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56244550860829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6C6-451E-804B-DA01C7060DAE}"/>
                </c:ext>
              </c:extLst>
            </c:dLbl>
            <c:dLbl>
              <c:idx val="12"/>
              <c:layout>
                <c:manualLayout>
                  <c:x val="2.5852296035252582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6C6-451E-804B-DA01C7060DAE}"/>
                </c:ext>
              </c:extLst>
            </c:dLbl>
            <c:dLbl>
              <c:idx val="13"/>
              <c:layout>
                <c:manualLayout>
                  <c:x val="0.28100321777448461"/>
                  <c:y val="-6.3381845676019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D62-43C2-854B-05C868FA9A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Особа, що позбавлена волі; особа, воля якої обмежена</c:v>
                </c:pt>
                <c:pt idx="10">
                  <c:v>Служитель релігійної організації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1837</c:v>
                </c:pt>
                <c:pt idx="1">
                  <c:v>123</c:v>
                </c:pt>
                <c:pt idx="2">
                  <c:v>59</c:v>
                </c:pt>
                <c:pt idx="3">
                  <c:v>2962</c:v>
                </c:pt>
                <c:pt idx="4">
                  <c:v>6</c:v>
                </c:pt>
                <c:pt idx="5">
                  <c:v>21</c:v>
                </c:pt>
                <c:pt idx="6">
                  <c:v>444</c:v>
                </c:pt>
                <c:pt idx="7">
                  <c:v>22</c:v>
                </c:pt>
                <c:pt idx="8">
                  <c:v>20</c:v>
                </c:pt>
                <c:pt idx="9">
                  <c:v>10</c:v>
                </c:pt>
                <c:pt idx="10">
                  <c:v>30</c:v>
                </c:pt>
                <c:pt idx="11">
                  <c:v>58</c:v>
                </c:pt>
                <c:pt idx="12">
                  <c:v>36</c:v>
                </c:pt>
                <c:pt idx="13">
                  <c:v>5315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Особа, що позбавлена волі; особа, воля якої обмежена</c:v>
                </c:pt>
                <c:pt idx="10">
                  <c:v>Служитель релігійної організації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Особа, що позбавлена волі; особа, воля якої обмежена</c:v>
                </c:pt>
                <c:pt idx="10">
                  <c:v>Служитель релігійної організації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301119504"/>
        <c:axId val="301119896"/>
        <c:axId val="0"/>
      </c:bar3DChart>
      <c:catAx>
        <c:axId val="301119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01119896"/>
        <c:crosses val="autoZero"/>
        <c:auto val="1"/>
        <c:lblAlgn val="ctr"/>
        <c:lblOffset val="100"/>
        <c:noMultiLvlLbl val="0"/>
      </c:catAx>
      <c:valAx>
        <c:axId val="301119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0111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902746766383349"/>
          <c:y val="8.5592400013941083E-2"/>
          <c:w val="0.59535460396094741"/>
          <c:h val="0.8504804078682858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5680284921178607E-2"/>
                  <c:y val="-4.17574425243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3452638975507385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4504105402383458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3"/>
              <c:layout>
                <c:manualLayout>
                  <c:x val="2.4560147361410385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472-4F0E-9FDE-FEE5A5DF083B}"/>
                </c:ext>
              </c:extLst>
            </c:dLbl>
            <c:dLbl>
              <c:idx val="4"/>
              <c:layout>
                <c:manualLayout>
                  <c:x val="2.5695808280721277E-2"/>
                  <c:y val="-6.26361637864983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5"/>
              <c:layout>
                <c:manualLayout>
                  <c:x val="2.4560147361410385E-2"/>
                  <c:y val="-3.13172598963502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276459456712236E-2"/>
                      <c:h val="3.36147412320878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6"/>
              <c:layout>
                <c:manualLayout>
                  <c:x val="2.4560147361410385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472-4F0E-9FDE-FEE5A5DF083B}"/>
                </c:ext>
              </c:extLst>
            </c:dLbl>
            <c:dLbl>
              <c:idx val="7"/>
              <c:layout>
                <c:manualLayout>
                  <c:x val="4.2375088042443845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472-4F0E-9FDE-FEE5A5DF083B}"/>
                </c:ext>
              </c:extLst>
            </c:dLbl>
            <c:dLbl>
              <c:idx val="8"/>
              <c:layout>
                <c:manualLayout>
                  <c:x val="2.4504105402383458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472-4F0E-9FDE-FEE5A5DF083B}"/>
                </c:ext>
              </c:extLst>
            </c:dLbl>
            <c:dLbl>
              <c:idx val="9"/>
              <c:layout>
                <c:manualLayout>
                  <c:x val="2.3390282429547847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A06-46A4-84CA-B498E012AD7E}"/>
                </c:ext>
              </c:extLst>
            </c:dLbl>
            <c:dLbl>
              <c:idx val="10"/>
              <c:layout>
                <c:manualLayout>
                  <c:x val="2.4504105402383458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0A-4BE2-AF1A-086965110F1F}"/>
                </c:ext>
              </c:extLst>
            </c:dLbl>
            <c:dLbl>
              <c:idx val="11"/>
              <c:layout>
                <c:manualLayout>
                  <c:x val="2.673175134805468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A90-46EE-90F8-729C62639B6D}"/>
                </c:ext>
              </c:extLst>
            </c:dLbl>
            <c:dLbl>
              <c:idx val="12"/>
              <c:layout>
                <c:manualLayout>
                  <c:x val="2.4504105402383458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A90-46EE-90F8-729C62639B6D}"/>
                </c:ext>
              </c:extLst>
            </c:dLbl>
            <c:dLbl>
              <c:idx val="13"/>
              <c:layout>
                <c:manualLayout>
                  <c:x val="2.4504105402383458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C2B-49D0-A916-50B5C7BDE8F8}"/>
                </c:ext>
              </c:extLst>
            </c:dLbl>
            <c:dLbl>
              <c:idx val="14"/>
              <c:layout>
                <c:manualLayout>
                  <c:x val="2.673175134805468E-2"/>
                  <c:y val="-4.17574425243325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A90-46EE-90F8-729C62639B6D}"/>
                </c:ext>
              </c:extLst>
            </c:dLbl>
            <c:dLbl>
              <c:idx val="15"/>
              <c:layout>
                <c:manualLayout>
                  <c:x val="0.29516308780143713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1BA-4D74-9A89-82E3C0701F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Одинока мати</c:v>
                </c:pt>
                <c:pt idx="10">
                  <c:v>Багатодітна сім'я</c:v>
                </c:pt>
                <c:pt idx="11">
                  <c:v>Учасник ліквідації аварії на Чорнобильській АЕС</c:v>
                </c:pt>
                <c:pt idx="12">
                  <c:v>Учасник АТО/ООС</c:v>
                </c:pt>
                <c:pt idx="13">
                  <c:v>Член сім'ї загиблого</c:v>
                </c:pt>
                <c:pt idx="14">
                  <c:v>Переселенець, або внутрішньо переміщена особа</c:v>
                </c:pt>
                <c:pt idx="15">
                  <c:v>Інші категорії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30</c:v>
                </c:pt>
                <c:pt idx="1">
                  <c:v>4</c:v>
                </c:pt>
                <c:pt idx="2">
                  <c:v>446</c:v>
                </c:pt>
                <c:pt idx="3">
                  <c:v>456</c:v>
                </c:pt>
                <c:pt idx="4">
                  <c:v>410</c:v>
                </c:pt>
                <c:pt idx="5">
                  <c:v>90</c:v>
                </c:pt>
                <c:pt idx="6">
                  <c:v>14</c:v>
                </c:pt>
                <c:pt idx="7">
                  <c:v>1287</c:v>
                </c:pt>
                <c:pt idx="8">
                  <c:v>35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5</c:v>
                </c:pt>
                <c:pt idx="13">
                  <c:v>8</c:v>
                </c:pt>
                <c:pt idx="14">
                  <c:v>57</c:v>
                </c:pt>
                <c:pt idx="15">
                  <c:v>27911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Одинока мати</c:v>
                </c:pt>
                <c:pt idx="10">
                  <c:v>Багатодітна сім'я</c:v>
                </c:pt>
                <c:pt idx="11">
                  <c:v>Учасник ліквідації аварії на Чорнобильській АЕС</c:v>
                </c:pt>
                <c:pt idx="12">
                  <c:v>Учасник АТО/ООС</c:v>
                </c:pt>
                <c:pt idx="13">
                  <c:v>Член сім'ї загиблого</c:v>
                </c:pt>
                <c:pt idx="14">
                  <c:v>Переселенець, або внутрішньо переміщена особа</c:v>
                </c:pt>
                <c:pt idx="15">
                  <c:v>Інші категорії</c:v>
                </c:pt>
              </c:strCache>
            </c:strRef>
          </c:cat>
          <c:val>
            <c:numRef>
              <c:f>Аркуш1!$C$2:$C$17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Одинока мати</c:v>
                </c:pt>
                <c:pt idx="10">
                  <c:v>Багатодітна сім'я</c:v>
                </c:pt>
                <c:pt idx="11">
                  <c:v>Учасник ліквідації аварії на Чорнобильській АЕС</c:v>
                </c:pt>
                <c:pt idx="12">
                  <c:v>Учасник АТО/ООС</c:v>
                </c:pt>
                <c:pt idx="13">
                  <c:v>Член сім'ї загиблого</c:v>
                </c:pt>
                <c:pt idx="14">
                  <c:v>Переселенець, або внутрішньо переміщена особа</c:v>
                </c:pt>
                <c:pt idx="15">
                  <c:v>Інші категорії</c:v>
                </c:pt>
              </c:strCache>
            </c:strRef>
          </c:cat>
          <c:val>
            <c:numRef>
              <c:f>Аркуш1!$D$2:$D$17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301117936"/>
        <c:axId val="301118720"/>
        <c:axId val="0"/>
      </c:bar3DChart>
      <c:catAx>
        <c:axId val="30111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01118720"/>
        <c:crosses val="autoZero"/>
        <c:auto val="1"/>
        <c:lblAlgn val="ctr"/>
        <c:lblOffset val="100"/>
        <c:noMultiLvlLbl val="0"/>
      </c:catAx>
      <c:valAx>
        <c:axId val="301118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0111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375434039814269"/>
          <c:y val="0.30579590193271294"/>
          <c:w val="0.48904761419595283"/>
          <c:h val="0.4461259246003340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A20D-4210-BAE4-40C8854DA7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08B-464D-80E6-F1D0DAF7EA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F08B-464D-80E6-F1D0DAF7EA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F08B-464D-80E6-F1D0DAF7EA2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BCD1-49BA-B23B-6A0D78E2044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BCD1-49BA-B23B-6A0D78E2044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BCD1-49BA-B23B-6A0D78E2044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BCD1-49BA-B23B-6A0D78E2044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FDE-4167-A563-6606714A6BD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DFDE-4167-A563-6606714A6BD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DFDE-4167-A563-6606714A6BD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CCC0-469B-83F8-C7DB869377C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FA91-4F0D-BF82-1B94D98581A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FA91-4F0D-BF82-1B94D98581A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FA91-4F0D-BF82-1B94D98581A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A91-4F0D-BF82-1B94D98581A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FA91-4F0D-BF82-1B94D98581A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FA91-4F0D-BF82-1B94D98581A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1F88-4D19-92BF-7FEC796C5090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FA91-4F0D-BF82-1B94D98581AB}"/>
              </c:ext>
            </c:extLst>
          </c:dPt>
          <c:dLbls>
            <c:dLbl>
              <c:idx val="0"/>
              <c:layout>
                <c:manualLayout>
                  <c:x val="-0.10616219401046365"/>
                  <c:y val="-7.6599318137707151E-2"/>
                </c:manualLayout>
              </c:layout>
              <c:tx>
                <c:rich>
                  <a:bodyPr/>
                  <a:lstStyle/>
                  <a:p>
                    <a:fld id="{50A14695-1DB8-4E96-A4DF-99D546035E39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23,9%</a:t>
                    </a:r>
                    <a:r>
                      <a:rPr lang="ru-RU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4675-4EA5-A0B9-893FA36A06FA}"/>
                </c:ext>
              </c:extLst>
            </c:dLbl>
            <c:dLbl>
              <c:idx val="1"/>
              <c:layout>
                <c:manualLayout>
                  <c:x val="-0.17892774567101538"/>
                  <c:y val="-4.7857015032211882E-2"/>
                </c:manualLayout>
              </c:layout>
              <c:tx>
                <c:rich>
                  <a:bodyPr/>
                  <a:lstStyle/>
                  <a:p>
                    <a:fld id="{3BB9D69C-9711-48E4-B7B5-6DBA79CE6F13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24217073214319"/>
                      <c:h val="5.72548422134653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A20D-4210-BAE4-40C8854DA7FD}"/>
                </c:ext>
              </c:extLst>
            </c:dLbl>
            <c:dLbl>
              <c:idx val="2"/>
              <c:layout>
                <c:manualLayout>
                  <c:x val="-4.1211169406704259E-2"/>
                  <c:y val="-0.10438926619770912"/>
                </c:manualLayout>
              </c:layout>
              <c:tx>
                <c:rich>
                  <a:bodyPr/>
                  <a:lstStyle/>
                  <a:p>
                    <a:fld id="{725C811A-F1C0-4692-8CD6-DA269C83BADC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</a:t>
                    </a:r>
                    <a:fld id="{2E734D48-F0B6-4FE7-94A8-A497E941514C}" type="PERCENTAGE">
                      <a:rPr lang="uk-UA" baseline="0" smtClean="0"/>
                      <a:pPr/>
                      <a:t>[ВІДСОТОК]</a:t>
                    </a:fld>
                    <a:endParaRPr lang="uk-UA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F08B-464D-80E6-F1D0DAF7EA2E}"/>
                </c:ext>
              </c:extLst>
            </c:dLbl>
            <c:dLbl>
              <c:idx val="3"/>
              <c:layout>
                <c:manualLayout>
                  <c:x val="0.27760239042240148"/>
                  <c:y val="-0.1306128950691412"/>
                </c:manualLayout>
              </c:layout>
              <c:tx>
                <c:rich>
                  <a:bodyPr/>
                  <a:lstStyle/>
                  <a:p>
                    <a:fld id="{45118518-72A5-4869-84F4-520439A868BB}" type="CATEGORYNAME">
                      <a:rPr lang="ru-RU" baseline="0" smtClean="0"/>
                      <a:pPr/>
                      <a:t>[ІМ’Я КАТЕГОРІЇ]</a:t>
                    </a:fld>
                    <a:r>
                      <a:rPr lang="ru-RU" baseline="0" dirty="0" smtClean="0"/>
                      <a:t> 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F08B-464D-80E6-F1D0DAF7EA2E}"/>
                </c:ext>
              </c:extLst>
            </c:dLbl>
            <c:dLbl>
              <c:idx val="4"/>
              <c:layout>
                <c:manualLayout>
                  <c:x val="6.7229222171206401E-2"/>
                  <c:y val="-5.3556115225293702E-2"/>
                </c:manualLayout>
              </c:layout>
              <c:tx>
                <c:rich>
                  <a:bodyPr/>
                  <a:lstStyle/>
                  <a:p>
                    <a:fld id="{08ED065C-125D-4860-A26B-DD7991C35A20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44,1%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F08B-464D-80E6-F1D0DAF7EA2E}"/>
                </c:ext>
              </c:extLst>
            </c:dLbl>
            <c:dLbl>
              <c:idx val="5"/>
              <c:layout>
                <c:manualLayout>
                  <c:x val="0.16752965479528384"/>
                  <c:y val="-2.6843086375566691E-2"/>
                </c:manualLayout>
              </c:layout>
              <c:tx>
                <c:rich>
                  <a:bodyPr/>
                  <a:lstStyle/>
                  <a:p>
                    <a:fld id="{7CAC61CF-92C2-4D51-B2A6-E3729394BEF6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0,1%</a:t>
                    </a:r>
                    <a:r>
                      <a:rPr lang="ru-RU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92661224226647"/>
                      <c:h val="5.725483178239083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BCD1-49BA-B23B-6A0D78E2044C}"/>
                </c:ext>
              </c:extLst>
            </c:dLbl>
            <c:dLbl>
              <c:idx val="6"/>
              <c:layout>
                <c:manualLayout>
                  <c:x val="0.19191863285972002"/>
                  <c:y val="-0.10744210395268255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/>
                      <a:t>Охорона здоров'я  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70269211431281"/>
                      <c:h val="5.72560883976556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BCD1-49BA-B23B-6A0D78E2044C}"/>
                </c:ext>
              </c:extLst>
            </c:dLbl>
            <c:dLbl>
              <c:idx val="7"/>
              <c:layout>
                <c:manualLayout>
                  <c:x val="0.16962589199560799"/>
                  <c:y val="2.654824419299673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>
                      <a:defRPr sz="11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B8B2538-CE91-428B-BC48-7944174641FF}" type="CATEGORYNAME">
                      <a:rPr lang="uk-UA" smtClean="0"/>
                      <a:pPr algn="ctr">
                        <a:defRPr b="1">
                          <a:solidFill>
                            <a:schemeClr val="dk1"/>
                          </a:solidFill>
                        </a:defRPr>
                      </a:pPr>
                      <a:t>[ІМ’Я КАТЕГОРІЇ]</a:t>
                    </a:fld>
                    <a:r>
                      <a:rPr lang="uk-UA" dirty="0" smtClean="0"/>
                      <a:t> 0,4%</a:t>
                    </a:r>
                    <a:r>
                      <a:rPr lang="uk-UA" baseline="0" dirty="0"/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>
                    <a:defRPr sz="11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813178065469329"/>
                      <c:h val="5.72548422134653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BCD1-49BA-B23B-6A0D78E2044C}"/>
                </c:ext>
              </c:extLst>
            </c:dLbl>
            <c:dLbl>
              <c:idx val="8"/>
              <c:layout>
                <c:manualLayout>
                  <c:x val="0.11959982880301304"/>
                  <c:y val="6.6171263579444542E-2"/>
                </c:manualLayout>
              </c:layout>
              <c:tx>
                <c:rich>
                  <a:bodyPr/>
                  <a:lstStyle/>
                  <a:p>
                    <a:fld id="{C8825789-21DE-4D39-B303-F1493A4A59B5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47188193219062"/>
                      <c:h val="5.72548422134653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BCD1-49BA-B23B-6A0D78E2044C}"/>
                </c:ext>
              </c:extLst>
            </c:dLbl>
            <c:dLbl>
              <c:idx val="9"/>
              <c:layout>
                <c:manualLayout>
                  <c:x val="0.18960119091719735"/>
                  <c:y val="9.5877818442758764E-2"/>
                </c:manualLayout>
              </c:layout>
              <c:tx>
                <c:rich>
                  <a:bodyPr/>
                  <a:lstStyle/>
                  <a:p>
                    <a:fld id="{B4C2146B-39D2-4A56-BD06-1BD9D77C9CC8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4,6</a:t>
                    </a:r>
                    <a:r>
                      <a:rPr lang="ru-RU" baseline="0" dirty="0" smtClean="0"/>
                      <a:t>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DFDE-4167-A563-6606714A6BD3}"/>
                </c:ext>
              </c:extLst>
            </c:dLbl>
            <c:dLbl>
              <c:idx val="10"/>
              <c:layout>
                <c:manualLayout>
                  <c:x val="0.15195070061768517"/>
                  <c:y val="0.196466193378868"/>
                </c:manualLayout>
              </c:layout>
              <c:tx>
                <c:rich>
                  <a:bodyPr/>
                  <a:lstStyle/>
                  <a:p>
                    <a:fld id="{F9D4F7A3-01C5-45EF-9D0A-C460F8C6336F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DFDE-4167-A563-6606714A6BD3}"/>
                </c:ext>
              </c:extLst>
            </c:dLbl>
            <c:dLbl>
              <c:idx val="11"/>
              <c:layout>
                <c:manualLayout>
                  <c:x val="-5.2989714793850833E-2"/>
                  <c:y val="0.17484035731329026"/>
                </c:manualLayout>
              </c:layout>
              <c:tx>
                <c:rich>
                  <a:bodyPr/>
                  <a:lstStyle/>
                  <a:p>
                    <a:fld id="{FA11298F-B232-4CED-8D61-2EB6722B17AE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06154504744584"/>
                      <c:h val="6.072953948938199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DFDE-4167-A563-6606714A6BD3}"/>
                </c:ext>
              </c:extLst>
            </c:dLbl>
            <c:dLbl>
              <c:idx val="12"/>
              <c:layout>
                <c:manualLayout>
                  <c:x val="-0.13457837903654551"/>
                  <c:y val="0.11752087807205902"/>
                </c:manualLayout>
              </c:layout>
              <c:tx>
                <c:rich>
                  <a:bodyPr/>
                  <a:lstStyle/>
                  <a:p>
                    <a:fld id="{36CED178-E89E-489F-B8B0-A57EB1437154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11,2</a:t>
                    </a:r>
                    <a:r>
                      <a:rPr lang="ru-RU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62915350443442"/>
                      <c:h val="0.108656197804819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CCC0-469B-83F8-C7DB869377CE}"/>
                </c:ext>
              </c:extLst>
            </c:dLbl>
            <c:dLbl>
              <c:idx val="13"/>
              <c:layout>
                <c:manualLayout>
                  <c:x val="-0.17998128750133305"/>
                  <c:y val="0.15774015772995068"/>
                </c:manualLayout>
              </c:layout>
              <c:tx>
                <c:rich>
                  <a:bodyPr/>
                  <a:lstStyle/>
                  <a:p>
                    <a:fld id="{2152963E-6EAD-4D34-9AA3-6C5B1AD831B9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0,1</a:t>
                    </a:r>
                    <a:r>
                      <a:rPr lang="uk-UA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2023103506965"/>
                      <c:h val="7.730121092817941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FA91-4F0D-BF82-1B94D98581AB}"/>
                </c:ext>
              </c:extLst>
            </c:dLbl>
            <c:dLbl>
              <c:idx val="14"/>
              <c:layout>
                <c:manualLayout>
                  <c:x val="-0.22546861391506989"/>
                  <c:y val="7.9061383844858932E-2"/>
                </c:manualLayout>
              </c:layout>
              <c:tx>
                <c:rich>
                  <a:bodyPr/>
                  <a:lstStyle/>
                  <a:p>
                    <a:fld id="{CCA27025-D66F-4836-AD58-D88C6119FFE8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1</a:t>
                    </a:r>
                    <a:r>
                      <a:rPr lang="ru-RU" baseline="0" dirty="0" smtClean="0"/>
                      <a:t>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FA91-4F0D-BF82-1B94D98581AB}"/>
                </c:ext>
              </c:extLst>
            </c:dLbl>
            <c:dLbl>
              <c:idx val="15"/>
              <c:layout>
                <c:manualLayout>
                  <c:x val="-0.18306260598753027"/>
                  <c:y val="3.7380547602004294E-2"/>
                </c:manualLayout>
              </c:layout>
              <c:tx>
                <c:rich>
                  <a:bodyPr/>
                  <a:lstStyle/>
                  <a:p>
                    <a:fld id="{D9941F3D-4FC6-4E0B-90FB-9CEB8510E8C9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3,9</a:t>
                    </a:r>
                    <a:r>
                      <a:rPr lang="ru-RU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FA91-4F0D-BF82-1B94D98581AB}"/>
                </c:ext>
              </c:extLst>
            </c:dLbl>
            <c:dLbl>
              <c:idx val="16"/>
              <c:layout>
                <c:manualLayout>
                  <c:x val="-0.18783202633139182"/>
                  <c:y val="-3.0584052402408556E-3"/>
                </c:manualLayout>
              </c:layout>
              <c:tx>
                <c:rich>
                  <a:bodyPr/>
                  <a:lstStyle/>
                  <a:p>
                    <a:fld id="{EAADC4C2-4615-40BF-A5D6-319CA0F0042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0,1</a:t>
                    </a:r>
                    <a:r>
                      <a:rPr lang="ru-RU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FA91-4F0D-BF82-1B94D98581AB}"/>
                </c:ext>
              </c:extLst>
            </c:dLbl>
            <c:dLbl>
              <c:idx val="17"/>
              <c:layout>
                <c:manualLayout>
                  <c:x val="-0.17993194004656177"/>
                  <c:y val="-5.4349017918796684E-2"/>
                </c:manualLayout>
              </c:layout>
              <c:tx>
                <c:rich>
                  <a:bodyPr/>
                  <a:lstStyle/>
                  <a:p>
                    <a:fld id="{B6860069-74C5-4164-B94C-B22FBAD5F9A1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FA91-4F0D-BF82-1B94D98581AB}"/>
                </c:ext>
              </c:extLst>
            </c:dLbl>
            <c:dLbl>
              <c:idx val="18"/>
              <c:layout>
                <c:manualLayout>
                  <c:x val="-0.13956068027772178"/>
                  <c:y val="-0.10095569374850878"/>
                </c:manualLayout>
              </c:layout>
              <c:tx>
                <c:rich>
                  <a:bodyPr/>
                  <a:lstStyle/>
                  <a:p>
                    <a:fld id="{56F1F7EC-6977-47D1-9D22-7434FA85CBCE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04090498590058"/>
                      <c:h val="7.730121092817941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FA91-4F0D-BF82-1B94D98581AB}"/>
                </c:ext>
              </c:extLst>
            </c:dLbl>
            <c:dLbl>
              <c:idx val="19"/>
              <c:layout>
                <c:manualLayout>
                  <c:x val="-0.12069616353676643"/>
                  <c:y val="-0.16387831023729094"/>
                </c:manualLayout>
              </c:layout>
              <c:tx>
                <c:rich>
                  <a:bodyPr/>
                  <a:lstStyle/>
                  <a:p>
                    <a:fld id="{F86BB1EA-91BD-45D8-A25E-D854E65110EA}" type="CATEGORYNAME">
                      <a:rPr lang="ru-RU" b="1" smtClean="0"/>
                      <a:pPr/>
                      <a:t>[ІМ’Я КАТЕГОРІЇ]</a:t>
                    </a:fld>
                    <a:r>
                      <a:rPr lang="ru-RU" b="1" dirty="0" smtClean="0"/>
                      <a:t> </a:t>
                    </a:r>
                    <a:r>
                      <a:rPr lang="ru-RU" b="1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1F88-4D19-92BF-7FEC796C5090}"/>
                </c:ext>
              </c:extLst>
            </c:dLbl>
            <c:dLbl>
              <c:idx val="20"/>
              <c:layout>
                <c:manualLayout>
                  <c:x val="-0.1061067591308726"/>
                  <c:y val="-0.23017839923972902"/>
                </c:manualLayout>
              </c:layout>
              <c:tx>
                <c:rich>
                  <a:bodyPr/>
                  <a:lstStyle/>
                  <a:p>
                    <a:fld id="{670250EC-2470-411A-B3A6-9368E82AACAB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FA91-4F0D-BF82-1B94D98581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Аркуш1!$A$2:$A$22</c:f>
              <c:strCache>
                <c:ptCount val="21"/>
                <c:pt idx="0">
                  <c:v>Аграрна політика і земельні відносини</c:v>
                </c:pt>
                <c:pt idx="1">
                  <c:v>Транспорт і зв'язок 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Сімейна та гендерна політика. Захист прав дітей</c:v>
                </c:pt>
                <c:pt idx="11">
                  <c:v>Культура та культурна спадщина, туризм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Діяльність об'єднань громадян, релігія та міжконфесійні відносини</c:v>
                </c:pt>
                <c:pt idx="14">
                  <c:v>Діяльність Верховної Ради України, Президента України та Кабінету Міністрів України</c:v>
                </c:pt>
                <c:pt idx="15">
                  <c:v>Діяльність центральних органів виконавчої влади</c:v>
                </c:pt>
                <c:pt idx="16">
                  <c:v>Діяльність місцевих органів виконавчої влади</c:v>
                </c:pt>
                <c:pt idx="17">
                  <c:v>Діяльність органів місцевого самоврядування</c:v>
                </c:pt>
                <c:pt idx="18">
                  <c:v>Обороноздатність, суверенітет, міждержавні і міжнародні відносини</c:v>
                </c:pt>
                <c:pt idx="19">
                  <c:v>Державне будівництво, адміністративно-територіальний устрій</c:v>
                </c:pt>
                <c:pt idx="20">
                  <c:v>Цифровізація, Правовий режим Дія Сіті</c:v>
                </c:pt>
              </c:strCache>
            </c:strRef>
          </c:cat>
          <c:val>
            <c:numRef>
              <c:f>Аркуш1!$B$2:$B$22</c:f>
              <c:numCache>
                <c:formatCode>General</c:formatCode>
                <c:ptCount val="21"/>
                <c:pt idx="0">
                  <c:v>10853</c:v>
                </c:pt>
                <c:pt idx="1">
                  <c:v>28</c:v>
                </c:pt>
                <c:pt idx="2">
                  <c:v>437</c:v>
                </c:pt>
                <c:pt idx="3">
                  <c:v>257</c:v>
                </c:pt>
                <c:pt idx="4">
                  <c:v>19993</c:v>
                </c:pt>
                <c:pt idx="5">
                  <c:v>31</c:v>
                </c:pt>
                <c:pt idx="6">
                  <c:v>32</c:v>
                </c:pt>
                <c:pt idx="7">
                  <c:v>191</c:v>
                </c:pt>
                <c:pt idx="8">
                  <c:v>77</c:v>
                </c:pt>
                <c:pt idx="9">
                  <c:v>2087</c:v>
                </c:pt>
                <c:pt idx="10">
                  <c:v>418</c:v>
                </c:pt>
                <c:pt idx="11">
                  <c:v>59</c:v>
                </c:pt>
                <c:pt idx="12">
                  <c:v>5087</c:v>
                </c:pt>
                <c:pt idx="13">
                  <c:v>51</c:v>
                </c:pt>
                <c:pt idx="14">
                  <c:v>554</c:v>
                </c:pt>
                <c:pt idx="15">
                  <c:v>1770</c:v>
                </c:pt>
                <c:pt idx="16">
                  <c:v>29</c:v>
                </c:pt>
                <c:pt idx="17">
                  <c:v>553</c:v>
                </c:pt>
                <c:pt idx="18">
                  <c:v>1836</c:v>
                </c:pt>
                <c:pt idx="19">
                  <c:v>521</c:v>
                </c:pt>
                <c:pt idx="20">
                  <c:v>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1069542112"/>
              </p:ext>
            </p:extLst>
          </p:nvPr>
        </p:nvGraphicFramePr>
        <p:xfrm>
          <a:off x="387614" y="160283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2855125228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621768293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4198878810"/>
              </p:ext>
            </p:extLst>
          </p:nvPr>
        </p:nvGraphicFramePr>
        <p:xfrm>
          <a:off x="390878" y="148120"/>
          <a:ext cx="11547693" cy="6386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848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171</Words>
  <Application>Microsoft Office PowerPoint</Application>
  <PresentationFormat>Широкий екран</PresentationFormat>
  <Paragraphs>60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159</cp:revision>
  <cp:lastPrinted>2026-01-08T13:37:28Z</cp:lastPrinted>
  <dcterms:created xsi:type="dcterms:W3CDTF">2018-01-03T13:22:59Z</dcterms:created>
  <dcterms:modified xsi:type="dcterms:W3CDTF">2026-01-08T13:48:20Z</dcterms:modified>
</cp:coreProperties>
</file>