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4291" autoAdjust="0"/>
  </p:normalViewPr>
  <p:slideViewPr>
    <p:cSldViewPr snapToGrid="0">
      <p:cViewPr varScale="1">
        <p:scale>
          <a:sx n="114" d="100"/>
          <a:sy n="114" d="100"/>
        </p:scale>
        <p:origin x="132" y="4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мешканців Миколаївської області за формою надходження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88"/>
      <c:depthPercent val="6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105646630236799E-2"/>
          <c:y val="0.28981891298646051"/>
          <c:w val="0.83265027322404372"/>
          <c:h val="0.55886825351942981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8"/>
          <c:dPt>
            <c:idx val="0"/>
            <c:bubble3D val="0"/>
            <c:explosion val="5"/>
            <c:spPr>
              <a:solidFill>
                <a:srgbClr val="FFFF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BCB-4F77-868B-6EA8690404C4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B5C-4237-9636-09DDD7ECEE03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0B5C-4237-9636-09DDD7ECEE0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6186-4C61-AE25-188D4F3BF043}"/>
              </c:ext>
            </c:extLst>
          </c:dPt>
          <c:dLbls>
            <c:dLbl>
              <c:idx val="0"/>
              <c:layout>
                <c:manualLayout>
                  <c:x val="9.9043715846994368E-2"/>
                  <c:y val="9.31893610888940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BCB-4F77-868B-6EA8690404C4}"/>
                </c:ext>
              </c:extLst>
            </c:dLbl>
            <c:dLbl>
              <c:idx val="1"/>
              <c:layout>
                <c:manualLayout>
                  <c:x val="-6.7167577413479049E-2"/>
                  <c:y val="-4.3343888878555371E-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5-0B5C-4237-9636-09DDD7ECEE03}"/>
                </c:ext>
              </c:extLst>
            </c:dLbl>
            <c:dLbl>
              <c:idx val="2"/>
              <c:layout>
                <c:manualLayout>
                  <c:x val="3.3014571948998178E-2"/>
                  <c:y val="-8.23533888692552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B5C-4237-9636-09DDD7ECEE03}"/>
                </c:ext>
              </c:extLst>
            </c:dLbl>
            <c:dLbl>
              <c:idx val="3"/>
              <c:layout>
                <c:manualLayout>
                  <c:x val="7.7413479052823309E-2"/>
                  <c:y val="-0.11919569441602731"/>
                </c:manualLayout>
              </c:layout>
              <c:tx>
                <c:rich>
                  <a:bodyPr/>
                  <a:lstStyle/>
                  <a:p>
                    <a:fld id="{FEF8BB8B-4650-413F-BFC9-F2060C5C96F3}" type="CATEGORYNAME">
                      <a:rPr lang="uk-UA"/>
                      <a:pPr/>
                      <a:t>[ІМ’Я КАТЕГОРІЇ]</a:t>
                    </a:fld>
                    <a:r>
                      <a:rPr lang="uk-UA" baseline="0"/>
                      <a:t>
</a:t>
                    </a:r>
                    <a:r>
                      <a:rPr lang="uk-UA" baseline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6186-4C61-AE25-188D4F3BF043}"/>
                </c:ext>
              </c:extLst>
            </c:dLbl>
            <c:numFmt formatCode="0.0%" sourceLinked="0"/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Аркуш1!$A$2:$A$5</c:f>
              <c:strCache>
                <c:ptCount val="4"/>
                <c:pt idx="0">
                  <c:v>Поштою</c:v>
                </c:pt>
                <c:pt idx="1">
                  <c:v>Засобами електронного зв'язку</c:v>
                </c:pt>
                <c:pt idx="2">
                  <c:v>Засобами телефонного зв'язку</c:v>
                </c:pt>
                <c:pt idx="3">
                  <c:v>Через органи влади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707</c:v>
                </c:pt>
                <c:pt idx="1">
                  <c:v>6952</c:v>
                </c:pt>
                <c:pt idx="2">
                  <c:v>2811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CB-4F77-868B-6EA8690404C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Миколаївської 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Аркуш1!$B$2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1312941758155319"/>
                  <c:y val="-8.76390774365431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E1F-4832-BA55-35A08D3434E3}"/>
                </c:ext>
              </c:extLst>
            </c:dLbl>
            <c:dLbl>
              <c:idx val="1"/>
              <c:layout>
                <c:manualLayout>
                  <c:x val="2.3975458192401395E-2"/>
                  <c:y val="-2.19097693591365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E1F-4832-BA55-35A08D3434E3}"/>
                </c:ext>
              </c:extLst>
            </c:dLbl>
            <c:dLbl>
              <c:idx val="2"/>
              <c:layout>
                <c:manualLayout>
                  <c:x val="2.2833769707049027E-2"/>
                  <c:y val="-2.19097693591349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E1F-4832-BA55-35A08D3434E3}"/>
                </c:ext>
              </c:extLst>
            </c:dLbl>
            <c:dLbl>
              <c:idx val="3"/>
              <c:layout>
                <c:manualLayout>
                  <c:x val="2.283376970704902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CB58-4DF2-962D-8BD71190B788}"/>
                </c:ext>
              </c:extLst>
            </c:dLbl>
            <c:dLbl>
              <c:idx val="4"/>
              <c:layout>
                <c:manualLayout>
                  <c:x val="2.283376970704902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B58-4DF2-962D-8BD71190B788}"/>
                </c:ext>
              </c:extLst>
            </c:dLbl>
            <c:dLbl>
              <c:idx val="5"/>
              <c:layout>
                <c:manualLayout>
                  <c:x val="2.0550392736344125E-2"/>
                  <c:y val="-4.3819538718271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B58-4DF2-962D-8BD71190B788}"/>
                </c:ext>
              </c:extLst>
            </c:dLbl>
            <c:dLbl>
              <c:idx val="6"/>
              <c:layout>
                <c:manualLayout>
                  <c:x val="2.3975458192401395E-2"/>
                  <c:y val="-6.57293080774081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B58-4DF2-962D-8BD71190B788}"/>
                </c:ext>
              </c:extLst>
            </c:dLbl>
            <c:dLbl>
              <c:idx val="7"/>
              <c:layout>
                <c:manualLayout>
                  <c:x val="3.1967277589868635E-2"/>
                  <c:y val="-2.19097693591357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B58-4DF2-962D-8BD71190B788}"/>
                </c:ext>
              </c:extLst>
            </c:dLbl>
            <c:dLbl>
              <c:idx val="8"/>
              <c:layout>
                <c:manualLayout>
                  <c:x val="0.22719600858513783"/>
                  <c:y val="-6.572930807740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B58-4DF2-962D-8BD71190B788}"/>
                </c:ext>
              </c:extLst>
            </c:dLbl>
            <c:dLbl>
              <c:idx val="9"/>
              <c:layout>
                <c:manualLayout>
                  <c:x val="0.29683900619163733"/>
                  <c:y val="-4.3819538718271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B58-4DF2-962D-8BD71190B788}"/>
                </c:ext>
              </c:extLst>
            </c:dLbl>
            <c:dLbl>
              <c:idx val="10"/>
              <c:layout>
                <c:manualLayout>
                  <c:x val="0.18267015765639222"/>
                  <c:y val="-8.76390774365431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B58-4DF2-962D-8BD71190B788}"/>
                </c:ext>
              </c:extLst>
            </c:dLbl>
            <c:dLbl>
              <c:idx val="11"/>
              <c:layout>
                <c:manualLayout>
                  <c:x val="0.18381184614174467"/>
                  <c:y val="-8.76390774365427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B58-4DF2-962D-8BD71190B788}"/>
                </c:ext>
              </c:extLst>
            </c:dLbl>
            <c:dLbl>
              <c:idx val="12"/>
              <c:layout>
                <c:manualLayout>
                  <c:x val="5.4801047296917663E-2"/>
                  <c:y val="-4.3819538718271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847-4BBD-A5BF-81C934984F2F}"/>
                </c:ext>
              </c:extLst>
            </c:dLbl>
            <c:dLbl>
              <c:idx val="13"/>
              <c:layout>
                <c:manualLayout>
                  <c:x val="2.3975458192401395E-2"/>
                  <c:y val="-2.1909769359136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847-4BBD-A5BF-81C934984F2F}"/>
                </c:ext>
              </c:extLst>
            </c:dLbl>
            <c:dLbl>
              <c:idx val="14"/>
              <c:layout>
                <c:manualLayout>
                  <c:x val="2.6258835163106297E-2"/>
                  <c:y val="-8.76390774365431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847-4BBD-A5BF-81C934984F2F}"/>
                </c:ext>
              </c:extLst>
            </c:dLbl>
            <c:dLbl>
              <c:idx val="15"/>
              <c:layout>
                <c:manualLayout>
                  <c:x val="2.7400523648458831E-2"/>
                  <c:y val="6.57293080774071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847-4BBD-A5BF-81C934984F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Аркуш1!$A$3:$A$19</c:f>
              <c:strCache>
                <c:ptCount val="16"/>
                <c:pt idx="0">
                  <c:v>Служитель релігійної організації</c:v>
                </c:pt>
                <c:pt idx="1">
                  <c:v>Військовослужбовець</c:v>
                </c:pt>
                <c:pt idx="2">
                  <c:v>Пенсіонер з числа військовослужбовців</c:v>
                </c:pt>
                <c:pt idx="3">
                  <c:v>Адвокат</c:v>
                </c:pt>
                <c:pt idx="4">
                  <c:v>Підприємець</c:v>
                </c:pt>
                <c:pt idx="5">
                  <c:v>Безробітний</c:v>
                </c:pt>
                <c:pt idx="6">
                  <c:v>Державний службовець</c:v>
                </c:pt>
                <c:pt idx="7">
                  <c:v>Особа, що позбавлена волі; особа, воля якої обмежена</c:v>
                </c:pt>
                <c:pt idx="8">
                  <c:v>Робітник</c:v>
                </c:pt>
                <c:pt idx="9">
                  <c:v>Пенсіонер</c:v>
                </c:pt>
                <c:pt idx="10">
                  <c:v>Працівник бюджетної сфери</c:v>
                </c:pt>
                <c:pt idx="11">
                  <c:v>Інші</c:v>
                </c:pt>
                <c:pt idx="12">
                  <c:v>Волонтер</c:v>
                </c:pt>
                <c:pt idx="13">
                  <c:v>Журналіст</c:v>
                </c:pt>
                <c:pt idx="14">
                  <c:v>Селянин</c:v>
                </c:pt>
                <c:pt idx="15">
                  <c:v>Військовослужбовець</c:v>
                </c:pt>
              </c:strCache>
            </c:strRef>
          </c:cat>
          <c:val>
            <c:numRef>
              <c:f>Аркуш1!$B$3:$B$19</c:f>
              <c:numCache>
                <c:formatCode>General</c:formatCode>
                <c:ptCount val="16"/>
                <c:pt idx="0">
                  <c:v>1285</c:v>
                </c:pt>
                <c:pt idx="1">
                  <c:v>13</c:v>
                </c:pt>
                <c:pt idx="2">
                  <c:v>5</c:v>
                </c:pt>
                <c:pt idx="3">
                  <c:v>2</c:v>
                </c:pt>
                <c:pt idx="4">
                  <c:v>4</c:v>
                </c:pt>
                <c:pt idx="5">
                  <c:v>22</c:v>
                </c:pt>
                <c:pt idx="6">
                  <c:v>12</c:v>
                </c:pt>
                <c:pt idx="7">
                  <c:v>6</c:v>
                </c:pt>
                <c:pt idx="8">
                  <c:v>2535</c:v>
                </c:pt>
                <c:pt idx="9">
                  <c:v>3276</c:v>
                </c:pt>
                <c:pt idx="10">
                  <c:v>1864</c:v>
                </c:pt>
                <c:pt idx="11">
                  <c:v>1913</c:v>
                </c:pt>
                <c:pt idx="12">
                  <c:v>435</c:v>
                </c:pt>
                <c:pt idx="13">
                  <c:v>2</c:v>
                </c:pt>
                <c:pt idx="14">
                  <c:v>3</c:v>
                </c:pt>
                <c:pt idx="1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7B-4F54-BB2D-F98F8A02FBA0}"/>
            </c:ext>
          </c:extLst>
        </c:ser>
        <c:ser>
          <c:idx val="1"/>
          <c:order val="1"/>
          <c:tx>
            <c:strRef>
              <c:f>Аркуш1!$C$2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Аркуш1!$A$3:$A$19</c:f>
              <c:strCache>
                <c:ptCount val="16"/>
                <c:pt idx="0">
                  <c:v>Служитель релігійної організації</c:v>
                </c:pt>
                <c:pt idx="1">
                  <c:v>Військовослужбовець</c:v>
                </c:pt>
                <c:pt idx="2">
                  <c:v>Пенсіонер з числа військовослужбовців</c:v>
                </c:pt>
                <c:pt idx="3">
                  <c:v>Адвокат</c:v>
                </c:pt>
                <c:pt idx="4">
                  <c:v>Підприємець</c:v>
                </c:pt>
                <c:pt idx="5">
                  <c:v>Безробітний</c:v>
                </c:pt>
                <c:pt idx="6">
                  <c:v>Державний службовець</c:v>
                </c:pt>
                <c:pt idx="7">
                  <c:v>Особа, що позбавлена волі; особа, воля якої обмежена</c:v>
                </c:pt>
                <c:pt idx="8">
                  <c:v>Робітник</c:v>
                </c:pt>
                <c:pt idx="9">
                  <c:v>Пенсіонер</c:v>
                </c:pt>
                <c:pt idx="10">
                  <c:v>Працівник бюджетної сфери</c:v>
                </c:pt>
                <c:pt idx="11">
                  <c:v>Інші</c:v>
                </c:pt>
                <c:pt idx="12">
                  <c:v>Волонтер</c:v>
                </c:pt>
                <c:pt idx="13">
                  <c:v>Журналіст</c:v>
                </c:pt>
                <c:pt idx="14">
                  <c:v>Селянин</c:v>
                </c:pt>
                <c:pt idx="15">
                  <c:v>Військовослужбовець</c:v>
                </c:pt>
              </c:strCache>
            </c:strRef>
          </c:cat>
          <c:val>
            <c:numRef>
              <c:f>Аркуш1!$C$3:$C$19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1-3F7B-4F54-BB2D-F98F8A02FBA0}"/>
            </c:ext>
          </c:extLst>
        </c:ser>
        <c:ser>
          <c:idx val="2"/>
          <c:order val="2"/>
          <c:tx>
            <c:strRef>
              <c:f>Аркуш1!$D$2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Аркуш1!$A$3:$A$19</c:f>
              <c:strCache>
                <c:ptCount val="16"/>
                <c:pt idx="0">
                  <c:v>Служитель релігійної організації</c:v>
                </c:pt>
                <c:pt idx="1">
                  <c:v>Військовослужбовець</c:v>
                </c:pt>
                <c:pt idx="2">
                  <c:v>Пенсіонер з числа військовослужбовців</c:v>
                </c:pt>
                <c:pt idx="3">
                  <c:v>Адвокат</c:v>
                </c:pt>
                <c:pt idx="4">
                  <c:v>Підприємець</c:v>
                </c:pt>
                <c:pt idx="5">
                  <c:v>Безробітний</c:v>
                </c:pt>
                <c:pt idx="6">
                  <c:v>Державний службовець</c:v>
                </c:pt>
                <c:pt idx="7">
                  <c:v>Особа, що позбавлена волі; особа, воля якої обмежена</c:v>
                </c:pt>
                <c:pt idx="8">
                  <c:v>Робітник</c:v>
                </c:pt>
                <c:pt idx="9">
                  <c:v>Пенсіонер</c:v>
                </c:pt>
                <c:pt idx="10">
                  <c:v>Працівник бюджетної сфери</c:v>
                </c:pt>
                <c:pt idx="11">
                  <c:v>Інші</c:v>
                </c:pt>
                <c:pt idx="12">
                  <c:v>Волонтер</c:v>
                </c:pt>
                <c:pt idx="13">
                  <c:v>Журналіст</c:v>
                </c:pt>
                <c:pt idx="14">
                  <c:v>Селянин</c:v>
                </c:pt>
                <c:pt idx="15">
                  <c:v>Військовослужбовець</c:v>
                </c:pt>
              </c:strCache>
            </c:strRef>
          </c:cat>
          <c:val>
            <c:numRef>
              <c:f>Аркуш1!$D$3:$D$19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2-3F7B-4F54-BB2D-F98F8A02FB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507625519"/>
        <c:axId val="1507638415"/>
        <c:axId val="0"/>
      </c:bar3DChart>
      <c:catAx>
        <c:axId val="15076255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07638415"/>
        <c:crosses val="autoZero"/>
        <c:auto val="1"/>
        <c:lblAlgn val="ctr"/>
        <c:lblOffset val="100"/>
        <c:noMultiLvlLbl val="0"/>
      </c:catAx>
      <c:valAx>
        <c:axId val="15076384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0762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Миколаївської області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99191521445064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700-4315-8808-6FE93786A239}"/>
                </c:ext>
              </c:extLst>
            </c:dLbl>
            <c:dLbl>
              <c:idx val="1"/>
              <c:layout>
                <c:manualLayout>
                  <c:x val="3.3371362007334086E-2"/>
                  <c:y val="-4.3051817947760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700-4315-8808-6FE93786A239}"/>
                </c:ext>
              </c:extLst>
            </c:dLbl>
            <c:dLbl>
              <c:idx val="2"/>
              <c:layout>
                <c:manualLayout>
                  <c:x val="4.0275781732989416E-2"/>
                  <c:y val="-2.1525908973879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700-4315-8808-6FE93786A239}"/>
                </c:ext>
              </c:extLst>
            </c:dLbl>
            <c:dLbl>
              <c:idx val="3"/>
              <c:layout>
                <c:manualLayout>
                  <c:x val="4.142651835393197E-2"/>
                  <c:y val="-4.3051817947760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700-4315-8808-6FE93786A239}"/>
                </c:ext>
              </c:extLst>
            </c:dLbl>
            <c:dLbl>
              <c:idx val="4"/>
              <c:layout>
                <c:manualLayout>
                  <c:x val="3.9125045112046779E-2"/>
                  <c:y val="1.0762954486940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700-4315-8808-6FE93786A239}"/>
                </c:ext>
              </c:extLst>
            </c:dLbl>
            <c:dLbl>
              <c:idx val="5"/>
              <c:layout>
                <c:manualLayout>
                  <c:x val="3.7974308491104225E-2"/>
                  <c:y val="-4.3051817947760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700-4315-8808-6FE93786A239}"/>
                </c:ext>
              </c:extLst>
            </c:dLbl>
            <c:dLbl>
              <c:idx val="6"/>
              <c:layout>
                <c:manualLayout>
                  <c:x val="5.4084621184300075E-2"/>
                  <c:y val="-6.45777269216415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700-4315-8808-6FE93786A239}"/>
                </c:ext>
              </c:extLst>
            </c:dLbl>
            <c:dLbl>
              <c:idx val="7"/>
              <c:layout>
                <c:manualLayout>
                  <c:x val="2.646694228167876E-2"/>
                  <c:y val="-4.3051817947760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700-4315-8808-6FE93786A239}"/>
                </c:ext>
              </c:extLst>
            </c:dLbl>
            <c:dLbl>
              <c:idx val="8"/>
              <c:layout>
                <c:manualLayout>
                  <c:x val="2.0713259176965901E-2"/>
                  <c:y val="3.946371056396180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EE6-4C72-8A77-FB29D85494DA}"/>
                </c:ext>
              </c:extLst>
            </c:dLbl>
            <c:dLbl>
              <c:idx val="9"/>
              <c:layout>
                <c:manualLayout>
                  <c:x val="0.2957393115822366"/>
                  <c:y val="-1.2915545384328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EE6-4C72-8A77-FB29D85494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Аркуш1!$A$2:$A$15</c:f>
              <c:strCache>
                <c:ptCount val="10"/>
                <c:pt idx="0">
                  <c:v>Особа з інвалідністю I групи</c:v>
                </c:pt>
                <c:pt idx="1">
                  <c:v>Особа з інвалідністю внаслідок війни</c:v>
                </c:pt>
                <c:pt idx="2">
                  <c:v>Учасник ліквідаціії наслідків на Чорнобильській АЕС</c:v>
                </c:pt>
                <c:pt idx="3">
                  <c:v>Переселенець, або внутрішньо переміщена особа</c:v>
                </c:pt>
                <c:pt idx="4">
                  <c:v>Особа з інвалідністю ІІ групи</c:v>
                </c:pt>
                <c:pt idx="5">
                  <c:v>Ветеран праці</c:v>
                </c:pt>
                <c:pt idx="6">
                  <c:v>Дитина війни</c:v>
                </c:pt>
                <c:pt idx="7">
                  <c:v>Особа з інвалідністю ІІІ групи</c:v>
                </c:pt>
                <c:pt idx="8">
                  <c:v>Учасник бойових дій</c:v>
                </c:pt>
                <c:pt idx="9">
                  <c:v>Інші категорії</c:v>
                </c:pt>
              </c:strCache>
            </c:strRef>
          </c:cat>
          <c:val>
            <c:numRef>
              <c:f>Аркуш1!$B$2:$B$15</c:f>
              <c:numCache>
                <c:formatCode>General</c:formatCode>
                <c:ptCount val="10"/>
                <c:pt idx="0">
                  <c:v>4</c:v>
                </c:pt>
                <c:pt idx="1">
                  <c:v>8</c:v>
                </c:pt>
                <c:pt idx="2">
                  <c:v>18</c:v>
                </c:pt>
                <c:pt idx="3">
                  <c:v>4</c:v>
                </c:pt>
                <c:pt idx="4">
                  <c:v>16</c:v>
                </c:pt>
                <c:pt idx="5">
                  <c:v>3</c:v>
                </c:pt>
                <c:pt idx="6">
                  <c:v>800</c:v>
                </c:pt>
                <c:pt idx="7">
                  <c:v>22</c:v>
                </c:pt>
                <c:pt idx="8">
                  <c:v>10</c:v>
                </c:pt>
                <c:pt idx="9">
                  <c:v>9641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C2-48E5-A877-BFADF74A764E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Аркуш1!$A$2:$A$15</c:f>
              <c:strCache>
                <c:ptCount val="10"/>
                <c:pt idx="0">
                  <c:v>Особа з інвалідністю I групи</c:v>
                </c:pt>
                <c:pt idx="1">
                  <c:v>Особа з інвалідністю внаслідок війни</c:v>
                </c:pt>
                <c:pt idx="2">
                  <c:v>Учасник ліквідаціії наслідків на Чорнобильській АЕС</c:v>
                </c:pt>
                <c:pt idx="3">
                  <c:v>Переселенець, або внутрішньо переміщена особа</c:v>
                </c:pt>
                <c:pt idx="4">
                  <c:v>Особа з інвалідністю ІІ групи</c:v>
                </c:pt>
                <c:pt idx="5">
                  <c:v>Ветеран праці</c:v>
                </c:pt>
                <c:pt idx="6">
                  <c:v>Дитина війни</c:v>
                </c:pt>
                <c:pt idx="7">
                  <c:v>Особа з інвалідністю ІІІ групи</c:v>
                </c:pt>
                <c:pt idx="8">
                  <c:v>Учасник бойових дій</c:v>
                </c:pt>
                <c:pt idx="9">
                  <c:v>Інші категорії</c:v>
                </c:pt>
              </c:strCache>
            </c:strRef>
          </c:cat>
          <c:val>
            <c:numRef>
              <c:f>Аркуш1!$C$2:$C$15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1-39C2-48E5-A877-BFADF74A764E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Аркуш1!$A$2:$A$15</c:f>
              <c:strCache>
                <c:ptCount val="10"/>
                <c:pt idx="0">
                  <c:v>Особа з інвалідністю I групи</c:v>
                </c:pt>
                <c:pt idx="1">
                  <c:v>Особа з інвалідністю внаслідок війни</c:v>
                </c:pt>
                <c:pt idx="2">
                  <c:v>Учасник ліквідаціії наслідків на Чорнобильській АЕС</c:v>
                </c:pt>
                <c:pt idx="3">
                  <c:v>Переселенець, або внутрішньо переміщена особа</c:v>
                </c:pt>
                <c:pt idx="4">
                  <c:v>Особа з інвалідністю ІІ групи</c:v>
                </c:pt>
                <c:pt idx="5">
                  <c:v>Ветеран праці</c:v>
                </c:pt>
                <c:pt idx="6">
                  <c:v>Дитина війни</c:v>
                </c:pt>
                <c:pt idx="7">
                  <c:v>Особа з інвалідністю ІІІ групи</c:v>
                </c:pt>
                <c:pt idx="8">
                  <c:v>Учасник бойових дій</c:v>
                </c:pt>
                <c:pt idx="9">
                  <c:v>Інші категорії</c:v>
                </c:pt>
              </c:strCache>
            </c:strRef>
          </c:cat>
          <c:val>
            <c:numRef>
              <c:f>Аркуш1!$D$2:$D$15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2-39C2-48E5-A877-BFADF74A76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shape val="cylinder"/>
        <c:axId val="1512017791"/>
        <c:axId val="1512009471"/>
        <c:axId val="0"/>
      </c:bar3DChart>
      <c:catAx>
        <c:axId val="151201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12009471"/>
        <c:crosses val="autoZero"/>
        <c:auto val="1"/>
        <c:lblAlgn val="ctr"/>
        <c:lblOffset val="100"/>
        <c:noMultiLvlLbl val="0"/>
      </c:catAx>
      <c:valAx>
        <c:axId val="15120094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1201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Миколаївської області</a:t>
            </a:r>
          </a:p>
        </c:rich>
      </c:tx>
      <c:layout>
        <c:manualLayout>
          <c:xMode val="edge"/>
          <c:yMode val="edge"/>
          <c:x val="0.14378666955274033"/>
          <c:y val="2.34140412808962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8264187349020164"/>
          <c:y val="0.26267333815601612"/>
          <c:w val="0.5516706392455849"/>
          <c:h val="0.4920575517006263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4"/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65F7-4B1C-A703-F969EA69CFCF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5F7-4B1C-A703-F969EA69CFCF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65F7-4B1C-A703-F969EA69CF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D7EA-4E4D-91AD-C20B04E53468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55F7-484A-90ED-0BC1FC7786F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D7EA-4E4D-91AD-C20B04E5346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D7EA-4E4D-91AD-C20B04E5346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D7EA-4E4D-91AD-C20B04E53468}"/>
              </c:ext>
            </c:extLst>
          </c:dPt>
          <c:dPt>
            <c:idx val="8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D7EA-4E4D-91AD-C20B04E5346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D7EA-4E4D-91AD-C20B04E5346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D7EA-4E4D-91AD-C20B04E53468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D7EA-4E4D-91AD-C20B04E53468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B-D7EA-4E4D-91AD-C20B04E53468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F-D7EA-4E4D-91AD-C20B04E53468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1-D7EA-4E4D-91AD-C20B04E53468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190C-43A6-94E5-616B0011BE56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589F-41B5-BABD-397B7F9C2EEB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589F-41B5-BABD-397B7F9C2EEB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190C-43A6-94E5-616B0011BE56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190C-43A6-94E5-616B0011BE56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190C-43A6-94E5-616B0011BE56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190C-43A6-94E5-616B0011BE56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D-589F-41B5-BABD-397B7F9C2EEB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190C-43A6-94E5-616B0011BE56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190C-43A6-94E5-616B0011BE56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3-7DC1-4132-94B7-5BC1789C3E83}"/>
              </c:ext>
            </c:extLst>
          </c:dPt>
          <c:dLbls>
            <c:dLbl>
              <c:idx val="0"/>
              <c:layout>
                <c:manualLayout>
                  <c:x val="-0.18899272929277386"/>
                  <c:y val="0.1091968570479705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63168908869686"/>
                      <c:h val="0.107444967594524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5F7-4B1C-A703-F969EA69CFCF}"/>
                </c:ext>
              </c:extLst>
            </c:dLbl>
            <c:dLbl>
              <c:idx val="1"/>
              <c:layout>
                <c:manualLayout>
                  <c:x val="-0.35153201470206502"/>
                  <c:y val="9.020464104147014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555921200042951"/>
                      <c:h val="0.118585106854148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5F7-4B1C-A703-F969EA69CFCF}"/>
                </c:ext>
              </c:extLst>
            </c:dLbl>
            <c:dLbl>
              <c:idx val="2"/>
              <c:layout>
                <c:manualLayout>
                  <c:x val="0.29207967254337769"/>
                  <c:y val="-8.5787525669475326E-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25578363241117"/>
                      <c:h val="0.133405860936589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5F7-4B1C-A703-F969EA69CFCF}"/>
                </c:ext>
              </c:extLst>
            </c:dLbl>
            <c:dLbl>
              <c:idx val="3"/>
              <c:layout>
                <c:manualLayout>
                  <c:x val="-0.21852280096830026"/>
                  <c:y val="3.780291430299376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310017578556021"/>
                      <c:h val="7.08079856890531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D7EA-4E4D-91AD-C20B04E53468}"/>
                </c:ext>
              </c:extLst>
            </c:dLbl>
            <c:dLbl>
              <c:idx val="4"/>
              <c:layout>
                <c:manualLayout>
                  <c:x val="-0.25127438189687756"/>
                  <c:y val="0.150801691455234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38305017963266"/>
                      <c:h val="6.60416099007661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55F7-484A-90ED-0BC1FC7786F9}"/>
                </c:ext>
              </c:extLst>
            </c:dLbl>
            <c:dLbl>
              <c:idx val="5"/>
              <c:layout>
                <c:manualLayout>
                  <c:x val="-0.13315396836536339"/>
                  <c:y val="0.16370370370370371"/>
                </c:manualLayout>
              </c:layout>
              <c:tx>
                <c:rich>
                  <a:bodyPr/>
                  <a:lstStyle/>
                  <a:p>
                    <a:fld id="{9CA203C6-6B35-4F8A-8037-2386A668731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22,5%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D7EA-4E4D-91AD-C20B04E53468}"/>
                </c:ext>
              </c:extLst>
            </c:dLbl>
            <c:dLbl>
              <c:idx val="6"/>
              <c:layout>
                <c:manualLayout>
                  <c:x val="-9.2348719995332673E-2"/>
                  <c:y val="0.113727325750947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D7EA-4E4D-91AD-C20B04E53468}"/>
                </c:ext>
              </c:extLst>
            </c:dLbl>
            <c:dLbl>
              <c:idx val="7"/>
              <c:layout>
                <c:manualLayout>
                  <c:x val="-3.0067025114759477E-2"/>
                  <c:y val="-1.75919944421137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7EA-4E4D-91AD-C20B04E53468}"/>
                </c:ext>
              </c:extLst>
            </c:dLbl>
            <c:dLbl>
              <c:idx val="8"/>
              <c:layout>
                <c:manualLayout>
                  <c:x val="-0.13631371169646173"/>
                  <c:y val="3.46335666375035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F-D7EA-4E4D-91AD-C20B04E53468}"/>
                </c:ext>
              </c:extLst>
            </c:dLbl>
            <c:dLbl>
              <c:idx val="9"/>
              <c:layout>
                <c:manualLayout>
                  <c:x val="-8.0536674414534326E-2"/>
                  <c:y val="-2.1791776027996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5-D7EA-4E4D-91AD-C20B04E53468}"/>
                </c:ext>
              </c:extLst>
            </c:dLbl>
            <c:dLbl>
              <c:idx val="10"/>
              <c:layout>
                <c:manualLayout>
                  <c:x val="-6.4429339531627466E-2"/>
                  <c:y val="-2.8360746573344999E-2"/>
                </c:manualLayout>
              </c:layout>
              <c:tx>
                <c:rich>
                  <a:bodyPr/>
                  <a:lstStyle/>
                  <a:p>
                    <a:fld id="{19CBA576-A66B-42DA-9F0D-D5464A236F6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11,5%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D7EA-4E4D-91AD-C20B04E53468}"/>
                </c:ext>
              </c:extLst>
            </c:dLbl>
            <c:dLbl>
              <c:idx val="11"/>
              <c:layout>
                <c:manualLayout>
                  <c:x val="-4.4026715346612108E-2"/>
                  <c:y val="-0.1019385378843138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9-D7EA-4E4D-91AD-C20B04E53468}"/>
                </c:ext>
              </c:extLst>
            </c:dLbl>
            <c:dLbl>
              <c:idx val="12"/>
              <c:layout>
                <c:manualLayout>
                  <c:x val="-0.22657646840975368"/>
                  <c:y val="-5.3136337124526103E-2"/>
                </c:manualLayout>
              </c:layout>
              <c:tx>
                <c:rich>
                  <a:bodyPr/>
                  <a:lstStyle/>
                  <a:p>
                    <a:fld id="{9CAA04FF-7F7C-45F5-AD7C-E178B40A22FE}" type="CATEGORYNAME">
                      <a:rPr lang="ru-RU" smtClean="0"/>
                      <a:pPr/>
                      <a:t>[ІМ’Я КАТЕГОРІЇ]</a:t>
                    </a:fld>
                    <a:r>
                      <a:rPr lang="ru-RU" baseline="0" dirty="0" smtClean="0"/>
                      <a:t>
33,5 %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655739326671119"/>
                      <c:h val="0.1033037861595501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B-D7EA-4E4D-91AD-C20B04E53468}"/>
                </c:ext>
              </c:extLst>
            </c:dLbl>
            <c:dLbl>
              <c:idx val="13"/>
              <c:layout>
                <c:manualLayout>
                  <c:x val="-1.3959690231852614E-2"/>
                  <c:y val="0.1131866070075864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D7EA-4E4D-91AD-C20B04E53468}"/>
                </c:ext>
              </c:extLst>
            </c:dLbl>
            <c:dLbl>
              <c:idx val="15"/>
              <c:layout>
                <c:manualLayout>
                  <c:x val="-5.3691116276356365E-2"/>
                  <c:y val="-0.170370370370370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190C-43A6-94E5-616B0011BE56}"/>
                </c:ext>
              </c:extLst>
            </c:dLbl>
            <c:dLbl>
              <c:idx val="18"/>
              <c:layout>
                <c:manualLayout>
                  <c:x val="2.3624091161596732E-2"/>
                  <c:y val="-3.518518518518518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2-190C-43A6-94E5-616B0011BE56}"/>
                </c:ext>
              </c:extLst>
            </c:dLbl>
            <c:dLbl>
              <c:idx val="19"/>
              <c:layout>
                <c:manualLayout>
                  <c:x val="1.3959690231852456E-2"/>
                  <c:y val="7.40740740740740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4-190C-43A6-94E5-616B0011BE56}"/>
                </c:ext>
              </c:extLst>
            </c:dLbl>
            <c:dLbl>
              <c:idx val="20"/>
              <c:layout>
                <c:manualLayout>
                  <c:x val="2.5771735812650978E-2"/>
                  <c:y val="1.9676873724117819E-2"/>
                </c:manualLayout>
              </c:layout>
              <c:tx>
                <c:rich>
                  <a:bodyPr/>
                  <a:lstStyle/>
                  <a:p>
                    <a:fld id="{8C0B334C-1112-485F-880B-9AFE5DDA2F9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190C-43A6-94E5-616B0011BE56}"/>
                </c:ext>
              </c:extLst>
            </c:dLbl>
            <c:dLbl>
              <c:idx val="21"/>
              <c:layout>
                <c:manualLayout>
                  <c:x val="6.4429339531627446E-3"/>
                  <c:y val="1.7592590968484471E-2"/>
                </c:manualLayout>
              </c:layout>
              <c:tx>
                <c:rich>
                  <a:bodyPr/>
                  <a:lstStyle/>
                  <a:p>
                    <a:fld id="{ED8A79B8-FF26-42ED-A3C0-90E6BB58DA1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36176989594069"/>
                      <c:h val="0.1057783610382035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190C-43A6-94E5-616B0011BE56}"/>
                </c:ext>
              </c:extLst>
            </c:dLbl>
            <c:dLbl>
              <c:idx val="23"/>
              <c:layout>
                <c:manualLayout>
                  <c:x val="-7.4269187809833676E-3"/>
                  <c:y val="5.847513852435112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249033771289369"/>
                      <c:h val="8.45725798233074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0-190C-43A6-94E5-616B0011BE56}"/>
                </c:ext>
              </c:extLst>
            </c:dLbl>
            <c:dLbl>
              <c:idx val="24"/>
              <c:layout>
                <c:manualLayout>
                  <c:x val="1.9328844135957743E-2"/>
                  <c:y val="0.1421434820647418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95342655013013"/>
                      <c:h val="7.91115867223621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E-190C-43A6-94E5-616B0011BE56}"/>
                </c:ext>
              </c:extLst>
            </c:dLbl>
            <c:numFmt formatCode="0.0%" sourceLinked="0"/>
            <c:spPr>
              <a:noFill/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Аркуш1!$A$2:$A$27</c:f>
              <c:strCache>
                <c:ptCount val="25"/>
                <c:pt idx="0">
                  <c:v>Промислова політика</c:v>
                </c:pt>
                <c:pt idx="1">
                  <c:v>Аграрна політика і земельні відносини</c:v>
                </c:pt>
                <c:pt idx="2">
                  <c:v>Транспорт і зв'язок</c:v>
                </c:pt>
                <c:pt idx="3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4">
                  <c:v>Фінансова, податкова, митна політика</c:v>
                </c:pt>
                <c:pt idx="5">
                  <c:v>Соціальна політика. Соціальний захист населення</c:v>
                </c:pt>
                <c:pt idx="6">
                  <c:v>Праця і заробітна плата</c:v>
                </c:pt>
                <c:pt idx="7">
                  <c:v>Охорона праці та промислова безпека</c:v>
                </c:pt>
                <c:pt idx="8">
                  <c:v>Охорона здоров'я</c:v>
                </c:pt>
                <c:pt idx="9">
                  <c:v>Комунальне господарство</c:v>
                </c:pt>
                <c:pt idx="10">
                  <c:v>Житлова політика</c:v>
                </c:pt>
                <c:pt idx="11">
                  <c:v>Екологія та природні ресурси</c:v>
                </c:pt>
                <c:pt idx="12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3">
                  <c:v>Молодь. Фізична культура і спорт</c:v>
                </c:pt>
                <c:pt idx="14">
                  <c:v>Культура та культурна спадщина, туризм</c:v>
                </c:pt>
                <c:pt idx="15">
                  <c:v>Освіта, наукова, науково-технічна, інноваційна діяльність та інтелектуальна власність</c:v>
                </c:pt>
                <c:pt idx="16">
                  <c:v>Інформаційна політика, діяльність засобів масової інформації</c:v>
                </c:pt>
                <c:pt idx="17">
                  <c:v>Діяльність об'єднань громадян, релігія та міжконфесійні відносини</c:v>
                </c:pt>
                <c:pt idx="18">
                  <c:v>Діяльність Верховної Ради України, Президента України та Кабінету Міністрів України</c:v>
                </c:pt>
                <c:pt idx="19">
                  <c:v>Діяльність центральних органів виконавчої влади</c:v>
                </c:pt>
                <c:pt idx="20">
                  <c:v>Діяльність місцевих органів виконавчої влади</c:v>
                </c:pt>
                <c:pt idx="21">
                  <c:v>Діяльність органів місцевого самоврядування</c:v>
                </c:pt>
                <c:pt idx="22">
                  <c:v>Діяльність підприємств та установ</c:v>
                </c:pt>
                <c:pt idx="23">
                  <c:v>Обороноздатність, суверенітет, міждержавні і міжнаціональні відносини</c:v>
                </c:pt>
                <c:pt idx="24">
                  <c:v>Державне будівництво, адміністративно-територіальний устрій</c:v>
                </c:pt>
              </c:strCache>
            </c:strRef>
          </c:cat>
          <c:val>
            <c:numRef>
              <c:f>Аркуш1!$B$2:$B$27</c:f>
              <c:numCache>
                <c:formatCode>General</c:formatCode>
                <c:ptCount val="26"/>
                <c:pt idx="4">
                  <c:v>220</c:v>
                </c:pt>
                <c:pt idx="5">
                  <c:v>3933</c:v>
                </c:pt>
                <c:pt idx="6">
                  <c:v>31</c:v>
                </c:pt>
                <c:pt idx="8">
                  <c:v>9</c:v>
                </c:pt>
                <c:pt idx="9">
                  <c:v>420</c:v>
                </c:pt>
                <c:pt idx="10">
                  <c:v>2004</c:v>
                </c:pt>
                <c:pt idx="11">
                  <c:v>9</c:v>
                </c:pt>
                <c:pt idx="12">
                  <c:v>5862</c:v>
                </c:pt>
                <c:pt idx="15">
                  <c:v>220</c:v>
                </c:pt>
                <c:pt idx="18">
                  <c:v>50</c:v>
                </c:pt>
                <c:pt idx="19">
                  <c:v>415</c:v>
                </c:pt>
                <c:pt idx="20">
                  <c:v>1598</c:v>
                </c:pt>
                <c:pt idx="21">
                  <c:v>1211</c:v>
                </c:pt>
                <c:pt idx="23">
                  <c:v>867</c:v>
                </c:pt>
                <c:pt idx="24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99-4070-9B2F-A33DCC12F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2222309"/>
              </p:ext>
            </p:extLst>
          </p:nvPr>
        </p:nvGraphicFramePr>
        <p:xfrm>
          <a:off x="518160" y="709079"/>
          <a:ext cx="11155680" cy="5860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6137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824689396"/>
              </p:ext>
            </p:extLst>
          </p:nvPr>
        </p:nvGraphicFramePr>
        <p:xfrm>
          <a:off x="580445" y="548640"/>
          <a:ext cx="11123875" cy="5796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423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626964507"/>
              </p:ext>
            </p:extLst>
          </p:nvPr>
        </p:nvGraphicFramePr>
        <p:xfrm>
          <a:off x="628153" y="469127"/>
          <a:ext cx="11036409" cy="5899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5443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484668"/>
              </p:ext>
            </p:extLst>
          </p:nvPr>
        </p:nvGraphicFramePr>
        <p:xfrm>
          <a:off x="0" y="-83127"/>
          <a:ext cx="1182691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350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8475">
        <p:circle/>
      </p:transition>
    </mc:Choice>
    <mc:Fallback xmlns="">
      <p:transition spd="slow" advClick="0" advTm="8475">
        <p:circl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</TotalTime>
  <Words>125</Words>
  <Application>Microsoft Office PowerPoint</Application>
  <PresentationFormat>Широкий екран</PresentationFormat>
  <Paragraphs>49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kmolchanova@rada.gov.ua</dc:creator>
  <cp:lastModifiedBy>Адамович Наталія Миколаївна</cp:lastModifiedBy>
  <cp:revision>160</cp:revision>
  <cp:lastPrinted>2026-01-12T16:36:41Z</cp:lastPrinted>
  <dcterms:created xsi:type="dcterms:W3CDTF">2018-01-03T13:22:59Z</dcterms:created>
  <dcterms:modified xsi:type="dcterms:W3CDTF">2026-01-12T17:02:39Z</dcterms:modified>
</cp:coreProperties>
</file>