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</p:sldIdLst>
  <p:sldSz cx="12192000" cy="6858000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озділ за промовчанням" id="{AA2DEFDD-AFF3-4729-B23E-1B94F7837D82}">
          <p14:sldIdLst>
            <p14:sldId id="256"/>
            <p14:sldId id="257"/>
            <p14:sldId id="258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8" d="100"/>
          <a:sy n="98" d="100"/>
        </p:scale>
        <p:origin x="84" y="8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</a:t>
            </a:r>
            <a:r>
              <a:rPr lang="uk-UA" sz="20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мешканців Львівської області за формою надходження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6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557160999825226"/>
          <c:y val="0.2408999899318375"/>
          <c:w val="0.78651912578350458"/>
          <c:h val="0.67117929524644682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952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/>
              <a:contourClr>
                <a:srgbClr val="000000"/>
              </a:contourClr>
            </a:sp3d>
          </c:spPr>
          <c:explosion val="7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565-41D7-998A-A12F5781B11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21EB-4834-BD5B-E4F6449C2E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E849-42CA-B709-A2B722DEB6D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FA0D-419A-BDDC-63DB0FE9CD44}"/>
              </c:ext>
            </c:extLst>
          </c:dPt>
          <c:dLbls>
            <c:dLbl>
              <c:idx val="0"/>
              <c:layout>
                <c:manualLayout>
                  <c:x val="4.4663184500535136E-2"/>
                  <c:y val="-5.3022195973496163E-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565-41D7-998A-A12F5781B110}"/>
                </c:ext>
              </c:extLst>
            </c:dLbl>
            <c:dLbl>
              <c:idx val="1"/>
              <c:layout>
                <c:manualLayout>
                  <c:x val="-1.7532623334182203E-2"/>
                  <c:y val="-1.318202718819056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21EB-4834-BD5B-E4F6449C2E02}"/>
                </c:ext>
              </c:extLst>
            </c:dLbl>
            <c:dLbl>
              <c:idx val="2"/>
              <c:layout>
                <c:manualLayout>
                  <c:x val="-9.1169641337747437E-2"/>
                  <c:y val="-7.469815406641319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E849-42CA-B709-A2B722DEB6D0}"/>
                </c:ext>
              </c:extLst>
            </c:dLbl>
            <c:dLbl>
              <c:idx val="3"/>
              <c:layout>
                <c:manualLayout>
                  <c:x val="8.0650067337238118E-2"/>
                  <c:y val="-3.73490770332066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FA0D-419A-BDDC-63DB0FE9CD44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Аркуш1!$A$2:$A$5</c:f>
              <c:strCache>
                <c:ptCount val="4"/>
                <c:pt idx="0">
                  <c:v>Поштою</c:v>
                </c:pt>
                <c:pt idx="1">
                  <c:v>Засобами електронного зв'язку</c:v>
                </c:pt>
                <c:pt idx="2">
                  <c:v>Через органи влади</c:v>
                </c:pt>
                <c:pt idx="3">
                  <c:v>Засобами телефонного зв'язку</c:v>
                </c:pt>
              </c:strCache>
            </c:strRef>
          </c:cat>
          <c:val>
            <c:numRef>
              <c:f>Аркуш1!$B$2:$B$5</c:f>
              <c:numCache>
                <c:formatCode>General</c:formatCode>
                <c:ptCount val="4"/>
                <c:pt idx="0">
                  <c:v>2149</c:v>
                </c:pt>
                <c:pt idx="1">
                  <c:v>1378</c:v>
                </c:pt>
                <c:pt idx="2">
                  <c:v>107</c:v>
                </c:pt>
                <c:pt idx="3">
                  <c:v>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65-41D7-998A-A12F5781B11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з Львівської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.16298186630920108"/>
                  <c:y val="-8.45091275680252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ED5F-45C6-A198-5FFE1CA991AF}"/>
                </c:ext>
              </c:extLst>
            </c:dLbl>
            <c:dLbl>
              <c:idx val="1"/>
              <c:layout>
                <c:manualLayout>
                  <c:x val="0.18209008511786604"/>
                  <c:y val="-4.22545637840126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ED5F-45C6-A198-5FFE1CA991AF}"/>
                </c:ext>
              </c:extLst>
            </c:dLbl>
            <c:dLbl>
              <c:idx val="2"/>
              <c:layout>
                <c:manualLayout>
                  <c:x val="2.9224290396071158E-2"/>
                  <c:y val="-4.225373200126098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2614946025698466E-2"/>
                      <c:h val="3.79129905334804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ED5F-45C6-A198-5FFE1CA991AF}"/>
                </c:ext>
              </c:extLst>
            </c:dLbl>
            <c:dLbl>
              <c:idx val="3"/>
              <c:layout>
                <c:manualLayout>
                  <c:x val="0.28774729500107221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ED5F-45C6-A198-5FFE1CA991AF}"/>
                </c:ext>
              </c:extLst>
            </c:dLbl>
            <c:dLbl>
              <c:idx val="4"/>
              <c:layout>
                <c:manualLayout>
                  <c:x val="3.4844399004036089E-2"/>
                  <c:y val="-6.33818456760181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ED5F-45C6-A198-5FFE1CA991AF}"/>
                </c:ext>
              </c:extLst>
            </c:dLbl>
            <c:dLbl>
              <c:idx val="5"/>
              <c:layout>
                <c:manualLayout>
                  <c:x val="3.9340450488427763E-2"/>
                  <c:y val="-4.22545637840134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ED5F-45C6-A198-5FFE1CA991AF}"/>
                </c:ext>
              </c:extLst>
            </c:dLbl>
            <c:dLbl>
              <c:idx val="6"/>
              <c:layout>
                <c:manualLayout>
                  <c:x val="4.945656632830929E-2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D5F-45C6-A198-5FFE1CA991AF}"/>
                </c:ext>
              </c:extLst>
            </c:dLbl>
            <c:dLbl>
              <c:idx val="7"/>
              <c:layout>
                <c:manualLayout>
                  <c:x val="0.14836969898492788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8A2-4FC0-A210-722C2C483E61}"/>
                </c:ext>
              </c:extLst>
            </c:dLbl>
            <c:dLbl>
              <c:idx val="8"/>
              <c:layout>
                <c:manualLayout>
                  <c:x val="3.9340450488427763E-2"/>
                  <c:y val="-4.22545637840134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364-4F10-9798-9132B1E9E933}"/>
                </c:ext>
              </c:extLst>
            </c:dLbl>
            <c:dLbl>
              <c:idx val="9"/>
              <c:layout>
                <c:manualLayout>
                  <c:x val="3.3720386132938152E-2"/>
                  <c:y val="-6.33818456760197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364-4F10-9798-9132B1E9E933}"/>
                </c:ext>
              </c:extLst>
            </c:dLbl>
            <c:dLbl>
              <c:idx val="10"/>
              <c:layout>
                <c:manualLayout>
                  <c:x val="2.248025742195868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364-4F10-9798-9132B1E9E933}"/>
                </c:ext>
              </c:extLst>
            </c:dLbl>
            <c:dLbl>
              <c:idx val="11"/>
              <c:layout>
                <c:manualLayout>
                  <c:x val="3.7092424746231888E-2"/>
                  <c:y val="-3.873290268954784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61E-48E8-AB68-19BABACBF786}"/>
                </c:ext>
              </c:extLst>
            </c:dLbl>
            <c:dLbl>
              <c:idx val="12"/>
              <c:layout>
                <c:manualLayout>
                  <c:x val="7.6432963739610213E-2"/>
                  <c:y val="-3.169009105525782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704592070505165E-2"/>
                      <c:h val="3.580026234427986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61E-48E8-AB68-19BABACBF786}"/>
                </c:ext>
              </c:extLst>
            </c:dLbl>
            <c:dLbl>
              <c:idx val="13"/>
              <c:layout>
                <c:manualLayout>
                  <c:x val="4.496051484391754E-2"/>
                  <c:y val="-1.26762859569286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0552531095550563E-2"/>
                      <c:h val="1.678570864147418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98D9-42BE-8AF0-C1C3486A63CE}"/>
                </c:ext>
              </c:extLst>
            </c:dLbl>
            <c:dLbl>
              <c:idx val="14"/>
              <c:layout>
                <c:manualLayout>
                  <c:x val="0.28662328212997412"/>
                  <c:y val="-8.450912756802566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853673703311758E-2"/>
                      <c:h val="5.270208785788492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0463-4B8D-8DD6-AA0032E879DB}"/>
                </c:ext>
              </c:extLst>
            </c:dLbl>
            <c:dLbl>
              <c:idx val="15"/>
              <c:layout>
                <c:manualLayout>
                  <c:x val="2.5852296035252582E-2"/>
                  <c:y val="-4.22545637840126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463-4B8D-8DD6-AA0032E879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Аркуш1!$A$2:$A$17</c:f>
              <c:strCache>
                <c:ptCount val="16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Працівник бюджетної сфери</c:v>
                </c:pt>
                <c:pt idx="4">
                  <c:v>Державний службовець</c:v>
                </c:pt>
                <c:pt idx="5">
                  <c:v>Військовослужбовець</c:v>
                </c:pt>
                <c:pt idx="6">
                  <c:v>Підприємець</c:v>
                </c:pt>
                <c:pt idx="7">
                  <c:v>Безробітний</c:v>
                </c:pt>
                <c:pt idx="8">
                  <c:v>Здобувач освіти</c:v>
                </c:pt>
                <c:pt idx="9">
                  <c:v>Служитель релігійної організації</c:v>
                </c:pt>
                <c:pt idx="10">
                  <c:v>Особа, шо позбавлена волі; особа, воля якої обмежена</c:v>
                </c:pt>
                <c:pt idx="11">
                  <c:v>Журналіст</c:v>
                </c:pt>
                <c:pt idx="12">
                  <c:v>Адвокат</c:v>
                </c:pt>
                <c:pt idx="13">
                  <c:v>Волонтер</c:v>
                </c:pt>
                <c:pt idx="14">
                  <c:v>Інші</c:v>
                </c:pt>
                <c:pt idx="15">
                  <c:v>Селянин</c:v>
                </c:pt>
              </c:strCache>
            </c:strRef>
          </c:cat>
          <c:val>
            <c:numRef>
              <c:f>Аркуш1!$B$2:$B$17</c:f>
              <c:numCache>
                <c:formatCode>General</c:formatCode>
                <c:ptCount val="16"/>
                <c:pt idx="0">
                  <c:v>352</c:v>
                </c:pt>
                <c:pt idx="1">
                  <c:v>446</c:v>
                </c:pt>
                <c:pt idx="2">
                  <c:v>27</c:v>
                </c:pt>
                <c:pt idx="3">
                  <c:v>904</c:v>
                </c:pt>
                <c:pt idx="4">
                  <c:v>8</c:v>
                </c:pt>
                <c:pt idx="5">
                  <c:v>45</c:v>
                </c:pt>
                <c:pt idx="6">
                  <c:v>27</c:v>
                </c:pt>
                <c:pt idx="7">
                  <c:v>402</c:v>
                </c:pt>
                <c:pt idx="8">
                  <c:v>37</c:v>
                </c:pt>
                <c:pt idx="9">
                  <c:v>2</c:v>
                </c:pt>
                <c:pt idx="10">
                  <c:v>2</c:v>
                </c:pt>
                <c:pt idx="11">
                  <c:v>10</c:v>
                </c:pt>
                <c:pt idx="12">
                  <c:v>147</c:v>
                </c:pt>
                <c:pt idx="13">
                  <c:v>11</c:v>
                </c:pt>
                <c:pt idx="14">
                  <c:v>1411</c:v>
                </c:pt>
                <c:pt idx="1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5F-45C6-A198-5FFE1CA991AF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Аркуш1!$A$2:$A$17</c:f>
              <c:strCache>
                <c:ptCount val="16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Працівник бюджетної сфери</c:v>
                </c:pt>
                <c:pt idx="4">
                  <c:v>Державний службовець</c:v>
                </c:pt>
                <c:pt idx="5">
                  <c:v>Військовослужбовець</c:v>
                </c:pt>
                <c:pt idx="6">
                  <c:v>Підприємець</c:v>
                </c:pt>
                <c:pt idx="7">
                  <c:v>Безробітний</c:v>
                </c:pt>
                <c:pt idx="8">
                  <c:v>Здобувач освіти</c:v>
                </c:pt>
                <c:pt idx="9">
                  <c:v>Служитель релігійної організації</c:v>
                </c:pt>
                <c:pt idx="10">
                  <c:v>Особа, шо позбавлена волі; особа, воля якої обмежена</c:v>
                </c:pt>
                <c:pt idx="11">
                  <c:v>Журналіст</c:v>
                </c:pt>
                <c:pt idx="12">
                  <c:v>Адвокат</c:v>
                </c:pt>
                <c:pt idx="13">
                  <c:v>Волонтер</c:v>
                </c:pt>
                <c:pt idx="14">
                  <c:v>Інші</c:v>
                </c:pt>
                <c:pt idx="15">
                  <c:v>Селянин</c:v>
                </c:pt>
              </c:strCache>
            </c:strRef>
          </c:cat>
          <c:val>
            <c:numRef>
              <c:f>Аркуш1!$C$2:$C$17</c:f>
              <c:numCache>
                <c:formatCode>General</c:formatCode>
                <c:ptCount val="16"/>
              </c:numCache>
            </c:numRef>
          </c:val>
          <c:extLst>
            <c:ext xmlns:c16="http://schemas.microsoft.com/office/drawing/2014/chart" uri="{C3380CC4-5D6E-409C-BE32-E72D297353CC}">
              <c16:uniqueId val="{00000001-ED5F-45C6-A198-5FFE1CA991AF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Аркуш1!$A$2:$A$17</c:f>
              <c:strCache>
                <c:ptCount val="16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Працівник бюджетної сфери</c:v>
                </c:pt>
                <c:pt idx="4">
                  <c:v>Державний службовець</c:v>
                </c:pt>
                <c:pt idx="5">
                  <c:v>Військовослужбовець</c:v>
                </c:pt>
                <c:pt idx="6">
                  <c:v>Підприємець</c:v>
                </c:pt>
                <c:pt idx="7">
                  <c:v>Безробітний</c:v>
                </c:pt>
                <c:pt idx="8">
                  <c:v>Здобувач освіти</c:v>
                </c:pt>
                <c:pt idx="9">
                  <c:v>Служитель релігійної організації</c:v>
                </c:pt>
                <c:pt idx="10">
                  <c:v>Особа, шо позбавлена волі; особа, воля якої обмежена</c:v>
                </c:pt>
                <c:pt idx="11">
                  <c:v>Журналіст</c:v>
                </c:pt>
                <c:pt idx="12">
                  <c:v>Адвокат</c:v>
                </c:pt>
                <c:pt idx="13">
                  <c:v>Волонтер</c:v>
                </c:pt>
                <c:pt idx="14">
                  <c:v>Інші</c:v>
                </c:pt>
                <c:pt idx="15">
                  <c:v>Селянин</c:v>
                </c:pt>
              </c:strCache>
            </c:strRef>
          </c:cat>
          <c:val>
            <c:numRef>
              <c:f>Аркуш1!$D$2:$D$17</c:f>
              <c:numCache>
                <c:formatCode>General</c:formatCode>
                <c:ptCount val="16"/>
              </c:numCache>
            </c:numRef>
          </c:val>
          <c:extLst>
            <c:ext xmlns:c16="http://schemas.microsoft.com/office/drawing/2014/chart" uri="{C3380CC4-5D6E-409C-BE32-E72D297353CC}">
              <c16:uniqueId val="{00000002-ED5F-45C6-A198-5FFE1CA99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shape val="cylinder"/>
        <c:axId val="802797791"/>
        <c:axId val="802803615"/>
        <c:axId val="0"/>
      </c:bar3DChart>
      <c:catAx>
        <c:axId val="802797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803615"/>
        <c:crosses val="autoZero"/>
        <c:auto val="1"/>
        <c:lblAlgn val="ctr"/>
        <c:lblOffset val="100"/>
        <c:noMultiLvlLbl val="0"/>
      </c:catAx>
      <c:valAx>
        <c:axId val="8028036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797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з Львівської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2.2338816002671773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472-4F0E-9FDE-FEE5A5DF083B}"/>
                </c:ext>
              </c:extLst>
            </c:dLbl>
            <c:dLbl>
              <c:idx val="1"/>
              <c:layout>
                <c:manualLayout>
                  <c:x val="3.904616059520595E-2"/>
                  <c:y val="-1.043771663728301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7845574320890295E-2"/>
                      <c:h val="3.955481963086420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2-3472-4F0E-9FDE-FEE5A5DF083B}"/>
                </c:ext>
              </c:extLst>
            </c:dLbl>
            <c:dLbl>
              <c:idx val="2"/>
              <c:layout>
                <c:manualLayout>
                  <c:x val="3.5695307498896482E-2"/>
                  <c:y val="-4.17574425243342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472-4F0E-9FDE-FEE5A5DF083B}"/>
                </c:ext>
              </c:extLst>
            </c:dLbl>
            <c:dLbl>
              <c:idx val="3"/>
              <c:layout>
                <c:manualLayout>
                  <c:x val="3.4587711410397196E-2"/>
                  <c:y val="-2.08787212621663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472-4F0E-9FDE-FEE5A5DF083B}"/>
                </c:ext>
              </c:extLst>
            </c:dLbl>
            <c:dLbl>
              <c:idx val="4"/>
              <c:layout>
                <c:manualLayout>
                  <c:x val="3.6834038009077391E-2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472-4F0E-9FDE-FEE5A5DF083B}"/>
                </c:ext>
              </c:extLst>
            </c:dLbl>
            <c:dLbl>
              <c:idx val="5"/>
              <c:layout>
                <c:manualLayout>
                  <c:x val="6.3565789357132071E-2"/>
                  <c:y val="-6.26361637864998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472-4F0E-9FDE-FEE5A5DF083B}"/>
                </c:ext>
              </c:extLst>
            </c:dLbl>
            <c:dLbl>
              <c:idx val="6"/>
              <c:layout>
                <c:manualLayout>
                  <c:x val="4.7950429790958232E-2"/>
                  <c:y val="-4.17574425243335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472-4F0E-9FDE-FEE5A5DF083B}"/>
                </c:ext>
              </c:extLst>
            </c:dLbl>
            <c:dLbl>
              <c:idx val="7"/>
              <c:layout>
                <c:manualLayout>
                  <c:x val="3.7926023035437725E-2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472-4F0E-9FDE-FEE5A5DF083B}"/>
                </c:ext>
              </c:extLst>
            </c:dLbl>
            <c:dLbl>
              <c:idx val="8"/>
              <c:layout>
                <c:manualLayout>
                  <c:x val="4.2043309120692894E-2"/>
                  <c:y val="-6.26361637864998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472-4F0E-9FDE-FEE5A5DF083B}"/>
                </c:ext>
              </c:extLst>
            </c:dLbl>
            <c:dLbl>
              <c:idx val="9"/>
              <c:layout>
                <c:manualLayout>
                  <c:x val="7.6853785125657215E-2"/>
                  <c:y val="-1.46151048835164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03C-465F-8B77-721748F8F5F6}"/>
                </c:ext>
              </c:extLst>
            </c:dLbl>
            <c:dLbl>
              <c:idx val="10"/>
              <c:layout>
                <c:manualLayout>
                  <c:x val="2.4504105402383458E-2"/>
                  <c:y val="2.08787212621663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90A-449F-98CD-A9050FB3833E}"/>
                </c:ext>
              </c:extLst>
            </c:dLbl>
            <c:dLbl>
              <c:idx val="11"/>
              <c:layout>
                <c:manualLayout>
                  <c:x val="2.8959397293725906E-2"/>
                  <c:y val="-1.913860673283437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891-4508-AB09-DF43F7E28E49}"/>
                </c:ext>
              </c:extLst>
            </c:dLbl>
            <c:dLbl>
              <c:idx val="12"/>
              <c:layout>
                <c:manualLayout>
                  <c:x val="0.30964278644830007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9A3-4F83-9BE8-534199331D03}"/>
                </c:ext>
              </c:extLst>
            </c:dLbl>
            <c:dLbl>
              <c:idx val="13"/>
              <c:layout>
                <c:manualLayout>
                  <c:x val="3.5642335130739576E-2"/>
                  <c:y val="-6.26361637864995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63-48BB-9AD5-FBFD63157561}"/>
                </c:ext>
              </c:extLst>
            </c:dLbl>
            <c:dLbl>
              <c:idx val="14"/>
              <c:layout>
                <c:manualLayout>
                  <c:x val="4.3439095940588861E-2"/>
                  <c:y val="4.17582645212328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399600742700667E-2"/>
                      <c:h val="3.746694750464756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3B63-48BB-9AD5-FBFD631575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Аркуш1!$A$2:$A$19</c:f>
              <c:strCache>
                <c:ptCount val="15"/>
                <c:pt idx="0">
                  <c:v>Учасник війни</c:v>
                </c:pt>
                <c:pt idx="1">
                  <c:v>Дитина війни</c:v>
                </c:pt>
                <c:pt idx="2">
                  <c:v>Особа з інвалідністю внаслідок війни</c:v>
                </c:pt>
                <c:pt idx="3">
                  <c:v>Учасник бойових дій</c:v>
                </c:pt>
                <c:pt idx="4">
                  <c:v>Ветеран праці</c:v>
                </c:pt>
                <c:pt idx="5">
                  <c:v>Ветеран військової служби</c:v>
                </c:pt>
                <c:pt idx="6">
                  <c:v>Особа з інвалідністю І групи</c:v>
                </c:pt>
                <c:pt idx="7">
                  <c:v>Особа з інвалідністю ІІ групи</c:v>
                </c:pt>
                <c:pt idx="8">
                  <c:v>Особа з інвалідністю ІІІ групи</c:v>
                </c:pt>
                <c:pt idx="9">
                  <c:v>Одинока мати</c:v>
                </c:pt>
                <c:pt idx="10">
                  <c:v>Член сім'ї загиблого</c:v>
                </c:pt>
                <c:pt idx="11">
                  <c:v>Переселенець, або внутрішньо переміщена особа</c:v>
                </c:pt>
                <c:pt idx="12">
                  <c:v>Інші категорії</c:v>
                </c:pt>
                <c:pt idx="13">
                  <c:v>Учасник ліквідації наслідків аварії на ЧАЕС</c:v>
                </c:pt>
                <c:pt idx="14">
                  <c:v>Дитина</c:v>
                </c:pt>
              </c:strCache>
            </c:strRef>
          </c:cat>
          <c:val>
            <c:numRef>
              <c:f>Аркуш1!$B$2:$B$19</c:f>
              <c:numCache>
                <c:formatCode>General</c:formatCode>
                <c:ptCount val="15"/>
                <c:pt idx="0">
                  <c:v>3</c:v>
                </c:pt>
                <c:pt idx="1">
                  <c:v>10</c:v>
                </c:pt>
                <c:pt idx="2">
                  <c:v>67</c:v>
                </c:pt>
                <c:pt idx="3">
                  <c:v>20</c:v>
                </c:pt>
                <c:pt idx="4">
                  <c:v>16</c:v>
                </c:pt>
                <c:pt idx="5">
                  <c:v>400</c:v>
                </c:pt>
                <c:pt idx="6">
                  <c:v>31</c:v>
                </c:pt>
                <c:pt idx="7">
                  <c:v>70</c:v>
                </c:pt>
                <c:pt idx="8">
                  <c:v>12</c:v>
                </c:pt>
                <c:pt idx="9">
                  <c:v>442</c:v>
                </c:pt>
                <c:pt idx="10">
                  <c:v>2</c:v>
                </c:pt>
                <c:pt idx="11">
                  <c:v>59</c:v>
                </c:pt>
                <c:pt idx="12">
                  <c:v>2719</c:v>
                </c:pt>
                <c:pt idx="13">
                  <c:v>2</c:v>
                </c:pt>
                <c:pt idx="1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72-4F0E-9FDE-FEE5A5DF083B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Аркуш1!$A$2:$A$19</c:f>
              <c:strCache>
                <c:ptCount val="15"/>
                <c:pt idx="0">
                  <c:v>Учасник війни</c:v>
                </c:pt>
                <c:pt idx="1">
                  <c:v>Дитина війни</c:v>
                </c:pt>
                <c:pt idx="2">
                  <c:v>Особа з інвалідністю внаслідок війни</c:v>
                </c:pt>
                <c:pt idx="3">
                  <c:v>Учасник бойових дій</c:v>
                </c:pt>
                <c:pt idx="4">
                  <c:v>Ветеран праці</c:v>
                </c:pt>
                <c:pt idx="5">
                  <c:v>Ветеран військової служби</c:v>
                </c:pt>
                <c:pt idx="6">
                  <c:v>Особа з інвалідністю І групи</c:v>
                </c:pt>
                <c:pt idx="7">
                  <c:v>Особа з інвалідністю ІІ групи</c:v>
                </c:pt>
                <c:pt idx="8">
                  <c:v>Особа з інвалідністю ІІІ групи</c:v>
                </c:pt>
                <c:pt idx="9">
                  <c:v>Одинока мати</c:v>
                </c:pt>
                <c:pt idx="10">
                  <c:v>Член сім'ї загиблого</c:v>
                </c:pt>
                <c:pt idx="11">
                  <c:v>Переселенець, або внутрішньо переміщена особа</c:v>
                </c:pt>
                <c:pt idx="12">
                  <c:v>Інші категорії</c:v>
                </c:pt>
                <c:pt idx="13">
                  <c:v>Учасник ліквідації наслідків аварії на ЧАЕС</c:v>
                </c:pt>
                <c:pt idx="14">
                  <c:v>Дитина</c:v>
                </c:pt>
              </c:strCache>
            </c:strRef>
          </c:cat>
          <c:val>
            <c:numRef>
              <c:f>Аркуш1!$C$2:$C$19</c:f>
              <c:numCache>
                <c:formatCode>General</c:formatCode>
                <c:ptCount val="15"/>
              </c:numCache>
            </c:numRef>
          </c:val>
          <c:extLst>
            <c:ext xmlns:c16="http://schemas.microsoft.com/office/drawing/2014/chart" uri="{C3380CC4-5D6E-409C-BE32-E72D297353CC}">
              <c16:uniqueId val="{00000001-3472-4F0E-9FDE-FEE5A5DF083B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Аркуш1!$A$2:$A$19</c:f>
              <c:strCache>
                <c:ptCount val="15"/>
                <c:pt idx="0">
                  <c:v>Учасник війни</c:v>
                </c:pt>
                <c:pt idx="1">
                  <c:v>Дитина війни</c:v>
                </c:pt>
                <c:pt idx="2">
                  <c:v>Особа з інвалідністю внаслідок війни</c:v>
                </c:pt>
                <c:pt idx="3">
                  <c:v>Учасник бойових дій</c:v>
                </c:pt>
                <c:pt idx="4">
                  <c:v>Ветеран праці</c:v>
                </c:pt>
                <c:pt idx="5">
                  <c:v>Ветеран військової служби</c:v>
                </c:pt>
                <c:pt idx="6">
                  <c:v>Особа з інвалідністю І групи</c:v>
                </c:pt>
                <c:pt idx="7">
                  <c:v>Особа з інвалідністю ІІ групи</c:v>
                </c:pt>
                <c:pt idx="8">
                  <c:v>Особа з інвалідністю ІІІ групи</c:v>
                </c:pt>
                <c:pt idx="9">
                  <c:v>Одинока мати</c:v>
                </c:pt>
                <c:pt idx="10">
                  <c:v>Член сім'ї загиблого</c:v>
                </c:pt>
                <c:pt idx="11">
                  <c:v>Переселенець, або внутрішньо переміщена особа</c:v>
                </c:pt>
                <c:pt idx="12">
                  <c:v>Інші категорії</c:v>
                </c:pt>
                <c:pt idx="13">
                  <c:v>Учасник ліквідації наслідків аварії на ЧАЕС</c:v>
                </c:pt>
                <c:pt idx="14">
                  <c:v>Дитина</c:v>
                </c:pt>
              </c:strCache>
            </c:strRef>
          </c:cat>
          <c:val>
            <c:numRef>
              <c:f>Аркуш1!$D$2:$D$19</c:f>
              <c:numCache>
                <c:formatCode>General</c:formatCode>
                <c:ptCount val="15"/>
              </c:numCache>
            </c:numRef>
          </c:val>
          <c:extLst>
            <c:ext xmlns:c16="http://schemas.microsoft.com/office/drawing/2014/chart" uri="{C3380CC4-5D6E-409C-BE32-E72D297353CC}">
              <c16:uniqueId val="{00000002-3472-4F0E-9FDE-FEE5A5DF0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shape val="cylinder"/>
        <c:axId val="800495327"/>
        <c:axId val="800485759"/>
        <c:axId val="0"/>
      </c:bar3DChart>
      <c:catAx>
        <c:axId val="8004953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85759"/>
        <c:crosses val="autoZero"/>
        <c:auto val="1"/>
        <c:lblAlgn val="ctr"/>
        <c:lblOffset val="100"/>
        <c:noMultiLvlLbl val="0"/>
      </c:catAx>
      <c:valAx>
        <c:axId val="8004857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95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питання, порушені у зверненнях мешканців Львівської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402061110655185"/>
          <c:y val="8.2695251749795686E-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90"/>
      <c:depthPercent val="100"/>
      <c:rAngAx val="0"/>
      <c:perspective val="4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7251508955961362"/>
          <c:y val="0.162975611847994"/>
          <c:w val="0.51311399274025016"/>
          <c:h val="0.46510064292469921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ln>
              <a:noFill/>
            </a:ln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10"/>
          <c:dPt>
            <c:idx val="0"/>
            <c:bubble3D val="0"/>
            <c:spPr>
              <a:solidFill>
                <a:schemeClr val="accent1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675-4EA5-A0B9-893FA36A06FA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4675-4EA5-A0B9-893FA36A06F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4675-4EA5-A0B9-893FA36A06F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ECC3-4965-B266-6149809EF93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7-D8BA-49D1-B000-759621CD855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9-D8BA-49D1-B000-759621CD855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3-D8BA-49D1-B000-759621CD8557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E-49CB-430F-A213-54ECC8038EBD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49CB-430F-A213-54ECC8038EBD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49CB-430F-A213-54ECC8038EBD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2-49CB-430F-A213-54ECC8038EBD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C-49CB-430F-A213-54ECC8038EBD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49CB-430F-A213-54ECC8038EBD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A-49CB-430F-A213-54ECC8038EBD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0-DD12-4FC6-8BF4-3225FE6BCAE8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D12-4FC6-8BF4-3225FE6BCAE8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DD12-4FC6-8BF4-3225FE6BCAE8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DD12-4FC6-8BF4-3225FE6BCAE8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DD12-4FC6-8BF4-3225FE6BCAE8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D12-4FC6-8BF4-3225FE6BCAE8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DD12-4FC6-8BF4-3225FE6BCAE8}"/>
              </c:ext>
            </c:extLst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DD12-4FC6-8BF4-3225FE6BCAE8}"/>
              </c:ext>
            </c:extLst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DD12-4FC6-8BF4-3225FE6BCAE8}"/>
              </c:ext>
            </c:extLst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D12-4FC6-8BF4-3225FE6BCAE8}"/>
              </c:ext>
            </c:extLst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DD12-4FC6-8BF4-3225FE6BCAE8}"/>
              </c:ext>
            </c:extLst>
          </c:dPt>
          <c:dPt>
            <c:idx val="2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DD12-4FC6-8BF4-3225FE6BCAE8}"/>
              </c:ext>
            </c:extLst>
          </c:dPt>
          <c:dLbls>
            <c:dLbl>
              <c:idx val="0"/>
              <c:layout>
                <c:manualLayout>
                  <c:x val="-0.35977054441140677"/>
                  <c:y val="7.7423195162130296E-2"/>
                </c:manualLayout>
              </c:layout>
              <c:tx>
                <c:rich>
                  <a:bodyPr/>
                  <a:lstStyle/>
                  <a:p>
                    <a:fld id="{422A89BC-C8E9-4F42-9C78-20B46C07E70E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5657943210527507E-2"/>
                      <c:h val="7.597378235684711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675-4EA5-A0B9-893FA36A06FA}"/>
                </c:ext>
              </c:extLst>
            </c:dLbl>
            <c:dLbl>
              <c:idx val="1"/>
              <c:layout>
                <c:manualLayout>
                  <c:x val="-0.12113245464402259"/>
                  <c:y val="-0.10316240772780533"/>
                </c:manualLayout>
              </c:layout>
              <c:tx>
                <c:rich>
                  <a:bodyPr/>
                  <a:lstStyle/>
                  <a:p>
                    <a:fld id="{2C261345-30B5-47B4-A86B-B803663BB51C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13,3%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591893104634333"/>
                      <c:h val="9.02392457822207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4675-4EA5-A0B9-893FA36A06FA}"/>
                </c:ext>
              </c:extLst>
            </c:dLbl>
            <c:dLbl>
              <c:idx val="2"/>
              <c:layout>
                <c:manualLayout>
                  <c:x val="-0.12540943034184379"/>
                  <c:y val="-3.0704925708868368E-2"/>
                </c:manualLayout>
              </c:layout>
              <c:tx>
                <c:rich>
                  <a:bodyPr/>
                  <a:lstStyle/>
                  <a:p>
                    <a:fld id="{3DAF6803-A3CA-4421-9645-37FC1275EEFA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13,3%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868788487761611"/>
                      <c:h val="8.3177921619863426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4675-4EA5-A0B9-893FA36A06FA}"/>
                </c:ext>
              </c:extLst>
            </c:dLbl>
            <c:dLbl>
              <c:idx val="3"/>
              <c:layout>
                <c:manualLayout>
                  <c:x val="-0.11973873280872706"/>
                  <c:y val="2.4455080157783408E-2"/>
                </c:manualLayout>
              </c:layout>
              <c:tx>
                <c:rich>
                  <a:bodyPr/>
                  <a:lstStyle/>
                  <a:p>
                    <a:fld id="{1777B319-85B7-45B3-9E77-0890FC61FC3B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6,2%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1-ECC3-4965-B266-6149809EF937}"/>
                </c:ext>
              </c:extLst>
            </c:dLbl>
            <c:dLbl>
              <c:idx val="4"/>
              <c:layout>
                <c:manualLayout>
                  <c:x val="-0.18580804438958215"/>
                  <c:y val="-6.64889340762286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7-D8BA-49D1-B000-759621CD8557}"/>
                </c:ext>
              </c:extLst>
            </c:dLbl>
            <c:dLbl>
              <c:idx val="5"/>
              <c:layout>
                <c:manualLayout>
                  <c:x val="-8.0046163489289376E-2"/>
                  <c:y val="-0.1102839067921257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9-D8BA-49D1-B000-759621CD8557}"/>
                </c:ext>
              </c:extLst>
            </c:dLbl>
            <c:dLbl>
              <c:idx val="6"/>
              <c:layout>
                <c:manualLayout>
                  <c:x val="4.0308954400809234E-2"/>
                  <c:y val="1.2612392504524247E-2"/>
                </c:manualLayout>
              </c:layout>
              <c:tx>
                <c:rich>
                  <a:bodyPr/>
                  <a:lstStyle/>
                  <a:p>
                    <a:fld id="{E2D659C1-3D70-49FD-9556-A705BF8A44B6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34,7%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566075422481477"/>
                      <c:h val="0.1401072300706341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33-D8BA-49D1-B000-759621CD8557}"/>
                </c:ext>
              </c:extLst>
            </c:dLbl>
            <c:dLbl>
              <c:idx val="7"/>
              <c:layout>
                <c:manualLayout>
                  <c:x val="0.10089096931105707"/>
                  <c:y val="-0.2630938179675517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E-49CB-430F-A213-54ECC8038EBD}"/>
                </c:ext>
              </c:extLst>
            </c:dLbl>
            <c:dLbl>
              <c:idx val="8"/>
              <c:layout>
                <c:manualLayout>
                  <c:x val="0.11308658098602001"/>
                  <c:y val="-0.26313987182585413"/>
                </c:manualLayout>
              </c:layout>
              <c:tx>
                <c:rich>
                  <a:bodyPr/>
                  <a:lstStyle/>
                  <a:p>
                    <a:fld id="{8FFE59B0-1F4A-4264-AE96-7D59E6A28C17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1-49CB-430F-A213-54ECC8038EBD}"/>
                </c:ext>
              </c:extLst>
            </c:dLbl>
            <c:dLbl>
              <c:idx val="9"/>
              <c:layout>
                <c:manualLayout>
                  <c:x val="0.13897218143438553"/>
                  <c:y val="-0.2010812547317531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701295685529565"/>
                      <c:h val="7.230552033317962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D-49CB-430F-A213-54ECC8038EBD}"/>
                </c:ext>
              </c:extLst>
            </c:dLbl>
            <c:dLbl>
              <c:idx val="10"/>
              <c:layout>
                <c:manualLayout>
                  <c:x val="0.15798860578929266"/>
                  <c:y val="-0.1446925576002185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044909881675505"/>
                      <c:h val="8.820132243573881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22-49CB-430F-A213-54ECC8038EBD}"/>
                </c:ext>
              </c:extLst>
            </c:dLbl>
            <c:dLbl>
              <c:idx val="11"/>
              <c:layout>
                <c:manualLayout>
                  <c:x val="0.23145911142038436"/>
                  <c:y val="-0.10949796385928176"/>
                </c:manualLayout>
              </c:layout>
              <c:tx>
                <c:rich>
                  <a:bodyPr/>
                  <a:lstStyle/>
                  <a:p>
                    <a:fld id="{7FCFDD61-825C-48DF-AD26-1C24196720A6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9,7%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718328228237211"/>
                      <c:h val="0.1274654831598393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C-49CB-430F-A213-54ECC8038EBD}"/>
                </c:ext>
              </c:extLst>
            </c:dLbl>
            <c:dLbl>
              <c:idx val="12"/>
              <c:layout>
                <c:manualLayout>
                  <c:x val="0.32729329005186736"/>
                  <c:y val="-1.736440848599662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085121353756543"/>
                      <c:h val="0.1232128455282987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B-49CB-430F-A213-54ECC8038EBD}"/>
                </c:ext>
              </c:extLst>
            </c:dLbl>
            <c:dLbl>
              <c:idx val="13"/>
              <c:layout>
                <c:manualLayout>
                  <c:x val="0.30259367516896757"/>
                  <c:y val="0.1117151201723268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A-49CB-430F-A213-54ECC8038EBD}"/>
                </c:ext>
              </c:extLst>
            </c:dLbl>
            <c:dLbl>
              <c:idx val="14"/>
              <c:layout>
                <c:manualLayout>
                  <c:x val="0.35699881448527881"/>
                  <c:y val="0.2262094914594963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D12-4FC6-8BF4-3225FE6BCAE8}"/>
                </c:ext>
              </c:extLst>
            </c:dLbl>
            <c:dLbl>
              <c:idx val="15"/>
              <c:layout>
                <c:manualLayout>
                  <c:x val="0.17565335251829189"/>
                  <c:y val="0.1766903855567307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781746807855533"/>
                      <c:h val="9.406805063026658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D12-4FC6-8BF4-3225FE6BCAE8}"/>
                </c:ext>
              </c:extLst>
            </c:dLbl>
            <c:dLbl>
              <c:idx val="16"/>
              <c:layout>
                <c:manualLayout>
                  <c:x val="5.7599213182013526E-2"/>
                  <c:y val="0.1873994211028684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7191939768643395E-2"/>
                      <c:h val="9.840613481542982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DD12-4FC6-8BF4-3225FE6BCAE8}"/>
                </c:ext>
              </c:extLst>
            </c:dLbl>
            <c:dLbl>
              <c:idx val="17"/>
              <c:layout>
                <c:manualLayout>
                  <c:x val="0.16184241261533541"/>
                  <c:y val="0.3093926833986624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720300301175532"/>
                      <c:h val="6.31349244551694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DD12-4FC6-8BF4-3225FE6BCAE8}"/>
                </c:ext>
              </c:extLst>
            </c:dLbl>
            <c:dLbl>
              <c:idx val="18"/>
              <c:layout>
                <c:manualLayout>
                  <c:x val="2.6113576244027645E-2"/>
                  <c:y val="0.2582595810176510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08448740207491"/>
                      <c:h val="6.891235548450518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DD12-4FC6-8BF4-3225FE6BCAE8}"/>
                </c:ext>
              </c:extLst>
            </c:dLbl>
            <c:dLbl>
              <c:idx val="19"/>
              <c:layout>
                <c:manualLayout>
                  <c:x val="-5.6740585284602102E-2"/>
                  <c:y val="0.2911626670608332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736648118628294"/>
                      <c:h val="7.21131927532939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DD12-4FC6-8BF4-3225FE6BCAE8}"/>
                </c:ext>
              </c:extLst>
            </c:dLbl>
            <c:dLbl>
              <c:idx val="20"/>
              <c:layout>
                <c:manualLayout>
                  <c:x val="-0.17690229704185653"/>
                  <c:y val="0.2504557653289148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271762064768291"/>
                      <c:h val="9.655240063738815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DD12-4FC6-8BF4-3225FE6BCAE8}"/>
                </c:ext>
              </c:extLst>
            </c:dLbl>
            <c:dLbl>
              <c:idx val="21"/>
              <c:layout>
                <c:manualLayout>
                  <c:x val="-0.33231708642138175"/>
                  <c:y val="0.257392235757086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DD12-4FC6-8BF4-3225FE6BCAE8}"/>
                </c:ext>
              </c:extLst>
            </c:dLbl>
            <c:dLbl>
              <c:idx val="22"/>
              <c:layout>
                <c:manualLayout>
                  <c:x val="-0.30541822798408175"/>
                  <c:y val="0.175261441653956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604529112086537"/>
                      <c:h val="6.780418444655071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DD12-4FC6-8BF4-3225FE6BCAE8}"/>
                </c:ext>
              </c:extLst>
            </c:dLbl>
            <c:dLbl>
              <c:idx val="23"/>
              <c:layout>
                <c:manualLayout>
                  <c:x val="-0.34059279067684711"/>
                  <c:y val="-6.097512333214454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919868696637982"/>
                      <c:h val="0.1150611953973699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D12-4FC6-8BF4-3225FE6BCAE8}"/>
                </c:ext>
              </c:extLst>
            </c:dLbl>
            <c:dLbl>
              <c:idx val="24"/>
              <c:layout>
                <c:manualLayout>
                  <c:x val="0.11530396492692228"/>
                  <c:y val="0.1257225401061709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D12-4FC6-8BF4-3225FE6BCAE8}"/>
                </c:ext>
              </c:extLst>
            </c:dLbl>
            <c:dLbl>
              <c:idx val="25"/>
              <c:layout>
                <c:manualLayout>
                  <c:x val="2.2173839409023531E-2"/>
                  <c:y val="8.763070389872372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D12-4FC6-8BF4-3225FE6BCAE8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Аркуш1!$A$2:$A$25</c:f>
              <c:strCache>
                <c:ptCount val="24"/>
                <c:pt idx="0">
                  <c:v>Аграрна політика і земельні відносини</c:v>
                </c:pt>
                <c:pt idx="1">
                  <c:v>Фінансова, податкова, митна політика</c:v>
                </c:pt>
                <c:pt idx="2">
                  <c:v>Соціальна політика. Соціальний захист населення</c:v>
                </c:pt>
                <c:pt idx="3">
                  <c:v>Праця і заробітна плата</c:v>
                </c:pt>
                <c:pt idx="4">
                  <c:v>Охорона здоров'я</c:v>
                </c:pt>
                <c:pt idx="5">
                  <c:v>Комунальне господарство</c:v>
                </c:pt>
                <c:pt idx="6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7">
                  <c:v>Освіта, наукова, науково-технічна діяльність та інтелектуальна власність</c:v>
                </c:pt>
                <c:pt idx="8">
                  <c:v>Діяльність Верховної Ради України, Президента України та Кабінету Міністрів України</c:v>
                </c:pt>
                <c:pt idx="9">
                  <c:v>Діяльність центральних органів виконавчої влади</c:v>
                </c:pt>
                <c:pt idx="10">
                  <c:v>Діяльність органів місцевого самоврядування</c:v>
                </c:pt>
                <c:pt idx="11">
                  <c:v>Обороноздатність, суверенітет, міждержавні і міжнаціональні відносини</c:v>
                </c:pt>
                <c:pt idx="12">
                  <c:v>Державне будівництво, адміністративно-територіальний устрій</c:v>
                </c:pt>
                <c:pt idx="13">
                  <c:v>Промислова політика</c:v>
                </c:pt>
                <c:pt idx="14">
                  <c:v>Транспорт і зв'язок</c:v>
                </c:pt>
                <c:pt idx="15">
                  <c:v>Економічна, цінова, інвестиційна, зовнішньоекономічна, регіональна політика та будівництво, підприємництво</c:v>
                </c:pt>
                <c:pt idx="16">
                  <c:v>Житлова політика</c:v>
                </c:pt>
                <c:pt idx="17">
                  <c:v>Екологія та природні ресурси</c:v>
                </c:pt>
                <c:pt idx="18">
                  <c:v>Культура та культурна спадщина, туризм</c:v>
                </c:pt>
                <c:pt idx="19">
                  <c:v>Інформаціна політика, діяльність медіа</c:v>
                </c:pt>
                <c:pt idx="20">
                  <c:v>Діяльність об'єднань громадян, релігія та міжконфесійні відносини</c:v>
                </c:pt>
                <c:pt idx="21">
                  <c:v>Діяльність місцевих органів виконавчої влади</c:v>
                </c:pt>
                <c:pt idx="22">
                  <c:v>Діяльність підприємств та установ</c:v>
                </c:pt>
                <c:pt idx="23">
                  <c:v>Публічні (електронні публічні) послуги, зокрема адміністративні послуги</c:v>
                </c:pt>
              </c:strCache>
            </c:strRef>
          </c:cat>
          <c:val>
            <c:numRef>
              <c:f>Аркуш1!$B$2:$B$25</c:f>
              <c:numCache>
                <c:formatCode>General</c:formatCode>
                <c:ptCount val="24"/>
                <c:pt idx="0">
                  <c:v>8</c:v>
                </c:pt>
                <c:pt idx="1">
                  <c:v>921</c:v>
                </c:pt>
                <c:pt idx="2">
                  <c:v>924</c:v>
                </c:pt>
                <c:pt idx="3">
                  <c:v>432</c:v>
                </c:pt>
                <c:pt idx="4">
                  <c:v>112</c:v>
                </c:pt>
                <c:pt idx="5">
                  <c:v>101</c:v>
                </c:pt>
                <c:pt idx="6">
                  <c:v>2403</c:v>
                </c:pt>
                <c:pt idx="7">
                  <c:v>496</c:v>
                </c:pt>
                <c:pt idx="8">
                  <c:v>203</c:v>
                </c:pt>
                <c:pt idx="9">
                  <c:v>112</c:v>
                </c:pt>
                <c:pt idx="10">
                  <c:v>168</c:v>
                </c:pt>
                <c:pt idx="11">
                  <c:v>670</c:v>
                </c:pt>
                <c:pt idx="12">
                  <c:v>51</c:v>
                </c:pt>
                <c:pt idx="13">
                  <c:v>8</c:v>
                </c:pt>
                <c:pt idx="14">
                  <c:v>21</c:v>
                </c:pt>
                <c:pt idx="15">
                  <c:v>28</c:v>
                </c:pt>
                <c:pt idx="16">
                  <c:v>50</c:v>
                </c:pt>
                <c:pt idx="17">
                  <c:v>42</c:v>
                </c:pt>
                <c:pt idx="18">
                  <c:v>25</c:v>
                </c:pt>
                <c:pt idx="19">
                  <c:v>15</c:v>
                </c:pt>
                <c:pt idx="20">
                  <c:v>6</c:v>
                </c:pt>
                <c:pt idx="21">
                  <c:v>39</c:v>
                </c:pt>
                <c:pt idx="22">
                  <c:v>27</c:v>
                </c:pt>
                <c:pt idx="2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75-4EA5-A0B9-893FA36A06F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218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598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203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0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7634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641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88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080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98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753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219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585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іаграма 11"/>
          <p:cNvGraphicFramePr/>
          <p:nvPr>
            <p:extLst>
              <p:ext uri="{D42A27DB-BD31-4B8C-83A1-F6EECF244321}">
                <p14:modId xmlns:p14="http://schemas.microsoft.com/office/powerpoint/2010/main" val="2985249848"/>
              </p:ext>
            </p:extLst>
          </p:nvPr>
        </p:nvGraphicFramePr>
        <p:xfrm>
          <a:off x="519725" y="332871"/>
          <a:ext cx="10865459" cy="5780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452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іаграма 14"/>
          <p:cNvGraphicFramePr/>
          <p:nvPr>
            <p:extLst>
              <p:ext uri="{D42A27DB-BD31-4B8C-83A1-F6EECF244321}">
                <p14:modId xmlns:p14="http://schemas.microsoft.com/office/powerpoint/2010/main" val="449978221"/>
              </p:ext>
            </p:extLst>
          </p:nvPr>
        </p:nvGraphicFramePr>
        <p:xfrm>
          <a:off x="469127" y="397565"/>
          <a:ext cx="11298803" cy="6011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413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1078895146"/>
              </p:ext>
            </p:extLst>
          </p:nvPr>
        </p:nvGraphicFramePr>
        <p:xfrm>
          <a:off x="421419" y="365760"/>
          <a:ext cx="11402171" cy="6082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164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2951904987"/>
              </p:ext>
            </p:extLst>
          </p:nvPr>
        </p:nvGraphicFramePr>
        <p:xfrm>
          <a:off x="376583" y="68094"/>
          <a:ext cx="11734353" cy="6585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8697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689</TotalTime>
  <Words>143</Words>
  <Application>Microsoft Office PowerPoint</Application>
  <PresentationFormat>Широкий екран</PresentationFormat>
  <Paragraphs>48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Анісімов Віталій Анатолійович</dc:creator>
  <cp:lastModifiedBy>Адамович Наталія Миколаївна</cp:lastModifiedBy>
  <cp:revision>118</cp:revision>
  <cp:lastPrinted>2026-01-12T16:59:30Z</cp:lastPrinted>
  <dcterms:created xsi:type="dcterms:W3CDTF">2018-01-03T13:22:59Z</dcterms:created>
  <dcterms:modified xsi:type="dcterms:W3CDTF">2026-01-12T16:59:41Z</dcterms:modified>
</cp:coreProperties>
</file>