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16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Луганської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1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413190939296167"/>
          <c:y val="0.23486037391664882"/>
          <c:w val="0.71785939466743542"/>
          <c:h val="0.613773285946840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3F4C-46FD-9C00-6A7218D3D47A}"/>
              </c:ext>
            </c:extLst>
          </c:dPt>
          <c:dLbls>
            <c:dLbl>
              <c:idx val="0"/>
              <c:layout>
                <c:manualLayout>
                  <c:x val="0.10326384088106205"/>
                  <c:y val="4.1757456254132592E-3"/>
                </c:manualLayout>
              </c:layout>
              <c:tx>
                <c:rich>
                  <a:bodyPr/>
                  <a:lstStyle/>
                  <a:p>
                    <a:fld id="{1FC3962E-D328-4EAE-8312-1EBF88CB1BE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4.3774844878868263E-2"/>
                  <c:y val="-6.0548229368775221E-2"/>
                </c:manualLayout>
              </c:layout>
              <c:tx>
                <c:rich>
                  <a:bodyPr/>
                  <a:lstStyle/>
                  <a:p>
                    <a:fld id="{0F5EE2E9-6C96-4A62-8D3A-2C3EEAE3DE4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99,3%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954829051678407"/>
                      <c:h val="9.962293345801384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3F4C-46FD-9C00-6A7218D3D47A}"/>
                </c:ext>
              </c:extLst>
            </c:dLbl>
            <c:numFmt formatCode="0%" sourceLinked="0"/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Аркуш1!$A$2:$A$5</c:f>
              <c:strCache>
                <c:ptCount val="2"/>
                <c:pt idx="0">
                  <c:v>Поштою</c:v>
                </c:pt>
                <c:pt idx="1">
                  <c:v>Засобами електронного зв'язку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2"/>
                <c:pt idx="0">
                  <c:v>3</c:v>
                </c:pt>
                <c:pt idx="1">
                  <c:v>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Луганської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5968411875133992E-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3.3720386132938152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2"/>
              <c:layout>
                <c:manualLayout>
                  <c:x val="2.5852296035252544E-2"/>
                  <c:y val="-1.0563640946003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8A8-467F-A341-78E963952A3B}"/>
                </c:ext>
              </c:extLst>
            </c:dLbl>
            <c:dLbl>
              <c:idx val="3"/>
              <c:layout>
                <c:manualLayout>
                  <c:x val="2.8100321777448461E-2"/>
                  <c:y val="-1.0563640946003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E66-48C2-BD2E-6694EECCEDA3}"/>
                </c:ext>
              </c:extLst>
            </c:dLbl>
            <c:dLbl>
              <c:idx val="4"/>
              <c:layout>
                <c:manualLayout>
                  <c:x val="0.31809564252071659"/>
                  <c:y val="-8.4509127568025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E66-48C2-BD2E-6694EECCEDA3}"/>
                </c:ext>
              </c:extLst>
            </c:dLbl>
            <c:dLbl>
              <c:idx val="5"/>
              <c:layout>
                <c:manualLayout>
                  <c:x val="2.3604270293056707E-2"/>
                  <c:y val="-8.45091275680254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2D7-402C-AE49-BD95ECE95A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6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Безробітний</c:v>
                </c:pt>
                <c:pt idx="4">
                  <c:v>Інші</c:v>
                </c:pt>
                <c:pt idx="5">
                  <c:v>Адвокат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6"/>
                <c:pt idx="0">
                  <c:v>18</c:v>
                </c:pt>
                <c:pt idx="1">
                  <c:v>14</c:v>
                </c:pt>
                <c:pt idx="2">
                  <c:v>4</c:v>
                </c:pt>
                <c:pt idx="3">
                  <c:v>6</c:v>
                </c:pt>
                <c:pt idx="4">
                  <c:v>403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Луганської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4528512157903965E-2"/>
                  <c:y val="-5.97506944285039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2A0-4440-A0D8-AF3495CCCF5D}"/>
                </c:ext>
              </c:extLst>
            </c:dLbl>
            <c:dLbl>
              <c:idx val="1"/>
              <c:layout>
                <c:manualLayout>
                  <c:x val="3.3414689185068354E-2"/>
                  <c:y val="-5.39825378970500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DA18-4E17-8D3E-837CEA3E2E5F}"/>
                </c:ext>
              </c:extLst>
            </c:dLbl>
            <c:dLbl>
              <c:idx val="2"/>
              <c:layout>
                <c:manualLayout>
                  <c:x val="2.5617928375219069E-2"/>
                  <c:y val="-5.830903790087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E87-4DFB-A878-26C22F7E57D9}"/>
                </c:ext>
              </c:extLst>
            </c:dLbl>
            <c:dLbl>
              <c:idx val="3"/>
              <c:layout>
                <c:manualLayout>
                  <c:x val="3.6756158103575104E-2"/>
                  <c:y val="-5.830903790087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E87-4DFB-A878-26C22F7E57D9}"/>
                </c:ext>
              </c:extLst>
            </c:dLbl>
            <c:dLbl>
              <c:idx val="4"/>
              <c:layout>
                <c:manualLayout>
                  <c:x val="0.29182161888293012"/>
                  <c:y val="-3.88726919339164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E87-4DFB-A878-26C22F7E57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Аркуш1!$A$2:$A$26</c:f>
              <c:strCache>
                <c:ptCount val="5"/>
                <c:pt idx="0">
                  <c:v>Особа з інвалідністю внаслідок війни</c:v>
                </c:pt>
                <c:pt idx="1">
                  <c:v>Особа з інвалідністю ІІ групи</c:v>
                </c:pt>
                <c:pt idx="2">
                  <c:v>Багатодітна сім"я</c:v>
                </c:pt>
                <c:pt idx="3">
                  <c:v>Переселенець, або внутрішньо переміщена особа</c:v>
                </c:pt>
                <c:pt idx="4">
                  <c:v>Інші категорії</c:v>
                </c:pt>
              </c:strCache>
            </c:strRef>
          </c:cat>
          <c:val>
            <c:numRef>
              <c:f>Аркуш1!$B$2:$B$26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2</c:v>
                </c:pt>
                <c:pt idx="3">
                  <c:v>20</c:v>
                </c:pt>
                <c:pt idx="4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6"/>
        <c:gapDepth val="229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dirty="0">
                <a:solidFill>
                  <a:schemeClr val="tx1"/>
                </a:solidFill>
              </a:rPr>
              <a:t>Дані про основні питання, порушені у зверненнях мешканців</a:t>
            </a:r>
          </a:p>
          <a:p>
            <a:pPr>
              <a:defRPr/>
            </a:pPr>
            <a:r>
              <a:rPr lang="uk-UA" dirty="0">
                <a:solidFill>
                  <a:schemeClr val="tx1"/>
                </a:solidFill>
              </a:rPr>
              <a:t>Луганської 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109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259910937679839"/>
          <c:y val="0.26934631941924558"/>
          <c:w val="0.58793318284944363"/>
          <c:h val="0.53389736510354524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EBA-43D1-9F22-6EA96FFD7ED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AEBA-43D1-9F22-6EA96FFD7ED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5AC1-49BC-9F3C-1BB294E39F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F78C-4B1A-BAD4-E8B1B4ADBF7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F78C-4B1A-BAD4-E8B1B4ADBF7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F78C-4B1A-BAD4-E8B1B4ADBF7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F78C-4B1A-BAD4-E8B1B4ADBF7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F78C-4B1A-BAD4-E8B1B4ADBF7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F78C-4B1A-BAD4-E8B1B4ADBF78}"/>
              </c:ext>
            </c:extLst>
          </c:dPt>
          <c:dLbls>
            <c:dLbl>
              <c:idx val="0"/>
              <c:layout>
                <c:manualLayout>
                  <c:x val="5.2311176608932808E-2"/>
                  <c:y val="0.20207867911362867"/>
                </c:manualLayout>
              </c:layout>
              <c:tx>
                <c:rich>
                  <a:bodyPr/>
                  <a:lstStyle/>
                  <a:p>
                    <a:fld id="{C8E1737E-659D-4647-900B-2F6FA7FB523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 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EBA-43D1-9F22-6EA96FFD7EDC}"/>
                </c:ext>
              </c:extLst>
            </c:dLbl>
            <c:dLbl>
              <c:idx val="1"/>
              <c:layout>
                <c:manualLayout>
                  <c:x val="-8.0553287023953049E-2"/>
                  <c:y val="0.26776028731699719"/>
                </c:manualLayout>
              </c:layout>
              <c:tx>
                <c:rich>
                  <a:bodyPr/>
                  <a:lstStyle/>
                  <a:p>
                    <a:fld id="{E70AE862-7E07-4B93-B4D8-EB61C0B633D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EBA-43D1-9F22-6EA96FFD7EDC}"/>
                </c:ext>
              </c:extLst>
            </c:dLbl>
            <c:dLbl>
              <c:idx val="2"/>
              <c:layout>
                <c:manualLayout>
                  <c:x val="-0.14178898881720017"/>
                  <c:y val="0.10769179481869552"/>
                </c:manualLayout>
              </c:layout>
              <c:tx>
                <c:rich>
                  <a:bodyPr/>
                  <a:lstStyle/>
                  <a:p>
                    <a:fld id="{CD4290B4-7C0B-4475-B5B4-D7C6BE54C790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5AC1-49BC-9F3C-1BB294E39FE3}"/>
                </c:ext>
              </c:extLst>
            </c:dLbl>
            <c:dLbl>
              <c:idx val="3"/>
              <c:layout>
                <c:manualLayout>
                  <c:x val="-4.2700095125389123E-2"/>
                  <c:y val="3.0503641542340938E-2"/>
                </c:manualLayout>
              </c:layout>
              <c:tx>
                <c:rich>
                  <a:bodyPr/>
                  <a:lstStyle/>
                  <a:p>
                    <a:fld id="{7A404D13-6489-4411-B2B8-05692401C60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87,2%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F78C-4B1A-BAD4-E8B1B4ADBF78}"/>
                </c:ext>
              </c:extLst>
            </c:dLbl>
            <c:dLbl>
              <c:idx val="4"/>
              <c:layout>
                <c:manualLayout>
                  <c:x val="3.4739572619091115E-2"/>
                  <c:y val="-0.29047124080127495"/>
                </c:manualLayout>
              </c:layout>
              <c:tx>
                <c:rich>
                  <a:bodyPr/>
                  <a:lstStyle/>
                  <a:p>
                    <a:fld id="{F6ECF3C5-EC0D-4BAD-A194-B96897E5955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F78C-4B1A-BAD4-E8B1B4ADBF78}"/>
                </c:ext>
              </c:extLst>
            </c:dLbl>
            <c:dLbl>
              <c:idx val="5"/>
              <c:layout>
                <c:manualLayout>
                  <c:x val="6.2205578450716045E-2"/>
                  <c:y val="-0.1761783017166447"/>
                </c:manualLayout>
              </c:layout>
              <c:tx>
                <c:rich>
                  <a:bodyPr/>
                  <a:lstStyle/>
                  <a:p>
                    <a:fld id="{79B99BD3-D00A-4371-A09E-45D25EAC351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F78C-4B1A-BAD4-E8B1B4ADBF78}"/>
                </c:ext>
              </c:extLst>
            </c:dLbl>
            <c:dLbl>
              <c:idx val="6"/>
              <c:layout>
                <c:manualLayout>
                  <c:x val="6.1307519415106447E-2"/>
                  <c:y val="-8.9748155185344847E-2"/>
                </c:manualLayout>
              </c:layout>
              <c:tx>
                <c:rich>
                  <a:bodyPr/>
                  <a:lstStyle/>
                  <a:p>
                    <a:fld id="{293A9F8A-8129-4EA5-8BC3-DCA04EDAAB5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F78C-4B1A-BAD4-E8B1B4ADBF78}"/>
                </c:ext>
              </c:extLst>
            </c:dLbl>
            <c:dLbl>
              <c:idx val="7"/>
              <c:layout>
                <c:manualLayout>
                  <c:x val="6.9912083543542433E-2"/>
                  <c:y val="1.9510468518552512E-3"/>
                </c:manualLayout>
              </c:layout>
              <c:tx>
                <c:rich>
                  <a:bodyPr/>
                  <a:lstStyle/>
                  <a:p>
                    <a:fld id="{3812C836-17D1-404B-AB82-3ACA04CF63E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F78C-4B1A-BAD4-E8B1B4ADBF78}"/>
                </c:ext>
              </c:extLst>
            </c:dLbl>
            <c:dLbl>
              <c:idx val="8"/>
              <c:layout>
                <c:manualLayout>
                  <c:x val="5.9844658822680516E-2"/>
                  <c:y val="9.662137063038477E-2"/>
                </c:manualLayout>
              </c:layout>
              <c:tx>
                <c:rich>
                  <a:bodyPr/>
                  <a:lstStyle/>
                  <a:p>
                    <a:fld id="{572046D7-3402-448B-B473-ED1039BE7FF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F78C-4B1A-BAD4-E8B1B4ADBF78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Аркуш1!$A$2:$A$31</c:f>
              <c:strCache>
                <c:ptCount val="9"/>
                <c:pt idx="0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1">
                  <c:v>Соціальна політика. Соціальний захист населення</c:v>
                </c:pt>
                <c:pt idx="2">
                  <c:v>Охорона здоров'я</c:v>
                </c:pt>
                <c:pt idx="3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4">
                  <c:v>Освіта, наукова, науково-технічна, інноваційна діяльність та інтелектуальна власність</c:v>
                </c:pt>
                <c:pt idx="5">
                  <c:v>Діяльність Верховної Ради України, Президента України та Кабінету Міністрів України</c:v>
                </c:pt>
                <c:pt idx="6">
                  <c:v>Діяльність центральних органів виконавчої влади</c:v>
                </c:pt>
                <c:pt idx="7">
                  <c:v>Обороноздатність, суверенітет, міждержавні і міжнаціональні відносини</c:v>
                </c:pt>
                <c:pt idx="8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f>Аркуш1!$B$2:$B$31</c:f>
              <c:numCache>
                <c:formatCode>General</c:formatCode>
                <c:ptCount val="9"/>
                <c:pt idx="0">
                  <c:v>2</c:v>
                </c:pt>
                <c:pt idx="1">
                  <c:v>32</c:v>
                </c:pt>
                <c:pt idx="2">
                  <c:v>2</c:v>
                </c:pt>
                <c:pt idx="3">
                  <c:v>416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2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A-43D1-9F22-6EA96FFD7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4226390163"/>
              </p:ext>
            </p:extLst>
          </p:nvPr>
        </p:nvGraphicFramePr>
        <p:xfrm>
          <a:off x="669718" y="307934"/>
          <a:ext cx="11314706" cy="608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286839268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252863887"/>
              </p:ext>
            </p:extLst>
          </p:nvPr>
        </p:nvGraphicFramePr>
        <p:xfrm>
          <a:off x="421419" y="161925"/>
          <a:ext cx="11402171" cy="653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554299083"/>
              </p:ext>
            </p:extLst>
          </p:nvPr>
        </p:nvGraphicFramePr>
        <p:xfrm>
          <a:off x="166977" y="153867"/>
          <a:ext cx="11807687" cy="6509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77329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93</Words>
  <Application>Microsoft Office PowerPoint</Application>
  <PresentationFormat>Широкий екран</PresentationFormat>
  <Paragraphs>27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139</cp:revision>
  <cp:lastPrinted>2024-01-17T08:17:10Z</cp:lastPrinted>
  <dcterms:created xsi:type="dcterms:W3CDTF">2018-01-03T13:22:59Z</dcterms:created>
  <dcterms:modified xsi:type="dcterms:W3CDTF">2026-01-08T08:49:25Z</dcterms:modified>
</cp:coreProperties>
</file>