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4291" autoAdjust="0"/>
  </p:normalViewPr>
  <p:slideViewPr>
    <p:cSldViewPr snapToGrid="0">
      <p:cViewPr varScale="1">
        <p:scale>
          <a:sx n="114" d="100"/>
          <a:sy n="114" d="100"/>
        </p:scale>
        <p:origin x="132" y="4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Кіровоградської </a:t>
            </a: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920141274550129"/>
          <c:y val="1.0439364063533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48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984597213573204"/>
          <c:y val="0.23694824672935547"/>
          <c:w val="0.73020615825104074"/>
          <c:h val="0.6242126500103735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4304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DA0B-477C-9CD0-2C37BEE939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4EE-45B5-BDAE-07B66225DD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08FB-477D-91D8-35DB437E366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93EC-442D-9CB2-D4C67A7797E0}"/>
              </c:ext>
            </c:extLst>
          </c:dPt>
          <c:dLbls>
            <c:dLbl>
              <c:idx val="0"/>
              <c:layout>
                <c:manualLayout>
                  <c:x val="-0.10100995995830558"/>
                  <c:y val="4.8021074692252329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8.6988561611764367E-2"/>
                  <c:y val="-5.2443994866792069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5169125914539891"/>
                      <c:h val="0.166434863464625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DA0B-477C-9CD0-2C37BEE93994}"/>
                </c:ext>
              </c:extLst>
            </c:dLbl>
            <c:dLbl>
              <c:idx val="2"/>
              <c:layout>
                <c:manualLayout>
                  <c:x val="9.2111010219797132E-2"/>
                  <c:y val="-8.3514912508265177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D-B4EE-45B5-BDAE-07B66225DD54}"/>
                </c:ext>
              </c:extLst>
            </c:dLbl>
            <c:dLbl>
              <c:idx val="3"/>
              <c:layout>
                <c:manualLayout>
                  <c:x val="4.7510381621935202E-2"/>
                  <c:y val="2.0878728127066294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E-08FB-477D-91D8-35DB437E366A}"/>
                </c:ext>
              </c:extLst>
            </c:dLbl>
            <c:dLbl>
              <c:idx val="4"/>
              <c:layout>
                <c:manualLayout>
                  <c:x val="1.2346763583605183E-2"/>
                  <c:y val="0.11692087751157125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9-93EC-442D-9CB2-D4C67A7797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Аркуш1!$A$2:$A$7</c:f>
              <c:strCache>
                <c:ptCount val="5"/>
                <c:pt idx="0">
                  <c:v>Засобами електронного зв'язку</c:v>
                </c:pt>
                <c:pt idx="1">
                  <c:v>Поштою</c:v>
                </c:pt>
                <c:pt idx="2">
                  <c:v>Через органи влади</c:v>
                </c:pt>
                <c:pt idx="3">
                  <c:v>Від інших органів, установ, організацій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Аркуш1!$B$2:$B$7</c:f>
              <c:numCache>
                <c:formatCode>General</c:formatCode>
                <c:ptCount val="5"/>
                <c:pt idx="0">
                  <c:v>98</c:v>
                </c:pt>
                <c:pt idx="1">
                  <c:v>1253</c:v>
                </c:pt>
                <c:pt idx="2">
                  <c:v>34</c:v>
                </c:pt>
                <c:pt idx="3">
                  <c:v>4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2596373261840131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6.8564785136974241E-2"/>
                  <c:y val="-4.22545637840141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3.0348347519644339E-2"/>
                  <c:y val="-4.22545637840141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D5F-45C6-A198-5FFE1CA991AF}"/>
                </c:ext>
              </c:extLst>
            </c:dLbl>
            <c:dLbl>
              <c:idx val="3"/>
              <c:layout>
                <c:manualLayout>
                  <c:x val="2.9224334648546398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4"/>
              <c:layout>
                <c:manualLayout>
                  <c:x val="2.8100321777448378E-2"/>
                  <c:y val="-5.28165411645124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274495537270627E-2"/>
                      <c:h val="4.8476631479483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D5F-45C6-A198-5FFE1CA991AF}"/>
                </c:ext>
              </c:extLst>
            </c:dLbl>
            <c:dLbl>
              <c:idx val="5"/>
              <c:layout>
                <c:manualLayout>
                  <c:x val="2.9224334648546398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9B6-427D-9298-CB91A0B4630F}"/>
                </c:ext>
              </c:extLst>
            </c:dLbl>
            <c:dLbl>
              <c:idx val="6"/>
              <c:layout>
                <c:manualLayout>
                  <c:x val="2.6414302470801555E-2"/>
                  <c:y val="-4.22537320012617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248025742195877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E86-492B-A36B-332FDAF5D39B}"/>
                </c:ext>
              </c:extLst>
            </c:dLbl>
            <c:dLbl>
              <c:idx val="7"/>
              <c:layout>
                <c:manualLayout>
                  <c:x val="3.0348347519644339E-2"/>
                  <c:y val="-1.2676369135203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64-4D42-8E71-438FFF944ADE}"/>
                </c:ext>
              </c:extLst>
            </c:dLbl>
            <c:dLbl>
              <c:idx val="8"/>
              <c:layout>
                <c:manualLayout>
                  <c:x val="2.697630890635044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864-4D42-8E71-438FFF944ADE}"/>
                </c:ext>
              </c:extLst>
            </c:dLbl>
            <c:dLbl>
              <c:idx val="9"/>
              <c:layout>
                <c:manualLayout>
                  <c:x val="2.8100321777448461E-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D1E-4507-AEEA-AA4E5F233562}"/>
                </c:ext>
              </c:extLst>
            </c:dLbl>
            <c:dLbl>
              <c:idx val="10"/>
              <c:layout>
                <c:manualLayout>
                  <c:x val="0.27538315341899477"/>
                  <c:y val="-1.0563640946003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D1E-4507-AEEA-AA4E5F2335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Аркуш1!$A$2:$A$12</c:f>
              <c:strCache>
                <c:ptCount val="11"/>
                <c:pt idx="0">
                  <c:v>Здобувач освіти</c:v>
                </c:pt>
                <c:pt idx="1">
                  <c:v>Пенсіонер</c:v>
                </c:pt>
                <c:pt idx="2">
                  <c:v>Пенсіонер з числа військовослужбовців</c:v>
                </c:pt>
                <c:pt idx="3">
                  <c:v>Робітник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Особа, що позбавлена волі; особа, воля якої обмежена </c:v>
                </c:pt>
                <c:pt idx="9">
                  <c:v>Адвокат</c:v>
                </c:pt>
                <c:pt idx="10">
                  <c:v>Інші 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4</c:v>
                </c:pt>
                <c:pt idx="1">
                  <c:v>202</c:v>
                </c:pt>
                <c:pt idx="2">
                  <c:v>16</c:v>
                </c:pt>
                <c:pt idx="3">
                  <c:v>8</c:v>
                </c:pt>
                <c:pt idx="4">
                  <c:v>10</c:v>
                </c:pt>
                <c:pt idx="5">
                  <c:v>2</c:v>
                </c:pt>
                <c:pt idx="6">
                  <c:v>8</c:v>
                </c:pt>
                <c:pt idx="7">
                  <c:v>10</c:v>
                </c:pt>
                <c:pt idx="8">
                  <c:v>17</c:v>
                </c:pt>
                <c:pt idx="9">
                  <c:v>16</c:v>
                </c:pt>
                <c:pt idx="10">
                  <c:v>1202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Аркуш1!$A$2:$A$12</c:f>
              <c:strCache>
                <c:ptCount val="11"/>
                <c:pt idx="0">
                  <c:v>Здобувач освіти</c:v>
                </c:pt>
                <c:pt idx="1">
                  <c:v>Пенсіонер</c:v>
                </c:pt>
                <c:pt idx="2">
                  <c:v>Пенсіонер з числа військовослужбовців</c:v>
                </c:pt>
                <c:pt idx="3">
                  <c:v>Робітник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Особа, що позбавлена волі; особа, воля якої обмежена </c:v>
                </c:pt>
                <c:pt idx="9">
                  <c:v>Адвокат</c:v>
                </c:pt>
                <c:pt idx="10">
                  <c:v>Інші </c:v>
                </c:pt>
              </c:strCache>
            </c:strRef>
          </c:cat>
          <c:val>
            <c:numRef>
              <c:f>Аркуш1!$C$2:$C$12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Аркуш1!$A$2:$A$12</c:f>
              <c:strCache>
                <c:ptCount val="11"/>
                <c:pt idx="0">
                  <c:v>Здобувач освіти</c:v>
                </c:pt>
                <c:pt idx="1">
                  <c:v>Пенсіонер</c:v>
                </c:pt>
                <c:pt idx="2">
                  <c:v>Пенсіонер з числа військовослужбовців</c:v>
                </c:pt>
                <c:pt idx="3">
                  <c:v>Робітник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Особа, що позбавлена волі; особа, воля якої обмежена </c:v>
                </c:pt>
                <c:pt idx="9">
                  <c:v>Адвокат</c:v>
                </c:pt>
                <c:pt idx="10">
                  <c:v>Інші </c:v>
                </c:pt>
              </c:strCache>
            </c:strRef>
          </c:cat>
          <c:val>
            <c:numRef>
              <c:f>Аркуш1!$D$2:$D$12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902746766383349"/>
          <c:y val="8.5592400013941083E-2"/>
          <c:w val="0.59535460396094741"/>
          <c:h val="0.8504804078682858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3477045731027888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9021753839685444E-2"/>
                  <c:y val="-4.1757442524334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3.0073220266561517E-2"/>
                  <c:y val="-2.0878721262167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3"/>
              <c:layout>
                <c:manualLayout>
                  <c:x val="3.0129262225588444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3472-4F0E-9FDE-FEE5A5DF083B}"/>
                </c:ext>
              </c:extLst>
            </c:dLbl>
            <c:dLbl>
              <c:idx val="4"/>
              <c:layout>
                <c:manualLayout>
                  <c:x val="3.0151100172063725E-2"/>
                  <c:y val="-8.35140630517654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2252052701191729E-2"/>
                      <c:h val="3.98783576107377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3472-4F0E-9FDE-FEE5A5DF083B}"/>
                </c:ext>
              </c:extLst>
            </c:dLbl>
            <c:dLbl>
              <c:idx val="5"/>
              <c:layout>
                <c:manualLayout>
                  <c:x val="2.7901616279917139E-2"/>
                  <c:y val="-4.1757442524333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6"/>
              <c:layout>
                <c:manualLayout>
                  <c:x val="3.0129262225588444E-2"/>
                  <c:y val="-2.0878721262167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472-4F0E-9FDE-FEE5A5DF083B}"/>
                </c:ext>
              </c:extLst>
            </c:dLbl>
            <c:dLbl>
              <c:idx val="7"/>
              <c:layout>
                <c:manualLayout>
                  <c:x val="2.9009212368416505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472-4F0E-9FDE-FEE5A5DF083B}"/>
                </c:ext>
              </c:extLst>
            </c:dLbl>
            <c:dLbl>
              <c:idx val="8"/>
              <c:layout>
                <c:manualLayout>
                  <c:x val="0.3107566094211357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472-4F0E-9FDE-FEE5A5DF083B}"/>
                </c:ext>
              </c:extLst>
            </c:dLbl>
            <c:dLbl>
              <c:idx val="9"/>
              <c:layout>
                <c:manualLayout>
                  <c:x val="2.8959397293725906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A06-46A4-84CA-B498E012AD7E}"/>
                </c:ext>
              </c:extLst>
            </c:dLbl>
            <c:dLbl>
              <c:idx val="10"/>
              <c:layout>
                <c:manualLayout>
                  <c:x val="2.7845574320890212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0A-4BE2-AF1A-086965110F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Аркуш1!$A$2:$A$12</c:f>
              <c:strCache>
                <c:ptCount val="11"/>
                <c:pt idx="0">
                  <c:v>Учасник війни</c:v>
                </c:pt>
                <c:pt idx="1">
                  <c:v>Особа з інвалідністю внаслідок війни</c:v>
                </c:pt>
                <c:pt idx="2">
                  <c:v>Учасник бойових дій</c:v>
                </c:pt>
                <c:pt idx="3">
                  <c:v>Ветеран праці</c:v>
                </c:pt>
                <c:pt idx="4">
                  <c:v>Особа з інвалідністю І групи</c:v>
                </c:pt>
                <c:pt idx="5">
                  <c:v>Особа з інвалідністю ІІ групи</c:v>
                </c:pt>
                <c:pt idx="6">
                  <c:v>Особа з інвалідністю ІІІ групи</c:v>
                </c:pt>
                <c:pt idx="7">
                  <c:v>Учасник ліквідації наслідків аварії на Чорнобильській АЕС</c:v>
                </c:pt>
                <c:pt idx="8">
                  <c:v>Інші</c:v>
                </c:pt>
                <c:pt idx="9">
                  <c:v>Член сім'ї загиблого</c:v>
                </c:pt>
                <c:pt idx="10">
                  <c:v>Переселенець, або внутрішньо переміщена особа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11</c:v>
                </c:pt>
                <c:pt idx="1">
                  <c:v>26</c:v>
                </c:pt>
                <c:pt idx="2">
                  <c:v>26</c:v>
                </c:pt>
                <c:pt idx="3">
                  <c:v>25</c:v>
                </c:pt>
                <c:pt idx="4">
                  <c:v>2</c:v>
                </c:pt>
                <c:pt idx="5">
                  <c:v>36</c:v>
                </c:pt>
                <c:pt idx="6">
                  <c:v>4</c:v>
                </c:pt>
                <c:pt idx="7">
                  <c:v>6</c:v>
                </c:pt>
                <c:pt idx="8">
                  <c:v>1381</c:v>
                </c:pt>
                <c:pt idx="9">
                  <c:v>8</c:v>
                </c:pt>
                <c:pt idx="1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Кіровоградської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1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580218076146614"/>
          <c:y val="0.25881738397324044"/>
          <c:w val="0.55125254767165177"/>
          <c:h val="0.5018813203794744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4675-4EA5-A0B9-893FA36A06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A20D-4210-BAE4-40C8854DA7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F08B-464D-80E6-F1D0DAF7EA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F08B-464D-80E6-F1D0DAF7EA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F08B-464D-80E6-F1D0DAF7EA2E}"/>
              </c:ext>
            </c:extLst>
          </c:dPt>
          <c:dPt>
            <c:idx val="5"/>
            <c:bubble3D val="0"/>
            <c:explosion val="9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BCD1-49BA-B23B-6A0D78E2044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BCD1-49BA-B23B-6A0D78E2044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BCD1-49BA-B23B-6A0D78E2044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DFDE-4167-A563-6606714A6BD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5E39-4D6E-A7C6-6A88E113EAD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5E39-4D6E-A7C6-6A88E113EAD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5E39-4D6E-A7C6-6A88E113EADD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5E39-4D6E-A7C6-6A88E113EADD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5E39-4D6E-A7C6-6A88E113EADD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5E39-4D6E-A7C6-6A88E113EADD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5E39-4D6E-A7C6-6A88E113EADD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5E39-4D6E-A7C6-6A88E113EADD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5E39-4D6E-A7C6-6A88E113EADD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5E39-4D6E-A7C6-6A88E113EADD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5E39-4D6E-A7C6-6A88E113EADD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5E39-4D6E-A7C6-6A88E113EADD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5E39-4D6E-A7C6-6A88E113EADD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0282-4447-B935-7C6B1B9839EF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DECC-40E9-BF10-E84C32E7E7B4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DECC-40E9-BF10-E84C32E7E7B4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3-0282-4447-B935-7C6B1B9839EF}"/>
              </c:ext>
            </c:extLst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5-0282-4447-B935-7C6B1B9839EF}"/>
              </c:ext>
            </c:extLst>
          </c:dPt>
          <c:dLbls>
            <c:dLbl>
              <c:idx val="0"/>
              <c:layout>
                <c:manualLayout>
                  <c:x val="0.10991062087865215"/>
                  <c:y val="-3.9277674117957531E-2"/>
                </c:manualLayout>
              </c:layout>
              <c:tx>
                <c:rich>
                  <a:bodyPr/>
                  <a:lstStyle/>
                  <a:p>
                    <a:fld id="{6EF4224A-B5EF-427E-9A32-0EB0D1A0BB63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E1CD7DA9-0B13-4B22-AD48-204BD22B511A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4675-4EA5-A0B9-893FA36A06FA}"/>
                </c:ext>
              </c:extLst>
            </c:dLbl>
            <c:dLbl>
              <c:idx val="1"/>
              <c:layout>
                <c:manualLayout>
                  <c:x val="0.14215790496318548"/>
                  <c:y val="0.184970978006531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A20D-4210-BAE4-40C8854DA7FD}"/>
                </c:ext>
              </c:extLst>
            </c:dLbl>
            <c:dLbl>
              <c:idx val="2"/>
              <c:layout>
                <c:manualLayout>
                  <c:x val="-5.0161757166955742E-2"/>
                  <c:y val="0.1562791418215175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F08B-464D-80E6-F1D0DAF7EA2E}"/>
                </c:ext>
              </c:extLst>
            </c:dLbl>
            <c:dLbl>
              <c:idx val="3"/>
              <c:layout>
                <c:manualLayout>
                  <c:x val="8.8054761230011241E-2"/>
                  <c:y val="0.18344077981773987"/>
                </c:manualLayout>
              </c:layout>
              <c:tx>
                <c:rich>
                  <a:bodyPr/>
                  <a:lstStyle/>
                  <a:p>
                    <a:fld id="{42F5EEA5-C592-4410-A4E2-E3EA9AB78884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13,2%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96892450566274"/>
                      <c:h val="9.39876006175525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F08B-464D-80E6-F1D0DAF7EA2E}"/>
                </c:ext>
              </c:extLst>
            </c:dLbl>
            <c:dLbl>
              <c:idx val="4"/>
              <c:layout>
                <c:manualLayout>
                  <c:x val="0.11504607088157062"/>
                  <c:y val="0.15741028659988715"/>
                </c:manualLayout>
              </c:layout>
              <c:tx>
                <c:rich>
                  <a:bodyPr/>
                  <a:lstStyle/>
                  <a:p>
                    <a:fld id="{C55355C6-062F-470B-87B0-D1A439C1EEFB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11,8</a:t>
                    </a:r>
                    <a:r>
                      <a:rPr lang="ru-RU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F08B-464D-80E6-F1D0DAF7EA2E}"/>
                </c:ext>
              </c:extLst>
            </c:dLbl>
            <c:dLbl>
              <c:idx val="5"/>
              <c:layout>
                <c:manualLayout>
                  <c:x val="0.10822724058128876"/>
                  <c:y val="0.185071161457473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BCD1-49BA-B23B-6A0D78E2044C}"/>
                </c:ext>
              </c:extLst>
            </c:dLbl>
            <c:dLbl>
              <c:idx val="6"/>
              <c:layout>
                <c:manualLayout>
                  <c:x val="-0.12298950240137664"/>
                  <c:y val="0.142273303334844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BCD1-49BA-B23B-6A0D78E2044C}"/>
                </c:ext>
              </c:extLst>
            </c:dLbl>
            <c:dLbl>
              <c:idx val="7"/>
              <c:layout>
                <c:manualLayout>
                  <c:x val="-7.3793701440826004E-2"/>
                  <c:y val="0.182922818573371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7-BCD1-49BA-B23B-6A0D78E2044C}"/>
                </c:ext>
              </c:extLst>
            </c:dLbl>
            <c:dLbl>
              <c:idx val="8"/>
              <c:layout>
                <c:manualLayout>
                  <c:x val="-0.1424863758532782"/>
                  <c:y val="0.132110924525212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DFDE-4167-A563-6606714A6BD3}"/>
                </c:ext>
              </c:extLst>
            </c:dLbl>
            <c:dLbl>
              <c:idx val="9"/>
              <c:layout>
                <c:manualLayout>
                  <c:x val="-0.11739907047404134"/>
                  <c:y val="3.658456371467425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5E39-4D6E-A7C6-6A88E113EADD}"/>
                </c:ext>
              </c:extLst>
            </c:dLbl>
            <c:dLbl>
              <c:idx val="10"/>
              <c:layout>
                <c:manualLayout>
                  <c:x val="-4.9195800960550665E-2"/>
                  <c:y val="-4.67469425243060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5E39-4D6E-A7C6-6A88E113EADD}"/>
                </c:ext>
              </c:extLst>
            </c:dLbl>
            <c:dLbl>
              <c:idx val="11"/>
              <c:layout>
                <c:manualLayout>
                  <c:x val="-3.2014422786142735E-2"/>
                  <c:y val="5.284436981008514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algn="ctr">
                      <a:defRPr sz="1100" b="1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4E5BCCEB-6B90-42BD-86BA-C4C9393BE2B0}" type="CATEGORYNAME">
                      <a:rPr lang="ru-RU" smtClean="0"/>
                      <a:pPr algn="ctr">
                        <a:defRPr b="1">
                          <a:solidFill>
                            <a:schemeClr val="dk1"/>
                          </a:solidFill>
                        </a:defRPr>
                      </a:pPr>
                      <a:t>[ІМ’Я КАТЕГОРІЇ]</a:t>
                    </a:fld>
                    <a:r>
                      <a:rPr lang="ru-RU" dirty="0" smtClean="0"/>
                      <a:t> 22,5%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algn="ctr">
                    <a:defRPr sz="1100" b="1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5E39-4D6E-A7C6-6A88E113EADD}"/>
                </c:ext>
              </c:extLst>
            </c:dLbl>
            <c:dLbl>
              <c:idx val="12"/>
              <c:layout>
                <c:manualLayout>
                  <c:x val="-6.1486475600669901E-2"/>
                  <c:y val="0.14837073062062361"/>
                </c:manualLayout>
              </c:layout>
              <c:tx>
                <c:rich>
                  <a:bodyPr/>
                  <a:lstStyle/>
                  <a:p>
                    <a:fld id="{4E5E6361-DCDF-4B14-9298-0EEB2F7EC656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F73E039E-0D08-4A70-A8E5-C68D586DE9DA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5E39-4D6E-A7C6-6A88E113EADD}"/>
                </c:ext>
              </c:extLst>
            </c:dLbl>
            <c:dLbl>
              <c:idx val="13"/>
              <c:layout>
                <c:manualLayout>
                  <c:x val="-0.11628098408857428"/>
                  <c:y val="-0.1138186426678757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E39-4D6E-A7C6-6A88E113EADD}"/>
                </c:ext>
              </c:extLst>
            </c:dLbl>
            <c:dLbl>
              <c:idx val="14"/>
              <c:layout>
                <c:manualLayout>
                  <c:x val="0.11348576812490663"/>
                  <c:y val="-0.1097536911440230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26911185996488"/>
                      <c:h val="0.108656154232582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5E39-4D6E-A7C6-6A88E113EADD}"/>
                </c:ext>
              </c:extLst>
            </c:dLbl>
            <c:dLbl>
              <c:idx val="15"/>
              <c:layout>
                <c:manualLayout>
                  <c:x val="0.23256196817714855"/>
                  <c:y val="-0.22966976109767775"/>
                </c:manualLayout>
              </c:layout>
              <c:tx>
                <c:rich>
                  <a:bodyPr/>
                  <a:lstStyle/>
                  <a:p>
                    <a:fld id="{4CAAC345-5AA7-496E-A60A-A96995AD47E7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AF5285DB-8FF4-430F-A7A9-3B958E819DF8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5E39-4D6E-A7C6-6A88E113EADD}"/>
                </c:ext>
              </c:extLst>
            </c:dLbl>
            <c:dLbl>
              <c:idx val="16"/>
              <c:layout>
                <c:manualLayout>
                  <c:x val="-9.3221200713849733E-2"/>
                  <c:y val="6.7071700143569613E-2"/>
                </c:manualLayout>
              </c:layout>
              <c:tx>
                <c:rich>
                  <a:bodyPr/>
                  <a:lstStyle/>
                  <a:p>
                    <a:fld id="{FFE6B788-6AD9-4918-ADFF-9B695584F1A7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7D73DEC7-A3FA-49DE-BBA9-5514D9EDE161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5E39-4D6E-A7C6-6A88E113EADD}"/>
                </c:ext>
              </c:extLst>
            </c:dLbl>
            <c:dLbl>
              <c:idx val="17"/>
              <c:layout>
                <c:manualLayout>
                  <c:x val="-4.8906595151396379E-2"/>
                  <c:y val="-1.219485457155811E-2"/>
                </c:manualLayout>
              </c:layout>
              <c:tx>
                <c:rich>
                  <a:bodyPr/>
                  <a:lstStyle/>
                  <a:p>
                    <a:fld id="{F2BCEDD1-42BF-4A8B-99F6-0B1CBBC87E2C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5E39-4D6E-A7C6-6A88E113EADD}"/>
                </c:ext>
              </c:extLst>
            </c:dLbl>
            <c:dLbl>
              <c:idx val="18"/>
              <c:layout>
                <c:manualLayout>
                  <c:x val="-3.6317646757421829E-2"/>
                  <c:y val="-0.11178616690594935"/>
                </c:manualLayout>
              </c:layout>
              <c:tx>
                <c:rich>
                  <a:bodyPr/>
                  <a:lstStyle/>
                  <a:p>
                    <a:fld id="{C0373934-1008-49D3-8E34-2988E60CA07D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6B2E2146-FD41-49BE-B2BC-EFEDF5910F92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5E39-4D6E-A7C6-6A88E113EADD}"/>
                </c:ext>
              </c:extLst>
            </c:dLbl>
            <c:dLbl>
              <c:idx val="19"/>
              <c:layout>
                <c:manualLayout>
                  <c:x val="-3.2424505178544762E-2"/>
                  <c:y val="-0.1890202458591507"/>
                </c:manualLayout>
              </c:layout>
              <c:tx>
                <c:rich>
                  <a:bodyPr/>
                  <a:lstStyle/>
                  <a:p>
                    <a:fld id="{E01A31B1-F210-4891-83E1-B88586E22185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r>
                      <a:rPr lang="ru-RU" baseline="0" dirty="0" smtClean="0"/>
                      <a:t>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5E39-4D6E-A7C6-6A88E113EADD}"/>
                </c:ext>
              </c:extLst>
            </c:dLbl>
            <c:dLbl>
              <c:idx val="20"/>
              <c:layout>
                <c:manualLayout>
                  <c:x val="9.727351553563425E-2"/>
                  <c:y val="-4.67469425243060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E39-4D6E-A7C6-6A88E113EADD}"/>
                </c:ext>
              </c:extLst>
            </c:dLbl>
            <c:dLbl>
              <c:idx val="21"/>
              <c:layout>
                <c:manualLayout>
                  <c:x val="0.2169087587806097"/>
                  <c:y val="-0.11788359419172841"/>
                </c:manualLayout>
              </c:layout>
              <c:tx>
                <c:rich>
                  <a:bodyPr/>
                  <a:lstStyle/>
                  <a:p>
                    <a:fld id="{E87BE1CA-538C-4DA8-89DD-E5168798A2AB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r>
                      <a:rPr lang="ru-RU" baseline="0" dirty="0" smtClean="0"/>
                      <a:t>25,4%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5E39-4D6E-A7C6-6A88E113EADD}"/>
                </c:ext>
              </c:extLst>
            </c:dLbl>
            <c:dLbl>
              <c:idx val="22"/>
              <c:layout>
                <c:manualLayout>
                  <c:x val="7.9384133368161289E-2"/>
                  <c:y val="-0.1219485457155811"/>
                </c:manualLayout>
              </c:layout>
              <c:tx>
                <c:rich>
                  <a:bodyPr/>
                  <a:lstStyle/>
                  <a:p>
                    <a:fld id="{F4757147-27D8-4F74-958C-0B3962CCA69F}" type="CATEGORYNAME">
                      <a:rPr lang="ru-RU" smtClean="0"/>
                      <a:pPr/>
                      <a:t>[ІМ’Я КАТЕГОРІЇ]</a:t>
                    </a:fld>
                    <a:r>
                      <a:rPr lang="ru-RU" smtClean="0"/>
                      <a:t> </a:t>
                    </a:r>
                    <a:fld id="{B6AB1AA2-EF93-4B67-AF6E-C21681B43A90}" type="PERCENTAGE">
                      <a:rPr lang="ru-RU" baseline="0" smtClean="0"/>
                      <a:pPr/>
                      <a:t>[ВІДСОТОК]</a:t>
                    </a:fld>
                    <a:endParaRPr lang="ru-RU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0282-4447-B935-7C6B1B9839EF}"/>
                </c:ext>
              </c:extLst>
            </c:dLbl>
            <c:dLbl>
              <c:idx val="23"/>
              <c:layout>
                <c:manualLayout>
                  <c:x val="8.8328824451897603E-2"/>
                  <c:y val="-1.8292281857337167E-2"/>
                </c:manualLayout>
              </c:layout>
              <c:tx>
                <c:rich>
                  <a:bodyPr/>
                  <a:lstStyle/>
                  <a:p>
                    <a:fld id="{72A3B965-B482-4153-A8D2-8C86C3FF8137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2,8%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DECC-40E9-BF10-E84C32E7E7B4}"/>
                </c:ext>
              </c:extLst>
            </c:dLbl>
            <c:dLbl>
              <c:idx val="24"/>
              <c:layout>
                <c:manualLayout>
                  <c:x val="9.0564997222831886E-2"/>
                  <c:y val="1.0162378809631759E-2"/>
                </c:manualLayout>
              </c:layout>
              <c:tx>
                <c:rich>
                  <a:bodyPr/>
                  <a:lstStyle/>
                  <a:p>
                    <a:fld id="{C32B0B57-9EB5-42BA-89C1-1B8F037BEC8A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13,7%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C-DECC-40E9-BF10-E84C32E7E7B4}"/>
                </c:ext>
              </c:extLst>
            </c:dLbl>
            <c:dLbl>
              <c:idx val="25"/>
              <c:layout>
                <c:manualLayout>
                  <c:x val="0.1073362930048378"/>
                  <c:y val="0.10568873962017021"/>
                </c:manualLayout>
              </c:layout>
              <c:tx>
                <c:rich>
                  <a:bodyPr/>
                  <a:lstStyle/>
                  <a:p>
                    <a:fld id="{C71A3BFB-EAF2-445D-BA9A-4503F0C47DFD}" type="CATEGORYNAME">
                      <a:rPr lang="ru-RU" smtClean="0"/>
                      <a:pPr/>
                      <a:t>[ІМ’Я КАТЕГОРІЇ]</a:t>
                    </a:fld>
                    <a:r>
                      <a:rPr lang="ru-RU" dirty="0" smtClean="0"/>
                      <a:t> </a:t>
                    </a:r>
                    <a:fld id="{8AB0A7DB-8CBB-469C-B7B6-C0C74A8A2186}" type="PERCENTAGE">
                      <a:rPr lang="ru-RU" baseline="0" smtClean="0"/>
                      <a:pPr/>
                      <a:t>[ВІДСОТОК]</a:t>
                    </a:fld>
                    <a:endParaRPr lang="ru-RU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3-0282-4447-B935-7C6B1B9839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Аркуш1!$A$2:$A$28</c:f>
              <c:strCache>
                <c:ptCount val="27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7">
                  <c:v>Охорона здоров'я</c:v>
                </c:pt>
                <c:pt idx="8">
                  <c:v>Комунальне господарство</c:v>
                </c:pt>
                <c:pt idx="9">
                  <c:v>Житлова політика</c:v>
                </c:pt>
                <c:pt idx="11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2">
                  <c:v>Сімейна та гендерна політика. Захист прав дітей</c:v>
                </c:pt>
                <c:pt idx="15">
                  <c:v>Освіта, наукова, науково-технічна, інноваційна діяльність та інтелектуальна власність</c:v>
                </c:pt>
                <c:pt idx="16">
                  <c:v>Інформаційна політика, діяльність медіа</c:v>
                </c:pt>
                <c:pt idx="17">
                  <c:v>Діяльність об'єднань громадян, релігія та міжконфесійні відносини</c:v>
                </c:pt>
                <c:pt idx="18">
                  <c:v>Діяльність Верховної Ради України, Президента України та Кабінету Міністрів України</c:v>
                </c:pt>
                <c:pt idx="19">
                  <c:v>Діяльність центральних органів виконавчої влади</c:v>
                </c:pt>
                <c:pt idx="21">
                  <c:v>Діяльність органів місцевого самоврядування</c:v>
                </c:pt>
                <c:pt idx="22">
                  <c:v>Діяльність підприємств та установ</c:v>
                </c:pt>
                <c:pt idx="23">
                  <c:v>Обороноздатність, суверенітет, міждержавні і міжнаціональні відносини</c:v>
                </c:pt>
                <c:pt idx="24">
                  <c:v>Державне будівництво, адміністративно-територіальний устрій</c:v>
                </c:pt>
                <c:pt idx="25">
                  <c:v>Цифровізація. Правовий режим Дія Сіті</c:v>
                </c:pt>
                <c:pt idx="26">
                  <c:v>Інші</c:v>
                </c:pt>
              </c:strCache>
            </c:strRef>
          </c:cat>
          <c:val>
            <c:numRef>
              <c:f>Аркуш1!$B$2:$B$28</c:f>
              <c:numCache>
                <c:formatCode>General</c:formatCode>
                <c:ptCount val="27"/>
                <c:pt idx="0">
                  <c:v>10</c:v>
                </c:pt>
                <c:pt idx="1">
                  <c:v>2</c:v>
                </c:pt>
                <c:pt idx="3">
                  <c:v>434</c:v>
                </c:pt>
                <c:pt idx="4">
                  <c:v>387</c:v>
                </c:pt>
                <c:pt idx="5">
                  <c:v>58</c:v>
                </c:pt>
                <c:pt idx="7">
                  <c:v>16</c:v>
                </c:pt>
                <c:pt idx="8">
                  <c:v>61</c:v>
                </c:pt>
                <c:pt idx="9">
                  <c:v>4</c:v>
                </c:pt>
                <c:pt idx="11">
                  <c:v>736</c:v>
                </c:pt>
                <c:pt idx="12">
                  <c:v>2</c:v>
                </c:pt>
                <c:pt idx="15">
                  <c:v>22</c:v>
                </c:pt>
                <c:pt idx="16">
                  <c:v>4</c:v>
                </c:pt>
                <c:pt idx="17">
                  <c:v>6</c:v>
                </c:pt>
                <c:pt idx="18">
                  <c:v>100</c:v>
                </c:pt>
                <c:pt idx="19">
                  <c:v>34</c:v>
                </c:pt>
                <c:pt idx="21">
                  <c:v>834</c:v>
                </c:pt>
                <c:pt idx="22">
                  <c:v>2</c:v>
                </c:pt>
                <c:pt idx="23">
                  <c:v>92</c:v>
                </c:pt>
                <c:pt idx="24">
                  <c:v>450</c:v>
                </c:pt>
                <c:pt idx="2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3466413178"/>
              </p:ext>
            </p:extLst>
          </p:nvPr>
        </p:nvGraphicFramePr>
        <p:xfrm>
          <a:off x="506839" y="303309"/>
          <a:ext cx="11314706" cy="608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86665198"/>
              </p:ext>
            </p:extLst>
          </p:nvPr>
        </p:nvGraphicFramePr>
        <p:xfrm>
          <a:off x="167781" y="109057"/>
          <a:ext cx="11862032" cy="661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649394578"/>
              </p:ext>
            </p:extLst>
          </p:nvPr>
        </p:nvGraphicFramePr>
        <p:xfrm>
          <a:off x="167780" y="151002"/>
          <a:ext cx="11786531" cy="6568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747948379"/>
              </p:ext>
            </p:extLst>
          </p:nvPr>
        </p:nvGraphicFramePr>
        <p:xfrm>
          <a:off x="125835" y="83890"/>
          <a:ext cx="11895589" cy="669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1848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141</Words>
  <Application>Microsoft Office PowerPoint</Application>
  <PresentationFormat>Широкий екран</PresentationFormat>
  <Paragraphs>51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147</cp:revision>
  <cp:lastPrinted>2026-01-08T09:12:52Z</cp:lastPrinted>
  <dcterms:created xsi:type="dcterms:W3CDTF">2018-01-03T13:22:59Z</dcterms:created>
  <dcterms:modified xsi:type="dcterms:W3CDTF">2026-01-08T09:43:15Z</dcterms:modified>
</cp:coreProperties>
</file>