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</p:sldIdLst>
  <p:sldSz cx="12192000" cy="6858000"/>
  <p:notesSz cx="6791325" cy="9872663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озділ за промовчанням" id="{AA2DEFDD-AFF3-4729-B23E-1B94F7837D82}">
          <p14:sldIdLst>
            <p14:sldId id="256"/>
            <p14:sldId id="257"/>
            <p14:sldId id="258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звернення</a:t>
            </a:r>
            <a:r>
              <a:rPr lang="uk-UA" sz="20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мешканців Київської області за формою надходження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6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1141581777631297"/>
          <c:y val="0.2430969944632026"/>
          <c:w val="0.78651912578350458"/>
          <c:h val="0.67117929524644682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952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  <a:bevelB/>
              <a:contourClr>
                <a:srgbClr val="000000"/>
              </a:contourClr>
            </a:sp3d>
          </c:spPr>
          <c:explosion val="1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565-41D7-998A-A12F5781B11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21EB-4834-BD5B-E4F6449C2E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0-E849-42CA-B709-A2B722DEB6D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9C88-4990-ADEF-C008BC84558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66DF-4FAD-B11F-BA573FABD27B}"/>
              </c:ext>
            </c:extLst>
          </c:dPt>
          <c:dLbls>
            <c:dLbl>
              <c:idx val="0"/>
              <c:layout>
                <c:manualLayout>
                  <c:x val="4.4663184500535136E-2"/>
                  <c:y val="-5.3022195973496163E-4"/>
                </c:manualLayout>
              </c:layout>
              <c:tx>
                <c:rich>
                  <a:bodyPr/>
                  <a:lstStyle/>
                  <a:p>
                    <a:r>
                      <a:rPr lang="uk-UA" dirty="0" smtClean="0"/>
                      <a:t>Поштою </a:t>
                    </a:r>
                    <a:br>
                      <a:rPr lang="uk-UA" dirty="0" smtClean="0"/>
                    </a:br>
                    <a:r>
                      <a:rPr lang="uk-UA" dirty="0" smtClean="0"/>
                      <a:t>50</a:t>
                    </a:r>
                    <a:r>
                      <a:rPr lang="uk-UA" baseline="0" dirty="0" smtClean="0"/>
                      <a:t>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565-41D7-998A-A12F5781B110}"/>
                </c:ext>
              </c:extLst>
            </c:dLbl>
            <c:dLbl>
              <c:idx val="1"/>
              <c:layout>
                <c:manualLayout>
                  <c:x val="-1.636378177857006E-2"/>
                  <c:y val="-3.9546081564571733E-2"/>
                </c:manualLayout>
              </c:layout>
              <c:tx>
                <c:rich>
                  <a:bodyPr/>
                  <a:lstStyle/>
                  <a:p>
                    <a:fld id="{98931E77-0040-42FB-9B7B-2AA08B316CA1}" type="CATEGORYNAME">
                      <a:rPr lang="uk-UA" sz="1300" b="1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pPr/>
                      <a:t>[ІМ’Я КАТЕГОРІЇ]</a:t>
                    </a:fld>
                    <a:r>
                      <a:rPr lang="uk-UA" sz="1300" b="1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t>
</a:t>
                    </a:r>
                    <a:r>
                      <a:rPr lang="uk-UA" sz="1300" b="1" baseline="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t>47,9%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21EB-4834-BD5B-E4F6449C2E02}"/>
                </c:ext>
              </c:extLst>
            </c:dLbl>
            <c:dLbl>
              <c:idx val="2"/>
              <c:layout>
                <c:manualLayout>
                  <c:x val="-0.11220878933876617"/>
                  <c:y val="-0.13182027188190565"/>
                </c:manualLayout>
              </c:layout>
              <c:tx>
                <c:rich>
                  <a:bodyPr/>
                  <a:lstStyle/>
                  <a:p>
                    <a:fld id="{8F9EB06D-3160-47C5-B2C9-C553EAC5D00E}" type="CATEGORYNAME">
                      <a:rPr lang="uk-UA" dirty="0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0,87%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0-E849-42CA-B709-A2B722DEB6D0}"/>
                </c:ext>
              </c:extLst>
            </c:dLbl>
            <c:dLbl>
              <c:idx val="3"/>
              <c:layout>
                <c:manualLayout>
                  <c:x val="6.7792810225504513E-2"/>
                  <c:y val="-0.11204723109961984"/>
                </c:manualLayout>
              </c:layout>
              <c:tx>
                <c:rich>
                  <a:bodyPr/>
                  <a:lstStyle/>
                  <a:p>
                    <a:fld id="{E206BBB6-C6DB-40F4-946F-8CC922BAA096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0,86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9C88-4990-ADEF-C008BC845580}"/>
                </c:ext>
              </c:extLst>
            </c:dLbl>
            <c:dLbl>
              <c:idx val="4"/>
              <c:layout>
                <c:manualLayout>
                  <c:x val="3.8571771335200844E-2"/>
                  <c:y val="1.098502265682547E-2"/>
                </c:manualLayout>
              </c:layout>
              <c:tx>
                <c:rich>
                  <a:bodyPr/>
                  <a:lstStyle/>
                  <a:p>
                    <a:fld id="{F827F682-2865-45CD-8504-E9C3889B91E8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0,15%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66DF-4FAD-B11F-BA573FABD2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dk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Аркуш1!$A$2:$A$6</c:f>
              <c:strCache>
                <c:ptCount val="5"/>
                <c:pt idx="0">
                  <c:v>Надійшло поштою</c:v>
                </c:pt>
                <c:pt idx="1">
                  <c:v>Засобами електронного зв'язку</c:v>
                </c:pt>
                <c:pt idx="2">
                  <c:v>Засобами телефонного зв'язку</c:v>
                </c:pt>
                <c:pt idx="3">
                  <c:v>Через органи влади</c:v>
                </c:pt>
                <c:pt idx="4">
                  <c:v>Від інших органів установ, організацій</c:v>
                </c:pt>
              </c:strCache>
            </c:strRef>
          </c:cat>
          <c:val>
            <c:numRef>
              <c:f>Аркуш1!$B$2:$B$6</c:f>
              <c:numCache>
                <c:formatCode>General</c:formatCode>
                <c:ptCount val="5"/>
                <c:pt idx="0">
                  <c:v>7686</c:v>
                </c:pt>
                <c:pt idx="1">
                  <c:v>7359</c:v>
                </c:pt>
                <c:pt idx="2">
                  <c:v>134</c:v>
                </c:pt>
                <c:pt idx="3">
                  <c:v>133</c:v>
                </c:pt>
                <c:pt idx="4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65-41D7-998A-A12F5781B110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соціальний стан авторів звернень з Київської 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sideWall>
    <c:back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0.27987920490338652"/>
                  <c:y val="-4.22545637840126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D5F-45C6-A198-5FFE1CA991AF}"/>
                </c:ext>
              </c:extLst>
            </c:dLbl>
            <c:dLbl>
              <c:idx val="1"/>
              <c:layout>
                <c:manualLayout>
                  <c:x val="6.1820707910386616E-2"/>
                  <c:y val="-4.225456378401418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D5F-45C6-A198-5FFE1CA991AF}"/>
                </c:ext>
              </c:extLst>
            </c:dLbl>
            <c:dLbl>
              <c:idx val="2"/>
              <c:layout>
                <c:manualLayout>
                  <c:x val="2.8100277524973221E-2"/>
                  <c:y val="-6.338101389326884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2614946025698466E-2"/>
                      <c:h val="3.791299053348049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ED5F-45C6-A198-5FFE1CA991AF}"/>
                </c:ext>
              </c:extLst>
            </c:dLbl>
            <c:dLbl>
              <c:idx val="3"/>
              <c:layout>
                <c:manualLayout>
                  <c:x val="6.6316759394778366E-2"/>
                  <c:y val="-4.22545637840134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D5F-45C6-A198-5FFE1CA991AF}"/>
                </c:ext>
              </c:extLst>
            </c:dLbl>
            <c:dLbl>
              <c:idx val="4"/>
              <c:layout>
                <c:manualLayout>
                  <c:x val="2.1356244550860749E-2"/>
                  <c:y val="-6.33818456760197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D5F-45C6-A198-5FFE1CA991AF}"/>
                </c:ext>
              </c:extLst>
            </c:dLbl>
            <c:dLbl>
              <c:idx val="5"/>
              <c:layout>
                <c:manualLayout>
                  <c:x val="4.496051484391754E-2"/>
                  <c:y val="-6.33818456760189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D5F-45C6-A198-5FFE1CA991AF}"/>
                </c:ext>
              </c:extLst>
            </c:dLbl>
            <c:dLbl>
              <c:idx val="6"/>
              <c:layout>
                <c:manualLayout>
                  <c:x val="0.12476542869187117"/>
                  <c:y val="-6.33818456760189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8A2-4FC0-A210-722C2C483E61}"/>
                </c:ext>
              </c:extLst>
            </c:dLbl>
            <c:dLbl>
              <c:idx val="7"/>
              <c:layout>
                <c:manualLayout>
                  <c:x val="4.3836501972819596E-2"/>
                  <c:y val="-6.33818456760189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364-4F10-9798-9132B1E9E933}"/>
                </c:ext>
              </c:extLst>
            </c:dLbl>
            <c:dLbl>
              <c:idx val="8"/>
              <c:layout>
                <c:manualLayout>
                  <c:x val="4.3836501972819596E-2"/>
                  <c:y val="-4.22545637840126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364-4F10-9798-9132B1E9E933}"/>
                </c:ext>
              </c:extLst>
            </c:dLbl>
            <c:dLbl>
              <c:idx val="9"/>
              <c:layout>
                <c:manualLayout>
                  <c:x val="2.248025742195868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61E-48E8-AB68-19BABACBF786}"/>
                </c:ext>
              </c:extLst>
            </c:dLbl>
            <c:dLbl>
              <c:idx val="10"/>
              <c:layout>
                <c:manualLayout>
                  <c:x val="1.798420593756701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61E-48E8-AB68-19BABACBF786}"/>
                </c:ext>
              </c:extLst>
            </c:dLbl>
            <c:dLbl>
              <c:idx val="11"/>
              <c:layout>
                <c:manualLayout>
                  <c:x val="2.0232320184713371E-2"/>
                  <c:y val="-5.281737294726414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1704592070505165E-2"/>
                      <c:h val="3.580026234427986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45A2-4538-85E7-C65010C7AC01}"/>
                </c:ext>
              </c:extLst>
            </c:dLbl>
            <c:dLbl>
              <c:idx val="12"/>
              <c:layout>
                <c:manualLayout>
                  <c:x val="5.9572682168190734E-2"/>
                  <c:y val="-6.33818456760193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804-4BB0-9335-8D6662FA8626}"/>
                </c:ext>
              </c:extLst>
            </c:dLbl>
            <c:dLbl>
              <c:idx val="13"/>
              <c:layout>
                <c:manualLayout>
                  <c:x val="0.3034834751964432"/>
                  <c:y val="-2.11272818920065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804-4BB0-9335-8D6662FA862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Аркуш1!$A$2:$A$17</c:f>
              <c:strCache>
                <c:ptCount val="14"/>
                <c:pt idx="0">
                  <c:v>Пенсіонер</c:v>
                </c:pt>
                <c:pt idx="1">
                  <c:v>Пенсіонер з числа військовослужбовців</c:v>
                </c:pt>
                <c:pt idx="2">
                  <c:v>Робітник</c:v>
                </c:pt>
                <c:pt idx="3">
                  <c:v>Працівник бюджетної сфери</c:v>
                </c:pt>
                <c:pt idx="4">
                  <c:v>Державний службовець</c:v>
                </c:pt>
                <c:pt idx="5">
                  <c:v>Військовослужбовець</c:v>
                </c:pt>
                <c:pt idx="6">
                  <c:v>Підприємець</c:v>
                </c:pt>
                <c:pt idx="7">
                  <c:v>Безробітний</c:v>
                </c:pt>
                <c:pt idx="8">
                  <c:v>Здобувач освіти</c:v>
                </c:pt>
                <c:pt idx="9">
                  <c:v>Особа, шо позбавлена волі; особа, воля якої обмежена</c:v>
                </c:pt>
                <c:pt idx="10">
                  <c:v>Журналіст</c:v>
                </c:pt>
                <c:pt idx="11">
                  <c:v>Адвокат</c:v>
                </c:pt>
                <c:pt idx="12">
                  <c:v>Волонтер</c:v>
                </c:pt>
                <c:pt idx="13">
                  <c:v>Інші</c:v>
                </c:pt>
              </c:strCache>
            </c:strRef>
          </c:cat>
          <c:val>
            <c:numRef>
              <c:f>Аркуш1!$B$2:$B$17</c:f>
              <c:numCache>
                <c:formatCode>General</c:formatCode>
                <c:ptCount val="14"/>
                <c:pt idx="0">
                  <c:v>5283</c:v>
                </c:pt>
                <c:pt idx="1">
                  <c:v>803</c:v>
                </c:pt>
                <c:pt idx="2">
                  <c:v>134</c:v>
                </c:pt>
                <c:pt idx="3">
                  <c:v>977</c:v>
                </c:pt>
                <c:pt idx="4">
                  <c:v>24</c:v>
                </c:pt>
                <c:pt idx="5">
                  <c:v>457</c:v>
                </c:pt>
                <c:pt idx="6">
                  <c:v>2093</c:v>
                </c:pt>
                <c:pt idx="7">
                  <c:v>456</c:v>
                </c:pt>
                <c:pt idx="8">
                  <c:v>462</c:v>
                </c:pt>
                <c:pt idx="9">
                  <c:v>2</c:v>
                </c:pt>
                <c:pt idx="10">
                  <c:v>14</c:v>
                </c:pt>
                <c:pt idx="11">
                  <c:v>16</c:v>
                </c:pt>
                <c:pt idx="12">
                  <c:v>810</c:v>
                </c:pt>
                <c:pt idx="13">
                  <c:v>5839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5F-45C6-A198-5FFE1CA991AF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Аркуш1!$A$2:$A$17</c:f>
              <c:strCache>
                <c:ptCount val="14"/>
                <c:pt idx="0">
                  <c:v>Пенсіонер</c:v>
                </c:pt>
                <c:pt idx="1">
                  <c:v>Пенсіонер з числа військовослужбовців</c:v>
                </c:pt>
                <c:pt idx="2">
                  <c:v>Робітник</c:v>
                </c:pt>
                <c:pt idx="3">
                  <c:v>Працівник бюджетної сфери</c:v>
                </c:pt>
                <c:pt idx="4">
                  <c:v>Державний службовець</c:v>
                </c:pt>
                <c:pt idx="5">
                  <c:v>Військовослужбовець</c:v>
                </c:pt>
                <c:pt idx="6">
                  <c:v>Підприємець</c:v>
                </c:pt>
                <c:pt idx="7">
                  <c:v>Безробітний</c:v>
                </c:pt>
                <c:pt idx="8">
                  <c:v>Здобувач освіти</c:v>
                </c:pt>
                <c:pt idx="9">
                  <c:v>Особа, шо позбавлена волі; особа, воля якої обмежена</c:v>
                </c:pt>
                <c:pt idx="10">
                  <c:v>Журналіст</c:v>
                </c:pt>
                <c:pt idx="11">
                  <c:v>Адвокат</c:v>
                </c:pt>
                <c:pt idx="12">
                  <c:v>Волонтер</c:v>
                </c:pt>
                <c:pt idx="13">
                  <c:v>Інші</c:v>
                </c:pt>
              </c:strCache>
            </c:strRef>
          </c:cat>
          <c:val>
            <c:numRef>
              <c:f>Аркуш1!$C$2:$C$17</c:f>
              <c:numCache>
                <c:formatCode>General</c:formatCode>
                <c:ptCount val="14"/>
              </c:numCache>
            </c:numRef>
          </c:val>
          <c:extLst>
            <c:ext xmlns:c16="http://schemas.microsoft.com/office/drawing/2014/chart" uri="{C3380CC4-5D6E-409C-BE32-E72D297353CC}">
              <c16:uniqueId val="{00000001-ED5F-45C6-A198-5FFE1CA991AF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Аркуш1!$A$2:$A$17</c:f>
              <c:strCache>
                <c:ptCount val="14"/>
                <c:pt idx="0">
                  <c:v>Пенсіонер</c:v>
                </c:pt>
                <c:pt idx="1">
                  <c:v>Пенсіонер з числа військовослужбовців</c:v>
                </c:pt>
                <c:pt idx="2">
                  <c:v>Робітник</c:v>
                </c:pt>
                <c:pt idx="3">
                  <c:v>Працівник бюджетної сфери</c:v>
                </c:pt>
                <c:pt idx="4">
                  <c:v>Державний службовець</c:v>
                </c:pt>
                <c:pt idx="5">
                  <c:v>Військовослужбовець</c:v>
                </c:pt>
                <c:pt idx="6">
                  <c:v>Підприємець</c:v>
                </c:pt>
                <c:pt idx="7">
                  <c:v>Безробітний</c:v>
                </c:pt>
                <c:pt idx="8">
                  <c:v>Здобувач освіти</c:v>
                </c:pt>
                <c:pt idx="9">
                  <c:v>Особа, шо позбавлена волі; особа, воля якої обмежена</c:v>
                </c:pt>
                <c:pt idx="10">
                  <c:v>Журналіст</c:v>
                </c:pt>
                <c:pt idx="11">
                  <c:v>Адвокат</c:v>
                </c:pt>
                <c:pt idx="12">
                  <c:v>Волонтер</c:v>
                </c:pt>
                <c:pt idx="13">
                  <c:v>Інші</c:v>
                </c:pt>
              </c:strCache>
            </c:strRef>
          </c:cat>
          <c:val>
            <c:numRef>
              <c:f>Аркуш1!$D$2:$D$17</c:f>
              <c:numCache>
                <c:formatCode>General</c:formatCode>
                <c:ptCount val="14"/>
              </c:numCache>
            </c:numRef>
          </c:val>
          <c:extLst>
            <c:ext xmlns:c16="http://schemas.microsoft.com/office/drawing/2014/chart" uri="{C3380CC4-5D6E-409C-BE32-E72D297353CC}">
              <c16:uniqueId val="{00000002-ED5F-45C6-A198-5FFE1CA991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shape val="cylinder"/>
        <c:axId val="802797791"/>
        <c:axId val="802803615"/>
        <c:axId val="0"/>
      </c:bar3DChart>
      <c:catAx>
        <c:axId val="8027977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2803615"/>
        <c:crosses val="autoZero"/>
        <c:auto val="1"/>
        <c:lblAlgn val="ctr"/>
        <c:lblOffset val="100"/>
        <c:noMultiLvlLbl val="0"/>
      </c:catAx>
      <c:valAx>
        <c:axId val="8028036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27977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категорії авторів звернень з Київської 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2.2338816002671773E-2"/>
                  <c:y val="-4.17574425243327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3472-4F0E-9FDE-FEE5A5DF083B}"/>
                </c:ext>
              </c:extLst>
            </c:dLbl>
            <c:dLbl>
              <c:idx val="1"/>
              <c:layout>
                <c:manualLayout>
                  <c:x val="5.4639682214904513E-2"/>
                  <c:y val="-7.307388042378214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6804971614616201E-2"/>
                      <c:h val="3.955481963086420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2-3472-4F0E-9FDE-FEE5A5DF083B}"/>
                </c:ext>
              </c:extLst>
            </c:dLbl>
            <c:dLbl>
              <c:idx val="2"/>
              <c:layout>
                <c:manualLayout>
                  <c:x val="2.3443254797704753E-2"/>
                  <c:y val="-4.17574425243327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3472-4F0E-9FDE-FEE5A5DF083B}"/>
                </c:ext>
              </c:extLst>
            </c:dLbl>
            <c:dLbl>
              <c:idx val="3"/>
              <c:layout>
                <c:manualLayout>
                  <c:x val="5.4636524921438209E-2"/>
                  <c:y val="-2.0878721262167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3472-4F0E-9FDE-FEE5A5DF083B}"/>
                </c:ext>
              </c:extLst>
            </c:dLbl>
            <c:dLbl>
              <c:idx val="4"/>
              <c:layout>
                <c:manualLayout>
                  <c:x val="4.1289329900419842E-2"/>
                  <c:y val="-6.263616378650065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3472-4F0E-9FDE-FEE5A5DF083B}"/>
                </c:ext>
              </c:extLst>
            </c:dLbl>
            <c:dLbl>
              <c:idx val="5"/>
              <c:layout>
                <c:manualLayout>
                  <c:x val="5.2427559628775877E-2"/>
                  <c:y val="-4.17574425243335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472-4F0E-9FDE-FEE5A5DF083B}"/>
                </c:ext>
              </c:extLst>
            </c:dLbl>
            <c:dLbl>
              <c:idx val="6"/>
              <c:layout>
                <c:manualLayout>
                  <c:x val="2.901543925275283E-2"/>
                  <c:y val="-4.17574425243335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3472-4F0E-9FDE-FEE5A5DF083B}"/>
                </c:ext>
              </c:extLst>
            </c:dLbl>
            <c:dLbl>
              <c:idx val="7"/>
              <c:layout>
                <c:manualLayout>
                  <c:x val="2.6787793307081607E-2"/>
                  <c:y val="-4.17574425243319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472-4F0E-9FDE-FEE5A5DF083B}"/>
                </c:ext>
              </c:extLst>
            </c:dLbl>
            <c:dLbl>
              <c:idx val="8"/>
              <c:layout>
                <c:manualLayout>
                  <c:x val="4.4270955066364033E-2"/>
                  <c:y val="-6.26361637864998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C34-455A-BC87-D3084816A72E}"/>
                </c:ext>
              </c:extLst>
            </c:dLbl>
            <c:dLbl>
              <c:idx val="9"/>
              <c:layout>
                <c:manualLayout>
                  <c:x val="2.004881351104101E-2"/>
                  <c:y val="-6.26361637864991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03C-465F-8B77-721748F8F5F6}"/>
                </c:ext>
              </c:extLst>
            </c:dLbl>
            <c:dLbl>
              <c:idx val="10"/>
              <c:layout>
                <c:manualLayout>
                  <c:x val="2.3390282429547764E-2"/>
                  <c:y val="-6.26361637864998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90A-449F-98CD-A9050FB3833E}"/>
                </c:ext>
              </c:extLst>
            </c:dLbl>
            <c:dLbl>
              <c:idx val="11"/>
              <c:layout>
                <c:manualLayout>
                  <c:x val="2.4504105402383458E-2"/>
                  <c:y val="-4.17574425243327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90A-449F-98CD-A9050FB3833E}"/>
                </c:ext>
              </c:extLst>
            </c:dLbl>
            <c:dLbl>
              <c:idx val="12"/>
              <c:layout>
                <c:manualLayout>
                  <c:x val="2.3390282429547847E-2"/>
                  <c:y val="-6.26361637864995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90A-449F-98CD-A9050FB3833E}"/>
                </c:ext>
              </c:extLst>
            </c:dLbl>
            <c:dLbl>
              <c:idx val="13"/>
              <c:layout>
                <c:manualLayout>
                  <c:x val="3.4528512157903965E-2"/>
                  <c:y val="-4.17574425243331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891-4508-AB09-DF43F7E28E49}"/>
                </c:ext>
              </c:extLst>
            </c:dLbl>
            <c:dLbl>
              <c:idx val="14"/>
              <c:layout>
                <c:manualLayout>
                  <c:x val="2.4504105402383458E-2"/>
                  <c:y val="-1.04393606310832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9A3-4F83-9BE8-534199331D03}"/>
                </c:ext>
              </c:extLst>
            </c:dLbl>
            <c:dLbl>
              <c:idx val="15"/>
              <c:layout>
                <c:manualLayout>
                  <c:x val="2.5617928375219069E-2"/>
                  <c:y val="-6.26361637864991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F94-4BD9-B359-2919C3AD8FE9}"/>
                </c:ext>
              </c:extLst>
            </c:dLbl>
            <c:dLbl>
              <c:idx val="16"/>
              <c:layout>
                <c:manualLayout>
                  <c:x val="2.2276459456712236E-2"/>
                  <c:y val="-2.087872126216675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9FC-46DA-B945-2C8E7B5CE56E}"/>
                </c:ext>
              </c:extLst>
            </c:dLbl>
            <c:dLbl>
              <c:idx val="17"/>
              <c:layout>
                <c:manualLayout>
                  <c:x val="5.7918794587451812E-2"/>
                  <c:y val="-4.175744252433294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9FC-46DA-B945-2C8E7B5CE56E}"/>
                </c:ext>
              </c:extLst>
            </c:dLbl>
            <c:dLbl>
              <c:idx val="18"/>
              <c:layout>
                <c:manualLayout>
                  <c:x val="0.30852896347546444"/>
                  <c:y val="-2.08787212621663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9FC-46DA-B945-2C8E7B5CE5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Аркуш1!$A$2:$A$26</c:f>
              <c:strCache>
                <c:ptCount val="19"/>
                <c:pt idx="0">
                  <c:v>Учасник війни</c:v>
                </c:pt>
                <c:pt idx="1">
                  <c:v>Дитина війни</c:v>
                </c:pt>
                <c:pt idx="2">
                  <c:v>Особа з інвалідністю внаслідок війни</c:v>
                </c:pt>
                <c:pt idx="3">
                  <c:v>Учасник бойових дій</c:v>
                </c:pt>
                <c:pt idx="4">
                  <c:v>Ветеран праці</c:v>
                </c:pt>
                <c:pt idx="5">
                  <c:v>Ветеран військової служби</c:v>
                </c:pt>
                <c:pt idx="6">
                  <c:v>Особа з інвалідністю І групи</c:v>
                </c:pt>
                <c:pt idx="7">
                  <c:v>Особа з інвалідністю ІІ групи</c:v>
                </c:pt>
                <c:pt idx="8">
                  <c:v>Особа з інвалідністю ІІІ групи</c:v>
                </c:pt>
                <c:pt idx="9">
                  <c:v>Дитина з інвалідністю </c:v>
                </c:pt>
                <c:pt idx="10">
                  <c:v>Особа з інвалідністю з дитинства</c:v>
                </c:pt>
                <c:pt idx="11">
                  <c:v>Одинока мати</c:v>
                </c:pt>
                <c:pt idx="12">
                  <c:v>Мати-героїня</c:v>
                </c:pt>
                <c:pt idx="13">
                  <c:v>Багатодітна сім'я</c:v>
                </c:pt>
                <c:pt idx="14">
                  <c:v>Особа, що потерпіла від Чорнобильської катастрофи</c:v>
                </c:pt>
                <c:pt idx="15">
                  <c:v>Учасник ліквідаціії наслідків на Чорнобильській АЕС</c:v>
                </c:pt>
                <c:pt idx="16">
                  <c:v>Член сім'ї загиблого</c:v>
                </c:pt>
                <c:pt idx="17">
                  <c:v>Переселенець, або внутрішньо переміщена особа</c:v>
                </c:pt>
                <c:pt idx="18">
                  <c:v>Інші категорії</c:v>
                </c:pt>
              </c:strCache>
            </c:strRef>
          </c:cat>
          <c:val>
            <c:numRef>
              <c:f>Аркуш1!$B$2:$B$26</c:f>
              <c:numCache>
                <c:formatCode>General</c:formatCode>
                <c:ptCount val="19"/>
                <c:pt idx="0">
                  <c:v>10</c:v>
                </c:pt>
                <c:pt idx="1">
                  <c:v>1208</c:v>
                </c:pt>
                <c:pt idx="2">
                  <c:v>47</c:v>
                </c:pt>
                <c:pt idx="3">
                  <c:v>1218</c:v>
                </c:pt>
                <c:pt idx="4">
                  <c:v>822</c:v>
                </c:pt>
                <c:pt idx="5">
                  <c:v>1174</c:v>
                </c:pt>
                <c:pt idx="6">
                  <c:v>21</c:v>
                </c:pt>
                <c:pt idx="7">
                  <c:v>92</c:v>
                </c:pt>
                <c:pt idx="8">
                  <c:v>808</c:v>
                </c:pt>
                <c:pt idx="9">
                  <c:v>2</c:v>
                </c:pt>
                <c:pt idx="10">
                  <c:v>9</c:v>
                </c:pt>
                <c:pt idx="11">
                  <c:v>6</c:v>
                </c:pt>
                <c:pt idx="12">
                  <c:v>10</c:v>
                </c:pt>
                <c:pt idx="13">
                  <c:v>481</c:v>
                </c:pt>
                <c:pt idx="14">
                  <c:v>56</c:v>
                </c:pt>
                <c:pt idx="15">
                  <c:v>18</c:v>
                </c:pt>
                <c:pt idx="16">
                  <c:v>34</c:v>
                </c:pt>
                <c:pt idx="17">
                  <c:v>1299</c:v>
                </c:pt>
                <c:pt idx="18">
                  <c:v>11745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72-4F0E-9FDE-FEE5A5DF08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"/>
        <c:shape val="cylinder"/>
        <c:axId val="800495327"/>
        <c:axId val="800485759"/>
        <c:axId val="0"/>
      </c:bar3DChart>
      <c:catAx>
        <c:axId val="8004953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0485759"/>
        <c:crosses val="autoZero"/>
        <c:auto val="1"/>
        <c:lblAlgn val="ctr"/>
        <c:lblOffset val="100"/>
        <c:noMultiLvlLbl val="0"/>
      </c:catAx>
      <c:valAx>
        <c:axId val="80048575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0495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питання, порушені у зверненнях мешканців Київської 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3912378543271944"/>
          <c:y val="1.23975856922099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40"/>
      <c:rotY val="250"/>
      <c:depthPercent val="100"/>
      <c:rAngAx val="0"/>
      <c:perspective val="4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970529645332795"/>
          <c:y val="0.25866335682681912"/>
          <c:w val="0.56518067192415877"/>
          <c:h val="0.51289460678058973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ln>
              <a:noFill/>
            </a:ln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30"/>
          <c:dPt>
            <c:idx val="0"/>
            <c:bubble3D val="0"/>
            <c:spPr>
              <a:solidFill>
                <a:srgbClr val="00B050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4675-4EA5-A0B9-893FA36A06F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4675-4EA5-A0B9-893FA36A06F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1-ECC3-4965-B266-6149809EF93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7-D8BA-49D1-B000-759621CD855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9-D8BA-49D1-B000-759621CD855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33-D8BA-49D1-B000-759621CD8557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1-49CB-430F-A213-54ECC8038EBD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D-49CB-430F-A213-54ECC8038EBD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2-49CB-430F-A213-54ECC8038EBD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C-49CB-430F-A213-54ECC8038EBD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B-49CB-430F-A213-54ECC8038EBD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DD12-4FC6-8BF4-3225FE6BCAE8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DD12-4FC6-8BF4-3225FE6BCAE8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DD12-4FC6-8BF4-3225FE6BCAE8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DD12-4FC6-8BF4-3225FE6BCAE8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DD12-4FC6-8BF4-3225FE6BCAE8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D12-4FC6-8BF4-3225FE6BCAE8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DD12-4FC6-8BF4-3225FE6BCAE8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DD12-4FC6-8BF4-3225FE6BCAE8}"/>
              </c:ext>
            </c:extLst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35-EB66-46B5-9EE8-72327D129E5B}"/>
              </c:ext>
            </c:extLst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34-EB66-46B5-9EE8-72327D129E5B}"/>
              </c:ext>
            </c:extLst>
          </c:dPt>
          <c:dLbls>
            <c:dLbl>
              <c:idx val="0"/>
              <c:layout>
                <c:manualLayout>
                  <c:x val="-0.10460293424860354"/>
                  <c:y val="-3.9568633569836337E-2"/>
                </c:manualLayout>
              </c:layout>
              <c:tx>
                <c:rich>
                  <a:bodyPr/>
                  <a:lstStyle/>
                  <a:p>
                    <a:fld id="{652B21AF-BA36-4094-B70D-761A8214CBF2}" type="CATEGORYNAME">
                      <a:rPr lang="ru-RU" baseline="0" dirty="0" smtClean="0"/>
                      <a:pPr/>
                      <a:t>[ІМ’Я КАТЕГОРІЇ]</a:t>
                    </a:fld>
                    <a:r>
                      <a:rPr lang="ru-RU" baseline="0" dirty="0" smtClean="0"/>
                      <a:t>
1,5%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4675-4EA5-A0B9-893FA36A06FA}"/>
                </c:ext>
              </c:extLst>
            </c:dLbl>
            <c:dLbl>
              <c:idx val="1"/>
              <c:layout>
                <c:manualLayout>
                  <c:x val="-0.134402634766808"/>
                  <c:y val="-8.0164091112593955E-2"/>
                </c:manualLayout>
              </c:layout>
              <c:tx>
                <c:rich>
                  <a:bodyPr/>
                  <a:lstStyle/>
                  <a:p>
                    <a:fld id="{DA19460E-0155-4818-A3DC-F5863639D9EF}" type="CATEGORYNAME">
                      <a:rPr lang="uk-UA" baseline="0" dirty="0" smtClean="0"/>
                      <a:pPr/>
                      <a:t>[ІМ’Я КАТЕГОРІЇ]</a:t>
                    </a:fld>
                    <a:r>
                      <a:rPr lang="uk-UA" baseline="0" dirty="0" smtClean="0"/>
                      <a:t>
0,9%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4675-4EA5-A0B9-893FA36A06FA}"/>
                </c:ext>
              </c:extLst>
            </c:dLbl>
            <c:dLbl>
              <c:idx val="2"/>
              <c:layout>
                <c:manualLayout>
                  <c:x val="-7.6886146443233064E-2"/>
                  <c:y val="-0.16384381549472357"/>
                </c:manualLayout>
              </c:layout>
              <c:tx>
                <c:rich>
                  <a:bodyPr/>
                  <a:lstStyle/>
                  <a:p>
                    <a:fld id="{E4DD3E7F-A5DF-4F6C-8180-63FB303A8E2C}" type="CATEGORYNAME">
                      <a:rPr lang="uk-UA" baseline="0" dirty="0" smtClean="0"/>
                      <a:pPr/>
                      <a:t>[ІМ’Я КАТЕГОРІЇ]</a:t>
                    </a:fld>
                    <a:r>
                      <a:rPr lang="uk-UA" baseline="0" dirty="0" smtClean="0"/>
                      <a:t>
0,5%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1-ECC3-4965-B266-6149809EF937}"/>
                </c:ext>
              </c:extLst>
            </c:dLbl>
            <c:dLbl>
              <c:idx val="3"/>
              <c:layout>
                <c:manualLayout>
                  <c:x val="-8.8028215192206036E-2"/>
                  <c:y val="-0.2253447284339605"/>
                </c:manualLayout>
              </c:layout>
              <c:tx>
                <c:rich>
                  <a:bodyPr/>
                  <a:lstStyle/>
                  <a:p>
                    <a:fld id="{B0844301-A6DC-4F0A-889D-4F097F002694}" type="CATEGORYNAME">
                      <a:rPr lang="ru-RU" baseline="0" dirty="0" smtClean="0"/>
                      <a:pPr/>
                      <a:t>[ІМ’Я КАТЕГОРІЇ]</a:t>
                    </a:fld>
                    <a:r>
                      <a:rPr lang="ru-RU" baseline="0" dirty="0" smtClean="0"/>
                      <a:t>
4,6%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7-D8BA-49D1-B000-759621CD8557}"/>
                </c:ext>
              </c:extLst>
            </c:dLbl>
            <c:dLbl>
              <c:idx val="4"/>
              <c:layout>
                <c:manualLayout>
                  <c:x val="-7.2154437370787694E-2"/>
                  <c:y val="-0.15410227184901198"/>
                </c:manualLayout>
              </c:layout>
              <c:tx>
                <c:rich>
                  <a:bodyPr/>
                  <a:lstStyle/>
                  <a:p>
                    <a:fld id="{BF84595D-583D-4CAE-A0A8-2AA2F4E404DB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10,9%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9-D8BA-49D1-B000-759621CD8557}"/>
                </c:ext>
              </c:extLst>
            </c:dLbl>
            <c:dLbl>
              <c:idx val="5"/>
              <c:layout>
                <c:manualLayout>
                  <c:x val="-3.5478143054437646E-2"/>
                  <c:y val="-0.165071791065038"/>
                </c:manualLayout>
              </c:layout>
              <c:tx>
                <c:rich>
                  <a:bodyPr/>
                  <a:lstStyle/>
                  <a:p>
                    <a:fld id="{C4502D49-C720-4202-9937-C9DEABA8EFEE}" type="CATEGORYNAME">
                      <a:rPr lang="ru-RU" sz="1100"/>
                      <a:pPr/>
                      <a:t>[ІМ’Я КАТЕГОРІЇ]</a:t>
                    </a:fld>
                    <a:r>
                      <a:rPr lang="ru-RU" sz="1100" baseline="0" dirty="0"/>
                      <a:t>
</a:t>
                    </a:r>
                    <a:r>
                      <a:rPr lang="ru-RU" sz="1100" baseline="0" dirty="0" smtClean="0"/>
                      <a:t>0,3%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33-D8BA-49D1-B000-759621CD8557}"/>
                </c:ext>
              </c:extLst>
            </c:dLbl>
            <c:dLbl>
              <c:idx val="6"/>
              <c:layout>
                <c:manualLayout>
                  <c:x val="5.3217214581656472E-2"/>
                  <c:y val="-0.13246501752132678"/>
                </c:manualLayout>
              </c:layout>
              <c:tx>
                <c:rich>
                  <a:bodyPr/>
                  <a:lstStyle/>
                  <a:p>
                    <a:fld id="{B057F35C-3AA0-4D5C-800B-69EDD8282824}" type="CATEGORYNAME">
                      <a:rPr lang="uk-UA" sz="1100"/>
                      <a:pPr/>
                      <a:t>[ІМ’Я КАТЕГОРІЇ]</a:t>
                    </a:fld>
                    <a:r>
                      <a:rPr lang="uk-UA" sz="1100" baseline="0" dirty="0"/>
                      <a:t>
</a:t>
                    </a:r>
                    <a:r>
                      <a:rPr lang="uk-UA" sz="1100" baseline="0" dirty="0" smtClean="0"/>
                      <a:t>5,7%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1-49CB-430F-A213-54ECC8038EBD}"/>
                </c:ext>
              </c:extLst>
            </c:dLbl>
            <c:dLbl>
              <c:idx val="7"/>
              <c:layout>
                <c:manualLayout>
                  <c:x val="0.18096296709785634"/>
                  <c:y val="-0.13000175483186682"/>
                </c:manualLayout>
              </c:layout>
              <c:tx>
                <c:rich>
                  <a:bodyPr/>
                  <a:lstStyle/>
                  <a:p>
                    <a:fld id="{5E298CB6-C67A-47AC-9E9B-48C499BBAF5D}" type="CATEGORYNAME">
                      <a:rPr lang="uk-UA" dirty="0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D-49CB-430F-A213-54ECC8038EBD}"/>
                </c:ext>
              </c:extLst>
            </c:dLbl>
            <c:dLbl>
              <c:idx val="8"/>
              <c:layout>
                <c:manualLayout>
                  <c:x val="0.15731114659148535"/>
                  <c:y val="-5.8745203833866194E-2"/>
                </c:manualLayout>
              </c:layout>
              <c:tx>
                <c:rich>
                  <a:bodyPr/>
                  <a:lstStyle/>
                  <a:p>
                    <a:fld id="{5FC45095-533E-4455-9B31-B3F2A061A077}" type="CATEGORYNAME">
                      <a:rPr lang="uk-UA" dirty="0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2-49CB-430F-A213-54ECC8038EBD}"/>
                </c:ext>
              </c:extLst>
            </c:dLbl>
            <c:dLbl>
              <c:idx val="9"/>
              <c:layout>
                <c:manualLayout>
                  <c:x val="0.21176016635617473"/>
                  <c:y val="-1.2227540078891704E-2"/>
                </c:manualLayout>
              </c:layout>
              <c:tx>
                <c:rich>
                  <a:bodyPr/>
                  <a:lstStyle/>
                  <a:p>
                    <a:fld id="{5DBEF05E-C4F1-4DA7-938D-8777782238F7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C-49CB-430F-A213-54ECC8038EBD}"/>
                </c:ext>
              </c:extLst>
            </c:dLbl>
            <c:dLbl>
              <c:idx val="10"/>
              <c:layout>
                <c:manualLayout>
                  <c:x val="6.1715730912896276E-2"/>
                  <c:y val="-8.9133997443490674E-3"/>
                </c:manualLayout>
              </c:layout>
              <c:tx>
                <c:rich>
                  <a:bodyPr/>
                  <a:lstStyle/>
                  <a:p>
                    <a:fld id="{C5C85A0E-431F-433E-9A77-41BC89041B0B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29,8%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B-49CB-430F-A213-54ECC8038EBD}"/>
                </c:ext>
              </c:extLst>
            </c:dLbl>
            <c:dLbl>
              <c:idx val="11"/>
              <c:layout>
                <c:manualLayout>
                  <c:x val="0.11752134886782471"/>
                  <c:y val="-7.3365240473350302E-2"/>
                </c:manualLayout>
              </c:layout>
              <c:tx>
                <c:rich>
                  <a:bodyPr/>
                  <a:lstStyle/>
                  <a:p>
                    <a:fld id="{9B2B29BF-47F9-4E98-AAF8-30B488DECF49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5,4%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DD12-4FC6-8BF4-3225FE6BCAE8}"/>
                </c:ext>
              </c:extLst>
            </c:dLbl>
            <c:dLbl>
              <c:idx val="12"/>
              <c:layout>
                <c:manualLayout>
                  <c:x val="0.16169853509244414"/>
                  <c:y val="-5.8451624473728148E-2"/>
                </c:manualLayout>
              </c:layout>
              <c:tx>
                <c:rich>
                  <a:bodyPr/>
                  <a:lstStyle/>
                  <a:p>
                    <a:fld id="{614718C3-353D-4835-9008-9FE11C3BC5EC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8,</a:t>
                    </a:r>
                    <a:fld id="{B7F45975-5730-4F42-8936-274439D7D853}" type="PERCENTAGE">
                      <a:rPr lang="ru-RU" baseline="0" smtClean="0"/>
                      <a:pPr/>
                      <a:t>[ВІДСОТОК]</a:t>
                    </a:fld>
                    <a:endParaRPr lang="ru-RU" baseline="0" dirty="0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932902617941989"/>
                      <c:h val="0.1070948549814997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D12-4FC6-8BF4-3225FE6BCAE8}"/>
                </c:ext>
              </c:extLst>
            </c:dLbl>
            <c:dLbl>
              <c:idx val="13"/>
              <c:layout>
                <c:manualLayout>
                  <c:x val="0.24349904499788821"/>
                  <c:y val="1.0492294616821923E-2"/>
                </c:manualLayout>
              </c:layout>
              <c:tx>
                <c:rich>
                  <a:bodyPr/>
                  <a:lstStyle/>
                  <a:p>
                    <a:fld id="{26B86800-6FEE-41AC-BA85-E55E7B61E54F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9,1%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176593310451578"/>
                      <c:h val="9.5191819907494868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DD12-4FC6-8BF4-3225FE6BCAE8}"/>
                </c:ext>
              </c:extLst>
            </c:dLbl>
            <c:dLbl>
              <c:idx val="14"/>
              <c:layout>
                <c:manualLayout>
                  <c:x val="0.29329943132108488"/>
                  <c:y val="0.13037826106387934"/>
                </c:manualLayout>
              </c:layout>
              <c:tx>
                <c:rich>
                  <a:bodyPr/>
                  <a:lstStyle/>
                  <a:p>
                    <a:fld id="{9A885EF2-0F17-4E3C-9C01-790FB6678A94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D12-4FC6-8BF4-3225FE6BCAE8}"/>
                </c:ext>
              </c:extLst>
            </c:dLbl>
            <c:dLbl>
              <c:idx val="15"/>
              <c:layout>
                <c:manualLayout>
                  <c:x val="0.141469059156067"/>
                  <c:y val="0.15594363758821819"/>
                </c:manualLayout>
              </c:layout>
              <c:tx>
                <c:rich>
                  <a:bodyPr/>
                  <a:lstStyle/>
                  <a:p>
                    <a:fld id="{3FB78C62-5D03-49BE-B0E3-1193EE2C4887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DD12-4FC6-8BF4-3225FE6BCAE8}"/>
                </c:ext>
              </c:extLst>
            </c:dLbl>
            <c:dLbl>
              <c:idx val="16"/>
              <c:layout>
                <c:manualLayout>
                  <c:x val="-4.1295679386230567E-3"/>
                  <c:y val="0.18339753596745761"/>
                </c:manualLayout>
              </c:layout>
              <c:tx>
                <c:rich>
                  <a:bodyPr/>
                  <a:lstStyle/>
                  <a:p>
                    <a:fld id="{4F50E301-A318-4716-AA66-3D352F9B6EAB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D12-4FC6-8BF4-3225FE6BCAE8}"/>
                </c:ext>
              </c:extLst>
            </c:dLbl>
            <c:dLbl>
              <c:idx val="17"/>
              <c:layout>
                <c:manualLayout>
                  <c:x val="-0.11754349215963389"/>
                  <c:y val="0.1714300499690681"/>
                </c:manualLayout>
              </c:layout>
              <c:tx>
                <c:rich>
                  <a:bodyPr/>
                  <a:lstStyle/>
                  <a:p>
                    <a:fld id="{F7B66443-8C14-4B93-ADD0-54BB1F86F2B7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5,1%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DD12-4FC6-8BF4-3225FE6BCAE8}"/>
                </c:ext>
              </c:extLst>
            </c:dLbl>
            <c:dLbl>
              <c:idx val="18"/>
              <c:layout>
                <c:manualLayout>
                  <c:x val="-9.0059139242210109E-2"/>
                  <c:y val="0.1349608629210382"/>
                </c:manualLayout>
              </c:layout>
              <c:tx>
                <c:rich>
                  <a:bodyPr/>
                  <a:lstStyle/>
                  <a:p>
                    <a:fld id="{681569D7-B107-44DB-97A1-A876D08A5440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D12-4FC6-8BF4-3225FE6BCAE8}"/>
                </c:ext>
              </c:extLst>
            </c:dLbl>
            <c:dLbl>
              <c:idx val="19"/>
              <c:layout>
                <c:manualLayout>
                  <c:x val="-7.3678662763308436E-2"/>
                  <c:y val="8.5464905217153275E-2"/>
                </c:manualLayout>
              </c:layout>
              <c:tx>
                <c:rich>
                  <a:bodyPr/>
                  <a:lstStyle/>
                  <a:p>
                    <a:fld id="{0E07EEA3-8FE4-48DC-A9BD-61EDDFED1AD1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35-EB66-46B5-9EE8-72327D129E5B}"/>
                </c:ext>
              </c:extLst>
            </c:dLbl>
            <c:dLbl>
              <c:idx val="20"/>
              <c:layout>
                <c:manualLayout>
                  <c:x val="-8.2123881149471695E-2"/>
                  <c:y val="2.1955967943897828E-2"/>
                </c:manualLayout>
              </c:layout>
              <c:tx>
                <c:rich>
                  <a:bodyPr/>
                  <a:lstStyle/>
                  <a:p>
                    <a:fld id="{2084833A-A7FA-46DF-9B87-F06CA9ABEF15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34-EB66-46B5-9EE8-72327D129E5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dk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Аркуш1!$A$2:$A$31</c:f>
              <c:strCache>
                <c:ptCount val="21"/>
                <c:pt idx="0">
                  <c:v>Аграрна політика і земельні відносини</c:v>
                </c:pt>
                <c:pt idx="1">
                  <c:v>Транспорт і зв'язок</c:v>
                </c:pt>
                <c:pt idx="2">
                  <c:v>Економічна, цінова, інвестиційна, зовнішньоекономічна, регіональна політика та будівництво, підприємництво</c:v>
                </c:pt>
                <c:pt idx="3">
                  <c:v>Фінансова, податкова, митна політика</c:v>
                </c:pt>
                <c:pt idx="4">
                  <c:v>Соціальна політика. Соціальний захист населення</c:v>
                </c:pt>
                <c:pt idx="5">
                  <c:v>Праця і заробітна плата</c:v>
                </c:pt>
                <c:pt idx="6">
                  <c:v>Охорона здоров'я</c:v>
                </c:pt>
                <c:pt idx="7">
                  <c:v>Комунальне господарство</c:v>
                </c:pt>
                <c:pt idx="8">
                  <c:v>Житлова політика</c:v>
                </c:pt>
                <c:pt idx="9">
                  <c:v>Екологія та природні ресурси</c:v>
                </c:pt>
                <c:pt idx="10">
                  <c:v>Забезпечення дотримання законності та охорони правопорядку, реалізація прав і свобод громадян, запобігання дискримінації</c:v>
                </c:pt>
                <c:pt idx="11">
                  <c:v>Освіта, наукова, науково-технічна, інноваційна діяльність та інтелектуальна власність</c:v>
                </c:pt>
                <c:pt idx="12">
                  <c:v>Діяльність Верховної Ради України, Президента України та Кабінету Міністрів України</c:v>
                </c:pt>
                <c:pt idx="13">
                  <c:v>Діяльність центральних органів виконавчої влади</c:v>
                </c:pt>
                <c:pt idx="14">
                  <c:v>Діяльність місцевих органів виконавчої влади</c:v>
                </c:pt>
                <c:pt idx="15">
                  <c:v>Діяльність органів місцевого самоврядування</c:v>
                </c:pt>
                <c:pt idx="16">
                  <c:v>Діяльність підприємств та установ</c:v>
                </c:pt>
                <c:pt idx="17">
                  <c:v>Обороноздатність, суверенітет, міждержавні і міжнаціональні відносини</c:v>
                </c:pt>
                <c:pt idx="18">
                  <c:v>Державне будівництво, адміністративно-територіальний устрій</c:v>
                </c:pt>
                <c:pt idx="19">
                  <c:v>Цифровізація. Правовий режим Дія Сіті</c:v>
                </c:pt>
                <c:pt idx="20">
                  <c:v>Європейська та євроатлантична інтеграція</c:v>
                </c:pt>
              </c:strCache>
            </c:strRef>
          </c:cat>
          <c:val>
            <c:numRef>
              <c:f>Аркуш1!$B$2:$B$31</c:f>
              <c:numCache>
                <c:formatCode>General</c:formatCode>
                <c:ptCount val="21"/>
                <c:pt idx="0">
                  <c:v>433</c:v>
                </c:pt>
                <c:pt idx="1">
                  <c:v>248</c:v>
                </c:pt>
                <c:pt idx="2">
                  <c:v>130</c:v>
                </c:pt>
                <c:pt idx="3">
                  <c:v>1294</c:v>
                </c:pt>
                <c:pt idx="4">
                  <c:v>3070</c:v>
                </c:pt>
                <c:pt idx="5">
                  <c:v>82</c:v>
                </c:pt>
                <c:pt idx="6">
                  <c:v>1607</c:v>
                </c:pt>
                <c:pt idx="7">
                  <c:v>512</c:v>
                </c:pt>
                <c:pt idx="8">
                  <c:v>1696</c:v>
                </c:pt>
                <c:pt idx="9">
                  <c:v>87</c:v>
                </c:pt>
                <c:pt idx="10">
                  <c:v>8374</c:v>
                </c:pt>
                <c:pt idx="11">
                  <c:v>1522</c:v>
                </c:pt>
                <c:pt idx="12">
                  <c:v>2498</c:v>
                </c:pt>
                <c:pt idx="13">
                  <c:v>2547</c:v>
                </c:pt>
                <c:pt idx="14">
                  <c:v>176</c:v>
                </c:pt>
                <c:pt idx="15">
                  <c:v>818</c:v>
                </c:pt>
                <c:pt idx="16">
                  <c:v>94</c:v>
                </c:pt>
                <c:pt idx="17">
                  <c:v>1432</c:v>
                </c:pt>
                <c:pt idx="18">
                  <c:v>705</c:v>
                </c:pt>
                <c:pt idx="19">
                  <c:v>442</c:v>
                </c:pt>
                <c:pt idx="20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75-4EA5-A0B9-893FA36A06F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07.01.2026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2186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07.01.2026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5982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07.01.2026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203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07.01.2026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04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07.01.2026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7634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07.01.2026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6413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07.01.2026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880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07.01.2026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9080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07.01.2026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0981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07.01.2026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0753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07.01.2026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2193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AFA5A-CDC0-4B19-853E-61FB8D16DDE0}" type="datetimeFigureOut">
              <a:rPr lang="uk-UA" smtClean="0"/>
              <a:t>07.01.2026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5853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Діаграма 11"/>
          <p:cNvGraphicFramePr/>
          <p:nvPr>
            <p:extLst>
              <p:ext uri="{D42A27DB-BD31-4B8C-83A1-F6EECF244321}">
                <p14:modId xmlns:p14="http://schemas.microsoft.com/office/powerpoint/2010/main" val="1201740839"/>
              </p:ext>
            </p:extLst>
          </p:nvPr>
        </p:nvGraphicFramePr>
        <p:xfrm>
          <a:off x="544663" y="357809"/>
          <a:ext cx="10865459" cy="57805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1452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Діаграма 14"/>
          <p:cNvGraphicFramePr/>
          <p:nvPr>
            <p:extLst>
              <p:ext uri="{D42A27DB-BD31-4B8C-83A1-F6EECF244321}">
                <p14:modId xmlns:p14="http://schemas.microsoft.com/office/powerpoint/2010/main" val="523850929"/>
              </p:ext>
            </p:extLst>
          </p:nvPr>
        </p:nvGraphicFramePr>
        <p:xfrm>
          <a:off x="469127" y="397565"/>
          <a:ext cx="11298803" cy="6011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413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2101804681"/>
              </p:ext>
            </p:extLst>
          </p:nvPr>
        </p:nvGraphicFramePr>
        <p:xfrm>
          <a:off x="421419" y="365760"/>
          <a:ext cx="11402171" cy="6082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11640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3922464601"/>
              </p:ext>
            </p:extLst>
          </p:nvPr>
        </p:nvGraphicFramePr>
        <p:xfrm>
          <a:off x="119269" y="270344"/>
          <a:ext cx="11887200" cy="63769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86972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658</TotalTime>
  <Words>139</Words>
  <Application>Microsoft Office PowerPoint</Application>
  <PresentationFormat>Широкий екран</PresentationFormat>
  <Paragraphs>30</Paragraphs>
  <Slides>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Анісімов Віталій Анатолійович</dc:creator>
  <cp:lastModifiedBy>Адамович Наталія Миколаївна</cp:lastModifiedBy>
  <cp:revision>112</cp:revision>
  <cp:lastPrinted>2022-01-17T09:11:53Z</cp:lastPrinted>
  <dcterms:created xsi:type="dcterms:W3CDTF">2018-01-03T13:22:59Z</dcterms:created>
  <dcterms:modified xsi:type="dcterms:W3CDTF">2026-01-07T13:48:59Z</dcterms:modified>
</cp:coreProperties>
</file>