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мешканців Івано-Франківської області </a:t>
            </a:r>
          </a:p>
          <a:p>
            <a:pPr>
              <a:defRPr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надходження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90"/>
      <c:depthPercent val="6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4489981785063751E-2"/>
          <c:y val="0.26814696854718278"/>
          <c:w val="0.81785063752276865"/>
          <c:h val="0.5480322812997910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4"/>
          <c:dPt>
            <c:idx val="0"/>
            <c:bubble3D val="0"/>
            <c:spPr>
              <a:solidFill>
                <a:srgbClr val="FFC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BCB-4F77-868B-6EA8690404C4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2D4-42C5-A042-D0216F0D25B8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2D4-42C5-A042-D0216F0D25B8}"/>
              </c:ext>
            </c:extLst>
          </c:dPt>
          <c:dPt>
            <c:idx val="3"/>
            <c:bubble3D val="0"/>
            <c:spPr>
              <a:solidFill>
                <a:srgbClr val="21A5AF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2D4-42C5-A042-D0216F0D25B8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2D4-42C5-A042-D0216F0D25B8}"/>
              </c:ext>
            </c:extLst>
          </c:dPt>
          <c:dLbls>
            <c:dLbl>
              <c:idx val="0"/>
              <c:layout>
                <c:manualLayout>
                  <c:x val="-6.6029143897996356E-2"/>
                  <c:y val="3.0940540204784518E-2"/>
                </c:manualLayout>
              </c:layout>
              <c:numFmt formatCode="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409945426903605"/>
                      <c:h val="0.103407768214629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BCB-4F77-868B-6EA8690404C4}"/>
                </c:ext>
              </c:extLst>
            </c:dLbl>
            <c:dLbl>
              <c:idx val="1"/>
              <c:layout>
                <c:manualLayout>
                  <c:x val="9.7905282331511925E-2"/>
                  <c:y val="-5.6347055542121986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82D4-42C5-A042-D0216F0D25B8}"/>
                </c:ext>
              </c:extLst>
            </c:dLbl>
            <c:dLbl>
              <c:idx val="2"/>
              <c:layout>
                <c:manualLayout>
                  <c:x val="0.11523681209930735"/>
                  <c:y val="6.5015833317833061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4-82D4-42C5-A042-D0216F0D25B8}"/>
                </c:ext>
              </c:extLst>
            </c:dLbl>
            <c:dLbl>
              <c:idx val="3"/>
              <c:layout>
                <c:manualLayout>
                  <c:x val="-1.0245901639344262E-2"/>
                  <c:y val="7.5851805537471895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2-82D4-42C5-A042-D0216F0D25B8}"/>
                </c:ext>
              </c:extLst>
            </c:dLbl>
            <c:dLbl>
              <c:idx val="4"/>
              <c:layout>
                <c:manualLayout>
                  <c:x val="-0.10701275045537345"/>
                  <c:y val="1.5384691518641724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82D4-42C5-A042-D0216F0D25B8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Засобами електронного зв'язку</c:v>
                </c:pt>
                <c:pt idx="1">
                  <c:v>Поштою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548</c:v>
                </c:pt>
                <c:pt idx="1">
                  <c:v>1879</c:v>
                </c:pt>
                <c:pt idx="2">
                  <c:v>63</c:v>
                </c:pt>
                <c:pt idx="3">
                  <c:v>29</c:v>
                </c:pt>
                <c:pt idx="4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CB-4F77-868B-6EA8690404C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Івано-Франківської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7971367891135057"/>
                  <c:y val="-6.5729308077407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0A-46E1-9CD6-E14E423D364B}"/>
                </c:ext>
              </c:extLst>
            </c:dLbl>
            <c:dLbl>
              <c:idx val="1"/>
              <c:layout>
                <c:manualLayout>
                  <c:x val="2.3975458192401478E-2"/>
                  <c:y val="-6.5729308077407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1F-4832-BA55-35A08D3434E3}"/>
                </c:ext>
              </c:extLst>
            </c:dLbl>
            <c:dLbl>
              <c:idx val="2"/>
              <c:layout>
                <c:manualLayout>
                  <c:x val="2.7400523648458831E-2"/>
                  <c:y val="-6.5729308077407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1F-4832-BA55-35A08D3434E3}"/>
                </c:ext>
              </c:extLst>
            </c:dLbl>
            <c:dLbl>
              <c:idx val="3"/>
              <c:layout>
                <c:manualLayout>
                  <c:x val="2.0550392736344125E-2"/>
                  <c:y val="-8.03348929479593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E8-4F15-8935-DF9B319726A2}"/>
                </c:ext>
              </c:extLst>
            </c:dLbl>
            <c:dLbl>
              <c:idx val="4"/>
              <c:layout>
                <c:manualLayout>
                  <c:x val="4.33841624433931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DE8-4F15-8935-DF9B319726A2}"/>
                </c:ext>
              </c:extLst>
            </c:dLbl>
            <c:dLbl>
              <c:idx val="5"/>
              <c:layout>
                <c:manualLayout>
                  <c:x val="2.2833769707049027E-2"/>
                  <c:y val="-8.03348929479593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E8-4F15-8935-DF9B319726A2}"/>
                </c:ext>
              </c:extLst>
            </c:dLbl>
            <c:dLbl>
              <c:idx val="6"/>
              <c:layout>
                <c:manualLayout>
                  <c:x val="0.1575530109786383"/>
                  <c:y val="-2.1909769359135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DE8-4F15-8935-DF9B319726A2}"/>
                </c:ext>
              </c:extLst>
            </c:dLbl>
            <c:dLbl>
              <c:idx val="7"/>
              <c:layout>
                <c:manualLayout>
                  <c:x val="2.2833769707049027E-2"/>
                  <c:y val="-2.1909769359136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E8-4F15-8935-DF9B319726A2}"/>
                </c:ext>
              </c:extLst>
            </c:dLbl>
            <c:dLbl>
              <c:idx val="8"/>
              <c:layout>
                <c:manualLayout>
                  <c:x val="2.5117146677753846E-2"/>
                  <c:y val="-2.1909769359136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E8-4F15-8935-DF9B319726A2}"/>
                </c:ext>
              </c:extLst>
            </c:dLbl>
            <c:dLbl>
              <c:idx val="9"/>
              <c:layout>
                <c:manualLayout>
                  <c:x val="1.9408704250991591E-2"/>
                  <c:y val="-2.1909769359135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8-4F15-8935-DF9B319726A2}"/>
                </c:ext>
              </c:extLst>
            </c:dLbl>
            <c:dLbl>
              <c:idx val="10"/>
              <c:layout>
                <c:manualLayout>
                  <c:x val="0.15755301097863822"/>
                  <c:y val="-2.1909769359136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8-4F15-8935-DF9B319726A2}"/>
                </c:ext>
              </c:extLst>
            </c:dLbl>
            <c:dLbl>
              <c:idx val="11"/>
              <c:layout>
                <c:manualLayout>
                  <c:x val="2.1692081221696576E-2"/>
                  <c:y val="-4.3819538718271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6E6-46CD-81F2-0ACC2621627B}"/>
                </c:ext>
              </c:extLst>
            </c:dLbl>
            <c:dLbl>
              <c:idx val="12"/>
              <c:layout>
                <c:manualLayout>
                  <c:x val="1.48419503095819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6E6-46CD-81F2-0ACC2621627B}"/>
                </c:ext>
              </c:extLst>
            </c:dLbl>
            <c:dLbl>
              <c:idx val="13"/>
              <c:layout>
                <c:manualLayout>
                  <c:x val="1.71253272802867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6E6-46CD-81F2-0ACC2621627B}"/>
                </c:ext>
              </c:extLst>
            </c:dLbl>
            <c:dLbl>
              <c:idx val="14"/>
              <c:layout>
                <c:manualLayout>
                  <c:x val="0.28313874436740794"/>
                  <c:y val="-6.5729308077407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E6-46CD-81F2-0ACC262162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 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 </c:v>
                </c:pt>
                <c:pt idx="12">
                  <c:v>Адвокат</c:v>
                </c:pt>
                <c:pt idx="13">
                  <c:v>Волонтер</c:v>
                </c:pt>
                <c:pt idx="14">
                  <c:v>Інші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5"/>
                <c:pt idx="0">
                  <c:v>786</c:v>
                </c:pt>
                <c:pt idx="1">
                  <c:v>5</c:v>
                </c:pt>
                <c:pt idx="2">
                  <c:v>18</c:v>
                </c:pt>
                <c:pt idx="3">
                  <c:v>24</c:v>
                </c:pt>
                <c:pt idx="4">
                  <c:v>78</c:v>
                </c:pt>
                <c:pt idx="5">
                  <c:v>6</c:v>
                </c:pt>
                <c:pt idx="6">
                  <c:v>409</c:v>
                </c:pt>
                <c:pt idx="7">
                  <c:v>24</c:v>
                </c:pt>
                <c:pt idx="8">
                  <c:v>28</c:v>
                </c:pt>
                <c:pt idx="9">
                  <c:v>2</c:v>
                </c:pt>
                <c:pt idx="10">
                  <c:v>413</c:v>
                </c:pt>
                <c:pt idx="11">
                  <c:v>21</c:v>
                </c:pt>
                <c:pt idx="12">
                  <c:v>8</c:v>
                </c:pt>
                <c:pt idx="13">
                  <c:v>6</c:v>
                </c:pt>
                <c:pt idx="14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7B-4F54-BB2D-F98F8A02FBA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 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 </c:v>
                </c:pt>
                <c:pt idx="12">
                  <c:v>Адвокат</c:v>
                </c:pt>
                <c:pt idx="13">
                  <c:v>Волонтер</c:v>
                </c:pt>
                <c:pt idx="14">
                  <c:v>Інші</c:v>
                </c:pt>
              </c:strCache>
            </c:strRef>
          </c:cat>
          <c:val>
            <c:numRef>
              <c:f>Аркуш1!$C$2:$C$16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1-3F7B-4F54-BB2D-F98F8A02FBA0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 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 </c:v>
                </c:pt>
                <c:pt idx="12">
                  <c:v>Адвокат</c:v>
                </c:pt>
                <c:pt idx="13">
                  <c:v>Волонтер</c:v>
                </c:pt>
                <c:pt idx="14">
                  <c:v>Інші</c:v>
                </c:pt>
              </c:strCache>
            </c:strRef>
          </c:cat>
          <c:val>
            <c:numRef>
              <c:f>Аркуш1!$D$2:$D$16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2-3F7B-4F54-BB2D-F98F8A02FB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07625519"/>
        <c:axId val="1507638415"/>
        <c:axId val="0"/>
      </c:bar3DChart>
      <c:catAx>
        <c:axId val="1507625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38415"/>
        <c:crosses val="autoZero"/>
        <c:auto val="1"/>
        <c:lblAlgn val="ctr"/>
        <c:lblOffset val="100"/>
        <c:noMultiLvlLbl val="0"/>
      </c:catAx>
      <c:valAx>
        <c:axId val="1507638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2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Івано-Франківської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8520808715950994"/>
          <c:y val="9.039813948348327E-2"/>
          <c:w val="0.59292791704258152"/>
          <c:h val="0.84584567753815465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4165469039793566E-2"/>
                  <c:y val="-6.4577726921640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26-498A-B501-E66796EAC123}"/>
                </c:ext>
              </c:extLst>
            </c:dLbl>
            <c:dLbl>
              <c:idx val="1"/>
              <c:layout>
                <c:manualLayout>
                  <c:x val="2.531620566073612E-2"/>
                  <c:y val="-2.15259089738818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B0-4C98-A353-A772FF144B14}"/>
                </c:ext>
              </c:extLst>
            </c:dLbl>
            <c:dLbl>
              <c:idx val="2"/>
              <c:layout>
                <c:manualLayout>
                  <c:x val="9.4360402917289407E-2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750-4324-9236-ACC4401269E2}"/>
                </c:ext>
              </c:extLst>
            </c:dLbl>
            <c:dLbl>
              <c:idx val="3"/>
              <c:layout>
                <c:manualLayout>
                  <c:x val="2.646694228167876E-2"/>
                  <c:y val="-6.4577726921642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750-4324-9236-ACC4401269E2}"/>
                </c:ext>
              </c:extLst>
            </c:dLbl>
            <c:dLbl>
              <c:idx val="4"/>
              <c:layout>
                <c:manualLayout>
                  <c:x val="2.5316205660736207E-2"/>
                  <c:y val="-6.4577726921640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750-4324-9236-ACC4401269E2}"/>
                </c:ext>
              </c:extLst>
            </c:dLbl>
            <c:dLbl>
              <c:idx val="5"/>
              <c:layout>
                <c:manualLayout>
                  <c:x val="0.10471703250577248"/>
                  <c:y val="-8.61036358955218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750-4324-9236-ACC4401269E2}"/>
                </c:ext>
              </c:extLst>
            </c:dLbl>
            <c:dLbl>
              <c:idx val="6"/>
              <c:layout>
                <c:manualLayout>
                  <c:x val="2.5316205660736207E-2"/>
                  <c:y val="-4.3051817947761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750-4324-9236-ACC4401269E2}"/>
                </c:ext>
              </c:extLst>
            </c:dLbl>
            <c:dLbl>
              <c:idx val="7"/>
              <c:layout>
                <c:manualLayout>
                  <c:x val="2.5316205660736207E-2"/>
                  <c:y val="-4.3051817947760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750-4324-9236-ACC4401269E2}"/>
                </c:ext>
              </c:extLst>
            </c:dLbl>
            <c:dLbl>
              <c:idx val="8"/>
              <c:layout>
                <c:manualLayout>
                  <c:x val="2.646694228167876E-2"/>
                  <c:y val="-2.15259089738802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750-4324-9236-ACC4401269E2}"/>
                </c:ext>
              </c:extLst>
            </c:dLbl>
            <c:dLbl>
              <c:idx val="9"/>
              <c:layout>
                <c:manualLayout>
                  <c:x val="2.4165469039793649E-2"/>
                  <c:y val="-7.89274211279236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750-4324-9236-ACC4401269E2}"/>
                </c:ext>
              </c:extLst>
            </c:dLbl>
            <c:dLbl>
              <c:idx val="10"/>
              <c:layout>
                <c:manualLayout>
                  <c:x val="0.29113636509846635"/>
                  <c:y val="-6.4577726921640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50-4324-9236-ACC4401269E2}"/>
                </c:ext>
              </c:extLst>
            </c:dLbl>
            <c:dLbl>
              <c:idx val="11"/>
              <c:layout>
                <c:manualLayout>
                  <c:x val="2.30147324188510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50-4324-9236-ACC4401269E2}"/>
                </c:ext>
              </c:extLst>
            </c:dLbl>
            <c:dLbl>
              <c:idx val="12"/>
              <c:layout>
                <c:manualLayout>
                  <c:x val="2.3014732418851096E-2"/>
                  <c:y val="-8.6103635895521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50-4324-9236-ACC4401269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Аркуш1!$A$2:$A$14</c:f>
              <c:strCache>
                <c:ptCount val="13"/>
                <c:pt idx="0">
                  <c:v>Дитина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Особа з інвалідністю І групи</c:v>
                </c:pt>
                <c:pt idx="5">
                  <c:v>Особа з інвалідністю ІІ групи</c:v>
                </c:pt>
                <c:pt idx="6">
                  <c:v>Особа з інвалідністю ІІІ групи</c:v>
                </c:pt>
                <c:pt idx="7">
                  <c:v>Особа з інвалідністю з дитинства</c:v>
                </c:pt>
                <c:pt idx="8">
                  <c:v>Учасник ліквідації наслідків аварії на Чорнобильській АЕС</c:v>
                </c:pt>
                <c:pt idx="9">
                  <c:v>Дитина</c:v>
                </c:pt>
                <c:pt idx="10">
                  <c:v>Інші</c:v>
                </c:pt>
                <c:pt idx="11">
                  <c:v>Учасник АТО/ООС</c:v>
                </c:pt>
                <c:pt idx="12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Аркуш1!$B$2:$B$14</c:f>
              <c:numCache>
                <c:formatCode>General</c:formatCode>
                <c:ptCount val="13"/>
                <c:pt idx="0">
                  <c:v>4</c:v>
                </c:pt>
                <c:pt idx="1">
                  <c:v>29</c:v>
                </c:pt>
                <c:pt idx="2">
                  <c:v>414</c:v>
                </c:pt>
                <c:pt idx="3">
                  <c:v>9</c:v>
                </c:pt>
                <c:pt idx="4">
                  <c:v>9</c:v>
                </c:pt>
                <c:pt idx="5">
                  <c:v>479</c:v>
                </c:pt>
                <c:pt idx="6">
                  <c:v>33</c:v>
                </c:pt>
                <c:pt idx="7">
                  <c:v>21</c:v>
                </c:pt>
                <c:pt idx="8">
                  <c:v>26</c:v>
                </c:pt>
                <c:pt idx="9">
                  <c:v>2</c:v>
                </c:pt>
                <c:pt idx="10">
                  <c:v>1644</c:v>
                </c:pt>
                <c:pt idx="11">
                  <c:v>2</c:v>
                </c:pt>
                <c:pt idx="1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2-48E5-A877-BFADF74A764E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Аркуш1!$A$2:$A$14</c:f>
              <c:strCache>
                <c:ptCount val="13"/>
                <c:pt idx="0">
                  <c:v>Дитина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Особа з інвалідністю І групи</c:v>
                </c:pt>
                <c:pt idx="5">
                  <c:v>Особа з інвалідністю ІІ групи</c:v>
                </c:pt>
                <c:pt idx="6">
                  <c:v>Особа з інвалідністю ІІІ групи</c:v>
                </c:pt>
                <c:pt idx="7">
                  <c:v>Особа з інвалідністю з дитинства</c:v>
                </c:pt>
                <c:pt idx="8">
                  <c:v>Учасник ліквідації наслідків аварії на Чорнобильській АЕС</c:v>
                </c:pt>
                <c:pt idx="9">
                  <c:v>Дитина</c:v>
                </c:pt>
                <c:pt idx="10">
                  <c:v>Інші</c:v>
                </c:pt>
                <c:pt idx="11">
                  <c:v>Учасник АТО/ООС</c:v>
                </c:pt>
                <c:pt idx="12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Аркуш1!$C$2:$C$14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1-39C2-48E5-A877-BFADF74A764E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Аркуш1!$A$2:$A$14</c:f>
              <c:strCache>
                <c:ptCount val="13"/>
                <c:pt idx="0">
                  <c:v>Дитина війни</c:v>
                </c:pt>
                <c:pt idx="1">
                  <c:v>Особа з інвалідністю внаслідок війни</c:v>
                </c:pt>
                <c:pt idx="2">
                  <c:v>Учасник бойових дій</c:v>
                </c:pt>
                <c:pt idx="3">
                  <c:v>Ветеран праці</c:v>
                </c:pt>
                <c:pt idx="4">
                  <c:v>Особа з інвалідністю І групи</c:v>
                </c:pt>
                <c:pt idx="5">
                  <c:v>Особа з інвалідністю ІІ групи</c:v>
                </c:pt>
                <c:pt idx="6">
                  <c:v>Особа з інвалідністю ІІІ групи</c:v>
                </c:pt>
                <c:pt idx="7">
                  <c:v>Особа з інвалідністю з дитинства</c:v>
                </c:pt>
                <c:pt idx="8">
                  <c:v>Учасник ліквідації наслідків аварії на Чорнобильській АЕС</c:v>
                </c:pt>
                <c:pt idx="9">
                  <c:v>Дитина</c:v>
                </c:pt>
                <c:pt idx="10">
                  <c:v>Інші</c:v>
                </c:pt>
                <c:pt idx="11">
                  <c:v>Учасник АТО/ООС</c:v>
                </c:pt>
                <c:pt idx="12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Аркуш1!$D$2:$D$14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2-39C2-48E5-A877-BFADF74A76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shape val="cylinder"/>
        <c:axId val="1512017791"/>
        <c:axId val="1512009471"/>
        <c:axId val="0"/>
      </c:bar3DChart>
      <c:catAx>
        <c:axId val="151201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09471"/>
        <c:crosses val="autoZero"/>
        <c:auto val="1"/>
        <c:lblAlgn val="ctr"/>
        <c:lblOffset val="100"/>
        <c:noMultiLvlLbl val="0"/>
      </c:catAx>
      <c:valAx>
        <c:axId val="15120094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1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у зверненнях мешканців Івано-Франківської області  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23772481569573"/>
          <c:y val="9.84373695346514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687013767755063"/>
          <c:y val="0.36896848438018282"/>
          <c:w val="0.51945596947977113"/>
          <c:h val="0.4607509095080512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0498-4108-9E58-D1C9343EFD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198-402D-AD38-6BA33CD0C5B1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198-402D-AD38-6BA33CD0C5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198-402D-AD38-6BA33CD0C5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8FCA-4AB5-8797-7DE8290A962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B189-40C4-BBB2-8F0E5157FD3B}"/>
              </c:ext>
            </c:extLst>
          </c:dPt>
          <c:dPt>
            <c:idx val="6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189-40C4-BBB2-8F0E5157FD3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B189-40C4-BBB2-8F0E5157FD3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189-40C4-BBB2-8F0E5157FD3B}"/>
              </c:ext>
            </c:extLst>
          </c:dPt>
          <c:dPt>
            <c:idx val="9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189-40C4-BBB2-8F0E5157FD3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189-40C4-BBB2-8F0E5157FD3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B189-40C4-BBB2-8F0E5157FD3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189-40C4-BBB2-8F0E5157FD3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B189-40C4-BBB2-8F0E5157FD3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189-40C4-BBB2-8F0E5157FD3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189-40C4-BBB2-8F0E5157FD3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189-40C4-BBB2-8F0E5157FD3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B189-40C4-BBB2-8F0E5157FD3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B189-40C4-BBB2-8F0E5157FD3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B189-40C4-BBB2-8F0E5157FD3B}"/>
              </c:ext>
            </c:extLst>
          </c:dPt>
          <c:dPt>
            <c:idx val="2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0-3BFF-480E-9704-41A9226456D8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3BFF-480E-9704-41A9226456D8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3BFF-480E-9704-41A9226456D8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1-3BFF-480E-9704-41A9226456D8}"/>
              </c:ext>
            </c:extLst>
          </c:dPt>
          <c:dLbls>
            <c:dLbl>
              <c:idx val="0"/>
              <c:layout>
                <c:manualLayout>
                  <c:x val="-3.0918980528303674E-2"/>
                  <c:y val="2.13249165899489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564477957471561"/>
                      <c:h val="5.75336635898660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0498-4108-9E58-D1C9343EFDE0}"/>
                </c:ext>
              </c:extLst>
            </c:dLbl>
            <c:dLbl>
              <c:idx val="1"/>
              <c:layout>
                <c:manualLayout>
                  <c:x val="-8.4790870988280129E-2"/>
                  <c:y val="-4.07108366588720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30679442052066"/>
                      <c:h val="6.36157243955146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198-402D-AD38-6BA33CD0C5B1}"/>
                </c:ext>
              </c:extLst>
            </c:dLbl>
            <c:dLbl>
              <c:idx val="2"/>
              <c:layout>
                <c:manualLayout>
                  <c:x val="-5.106405646107056E-2"/>
                  <c:y val="-0.1327951209184333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387307420112271"/>
                      <c:h val="9.907299098818833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0198-402D-AD38-6BA33CD0C5B1}"/>
                </c:ext>
              </c:extLst>
            </c:dLbl>
            <c:dLbl>
              <c:idx val="3"/>
              <c:layout>
                <c:manualLayout>
                  <c:x val="-4.4026799899551106E-2"/>
                  <c:y val="-0.189984031613771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724725224086427"/>
                      <c:h val="6.22393078137323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0198-402D-AD38-6BA33CD0C5B1}"/>
                </c:ext>
              </c:extLst>
            </c:dLbl>
            <c:dLbl>
              <c:idx val="4"/>
              <c:layout>
                <c:manualLayout>
                  <c:x val="-3.328853436781036E-2"/>
                  <c:y val="-8.4329671997043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705420097049859"/>
                      <c:h val="6.55543392994334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FCA-4AB5-8797-7DE8290A962F}"/>
                </c:ext>
              </c:extLst>
            </c:dLbl>
            <c:dLbl>
              <c:idx val="5"/>
              <c:layout>
                <c:manualLayout>
                  <c:x val="-0.11167752185482091"/>
                  <c:y val="-7.7544596156749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B189-40C4-BBB2-8F0E5157FD3B}"/>
                </c:ext>
              </c:extLst>
            </c:dLbl>
            <c:dLbl>
              <c:idx val="6"/>
              <c:layout>
                <c:manualLayout>
                  <c:x val="-0.13422779069089055"/>
                  <c:y val="-0.127948583658636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189-40C4-BBB2-8F0E5157FD3B}"/>
                </c:ext>
              </c:extLst>
            </c:dLbl>
            <c:dLbl>
              <c:idx val="7"/>
              <c:layout>
                <c:manualLayout>
                  <c:x val="-0.12134192278456503"/>
                  <c:y val="-0.176413956256604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B189-40C4-BBB2-8F0E5157FD3B}"/>
                </c:ext>
              </c:extLst>
            </c:dLbl>
            <c:dLbl>
              <c:idx val="8"/>
              <c:layout>
                <c:manualLayout>
                  <c:x val="-4.7248182323193465E-2"/>
                  <c:y val="-0.226817943758491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B189-40C4-BBB2-8F0E5157FD3B}"/>
                </c:ext>
              </c:extLst>
            </c:dLbl>
            <c:dLbl>
              <c:idx val="9"/>
              <c:layout>
                <c:manualLayout>
                  <c:x val="-4.1879070695557845E-2"/>
                  <c:y val="-1.7447534135268648E-2"/>
                </c:manualLayout>
              </c:layout>
              <c:tx>
                <c:rich>
                  <a:bodyPr/>
                  <a:lstStyle/>
                  <a:p>
                    <a:fld id="{B1AE30B8-7491-47FB-A7C7-15CF4C59A9D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19,1%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B189-40C4-BBB2-8F0E5157FD3B}"/>
                </c:ext>
              </c:extLst>
            </c:dLbl>
            <c:dLbl>
              <c:idx val="10"/>
              <c:layout>
                <c:manualLayout>
                  <c:x val="-3.3288492091340931E-2"/>
                  <c:y val="-0.215186254334979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B189-40C4-BBB2-8F0E5157FD3B}"/>
                </c:ext>
              </c:extLst>
            </c:dLbl>
            <c:dLbl>
              <c:idx val="11"/>
              <c:layout>
                <c:manualLayout>
                  <c:x val="3.3380570241931244E-2"/>
                  <c:y val="-0.134733735822352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1978403488316"/>
                      <c:h val="5.90502099733646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B189-40C4-BBB2-8F0E5157FD3B}"/>
                </c:ext>
              </c:extLst>
            </c:dLbl>
            <c:dLbl>
              <c:idx val="12"/>
              <c:layout>
                <c:manualLayout>
                  <c:x val="1.8540726191372051E-2"/>
                  <c:y val="-6.51280729908355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52531388164781"/>
                      <c:h val="8.88177181464582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B189-40C4-BBB2-8F0E5157FD3B}"/>
                </c:ext>
              </c:extLst>
            </c:dLbl>
            <c:dLbl>
              <c:idx val="13"/>
              <c:layout>
                <c:manualLayout>
                  <c:x val="5.3154205113592645E-2"/>
                  <c:y val="-1.64783030067306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38994885392718"/>
                      <c:h val="6.27723505888886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B189-40C4-BBB2-8F0E5157FD3B}"/>
                </c:ext>
              </c:extLst>
            </c:dLbl>
            <c:dLbl>
              <c:idx val="14"/>
              <c:layout>
                <c:manualLayout>
                  <c:x val="5.4764938601883334E-2"/>
                  <c:y val="-8.7771934626241916E-5"/>
                </c:manualLayout>
              </c:layout>
              <c:numFmt formatCode="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F-B189-40C4-BBB2-8F0E5157FD3B}"/>
                </c:ext>
              </c:extLst>
            </c:dLbl>
            <c:dLbl>
              <c:idx val="15"/>
              <c:layout>
                <c:manualLayout>
                  <c:x val="2.8943232002272626E-2"/>
                  <c:y val="-6.59129067332370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34615804128044"/>
                      <c:h val="9.47594965035477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B189-40C4-BBB2-8F0E5157FD3B}"/>
                </c:ext>
              </c:extLst>
            </c:dLbl>
            <c:dLbl>
              <c:idx val="16"/>
              <c:layout>
                <c:manualLayout>
                  <c:x val="2.0939535347778922E-2"/>
                  <c:y val="8.723767067634162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504084329719258"/>
                      <c:h val="7.45591292047145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B189-40C4-BBB2-8F0E5157FD3B}"/>
                </c:ext>
              </c:extLst>
            </c:dLbl>
            <c:dLbl>
              <c:idx val="17"/>
              <c:layout>
                <c:manualLayout>
                  <c:x val="9.4496364646386763E-2"/>
                  <c:y val="0.139580273082148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B189-40C4-BBB2-8F0E5157FD3B}"/>
                </c:ext>
              </c:extLst>
            </c:dLbl>
            <c:dLbl>
              <c:idx val="18"/>
              <c:layout>
                <c:manualLayout>
                  <c:x val="0.10416076557613105"/>
                  <c:y val="0.2229407139506544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B189-40C4-BBB2-8F0E5157FD3B}"/>
                </c:ext>
              </c:extLst>
            </c:dLbl>
            <c:dLbl>
              <c:idx val="19"/>
              <c:layout>
                <c:manualLayout>
                  <c:x val="-8.1610496740061433E-2"/>
                  <c:y val="0.2423268629898418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B189-40C4-BBB2-8F0E5157FD3B}"/>
                </c:ext>
              </c:extLst>
            </c:dLbl>
            <c:dLbl>
              <c:idx val="20"/>
              <c:layout>
                <c:manualLayout>
                  <c:x val="-0.13852307999299901"/>
                  <c:y val="8.33604408685054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0-3BFF-480E-9704-41A9226456D8}"/>
                </c:ext>
              </c:extLst>
            </c:dLbl>
            <c:dLbl>
              <c:idx val="21"/>
              <c:layout>
                <c:manualLayout>
                  <c:x val="5.9597139066755352E-2"/>
                  <c:y val="0.12891796743401712"/>
                </c:manualLayout>
              </c:layout>
              <c:tx>
                <c:rich>
                  <a:bodyPr/>
                  <a:lstStyle/>
                  <a:p>
                    <a:fld id="{E70DD766-BFBF-464B-A938-DDF690CF10E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11479076106946"/>
                      <c:h val="8.118919217611658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E-3BFF-480E-9704-41A9226456D8}"/>
                </c:ext>
              </c:extLst>
            </c:dLbl>
            <c:dLbl>
              <c:idx val="22"/>
              <c:layout>
                <c:manualLayout>
                  <c:x val="-5.208038278806551E-2"/>
                  <c:y val="0.11437835565462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64901144931348"/>
                      <c:h val="5.69565058771324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F-3BFF-480E-9704-41A9226456D8}"/>
                </c:ext>
              </c:extLst>
            </c:dLbl>
            <c:dLbl>
              <c:idx val="23"/>
              <c:layout>
                <c:manualLayout>
                  <c:x val="-5.1543471625301956E-2"/>
                  <c:y val="6.78515216371555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814570331557437E-2"/>
                      <c:h val="5.01713537134168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1-3BFF-480E-9704-41A9226456D8}"/>
                </c:ext>
              </c:extLst>
            </c:dLbl>
            <c:numFmt formatCode="0.0%" sourceLinked="0"/>
            <c:spPr>
              <a:noFill/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Аркуш1!$A$2:$A$30</c:f>
              <c:strCache>
                <c:ptCount val="24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0">
                  <c:v>Сімейна та гендерна політика. Захист прав дітей</c:v>
                </c:pt>
                <c:pt idx="11">
                  <c:v>Культура та культурна спадщина, туризм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Інформаційна політика, діяльність медіа</c:v>
                </c:pt>
                <c:pt idx="14">
                  <c:v>Діяльність об'єднань громадян, релігія та міжконфесійні відносини</c:v>
                </c:pt>
                <c:pt idx="15">
                  <c:v>Діяльність Верховної Ради України, Президента України та Кабінету Міністрів України</c:v>
                </c:pt>
                <c:pt idx="16">
                  <c:v>Діяльність центральних органів виконавчої влади</c:v>
                </c:pt>
                <c:pt idx="17">
                  <c:v>Діяльність місцевих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Діяльність підприємств та установ</c:v>
                </c:pt>
                <c:pt idx="20">
                  <c:v>Обороноздатність, суверенітет, міждержавні і міжнаціональні відносини</c:v>
                </c:pt>
                <c:pt idx="21">
                  <c:v>Державне будівництво, адміністративно-територіальний устрій</c:v>
                </c:pt>
                <c:pt idx="22">
                  <c:v>Цифровізація. Правовий режим Дія Сіті</c:v>
                </c:pt>
                <c:pt idx="23">
                  <c:v>Інше</c:v>
                </c:pt>
              </c:strCache>
            </c:strRef>
          </c:cat>
          <c:val>
            <c:numRef>
              <c:f>Аркуш1!$B$2:$B$30</c:f>
              <c:numCache>
                <c:formatCode>General</c:formatCode>
                <c:ptCount val="24"/>
                <c:pt idx="0">
                  <c:v>17</c:v>
                </c:pt>
                <c:pt idx="1">
                  <c:v>44</c:v>
                </c:pt>
                <c:pt idx="2">
                  <c:v>35</c:v>
                </c:pt>
                <c:pt idx="3">
                  <c:v>214</c:v>
                </c:pt>
                <c:pt idx="4">
                  <c:v>558</c:v>
                </c:pt>
                <c:pt idx="5">
                  <c:v>29</c:v>
                </c:pt>
                <c:pt idx="6">
                  <c:v>44</c:v>
                </c:pt>
                <c:pt idx="7">
                  <c:v>56</c:v>
                </c:pt>
                <c:pt idx="8">
                  <c:v>6</c:v>
                </c:pt>
                <c:pt idx="9">
                  <c:v>779</c:v>
                </c:pt>
                <c:pt idx="10">
                  <c:v>6</c:v>
                </c:pt>
                <c:pt idx="11">
                  <c:v>4</c:v>
                </c:pt>
                <c:pt idx="12">
                  <c:v>195</c:v>
                </c:pt>
                <c:pt idx="13">
                  <c:v>7</c:v>
                </c:pt>
                <c:pt idx="14">
                  <c:v>406</c:v>
                </c:pt>
                <c:pt idx="15">
                  <c:v>88</c:v>
                </c:pt>
                <c:pt idx="16">
                  <c:v>18</c:v>
                </c:pt>
                <c:pt idx="17">
                  <c:v>65</c:v>
                </c:pt>
                <c:pt idx="18">
                  <c:v>71</c:v>
                </c:pt>
                <c:pt idx="19">
                  <c:v>14</c:v>
                </c:pt>
                <c:pt idx="20">
                  <c:v>911</c:v>
                </c:pt>
                <c:pt idx="21">
                  <c:v>421</c:v>
                </c:pt>
                <c:pt idx="22">
                  <c:v>16</c:v>
                </c:pt>
                <c:pt idx="23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9-4070-9B2F-A33DCC12F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967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725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33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00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504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0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91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404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0673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67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22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75F28-99DF-47D7-A11F-8AFACFCE325D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550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844492"/>
              </p:ext>
            </p:extLst>
          </p:nvPr>
        </p:nvGraphicFramePr>
        <p:xfrm>
          <a:off x="525957" y="477234"/>
          <a:ext cx="11155680" cy="586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11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492011249"/>
              </p:ext>
            </p:extLst>
          </p:nvPr>
        </p:nvGraphicFramePr>
        <p:xfrm>
          <a:off x="580445" y="548640"/>
          <a:ext cx="11123875" cy="579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1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044331888"/>
              </p:ext>
            </p:extLst>
          </p:nvPr>
        </p:nvGraphicFramePr>
        <p:xfrm>
          <a:off x="628153" y="469127"/>
          <a:ext cx="11036409" cy="5899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77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599051"/>
              </p:ext>
            </p:extLst>
          </p:nvPr>
        </p:nvGraphicFramePr>
        <p:xfrm>
          <a:off x="183449" y="151187"/>
          <a:ext cx="11826910" cy="655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57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475">
        <p:circle/>
      </p:transition>
    </mc:Choice>
    <mc:Fallback xmlns="">
      <p:transition spd="slow" advClick="0" advTm="847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125</Words>
  <Application>Microsoft Office PowerPoint</Application>
  <PresentationFormat>Широкий екран</PresentationFormat>
  <Paragraphs>34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kmolchanova@rada.gov.ua</dc:creator>
  <cp:lastModifiedBy>Адамович Наталія Миколаївна</cp:lastModifiedBy>
  <cp:revision>109</cp:revision>
  <cp:lastPrinted>2023-01-12T13:15:33Z</cp:lastPrinted>
  <dcterms:created xsi:type="dcterms:W3CDTF">2018-01-10T09:24:52Z</dcterms:created>
  <dcterms:modified xsi:type="dcterms:W3CDTF">2026-01-13T08:26:38Z</dcterms:modified>
</cp:coreProperties>
</file>