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промовчанням" id="{AA2DEFDD-AFF3-4729-B23E-1B94F7837D82}">
          <p14:sldIdLst>
            <p14:sldId id="256"/>
            <p14:sldId id="257"/>
            <p14:sldId id="258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Запорізької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20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883194442130793E-2"/>
          <c:y val="0.19041247853998991"/>
          <c:w val="0.78651912578350458"/>
          <c:h val="0.6711792952464468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952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explosion val="9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21EB-4834-BD5B-E4F6449C2E02}"/>
              </c:ext>
            </c:extLst>
          </c:dPt>
          <c:dPt>
            <c:idx val="2"/>
            <c:bubble3D val="0"/>
            <c:explosion val="9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E849-42CA-B709-A2B722DEB6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A9D5-44E2-80B8-F076AE44570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847-42F0-80A8-38588A7DA63A}"/>
              </c:ext>
            </c:extLst>
          </c:dPt>
          <c:dLbls>
            <c:dLbl>
              <c:idx val="0"/>
              <c:layout>
                <c:manualLayout>
                  <c:x val="-4.8844139948436609E-2"/>
                  <c:y val="-1.8106258210655715E-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Поштою </a:t>
                    </a:r>
                    <a:br>
                      <a:rPr lang="uk-UA" dirty="0" smtClean="0"/>
                    </a:br>
                    <a:r>
                      <a:rPr lang="uk-UA" baseline="0" dirty="0" smtClean="0"/>
                      <a:t>93,8%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0.39156192113006916"/>
                  <c:y val="5.0400133250740956E-2"/>
                </c:manualLayout>
              </c:layout>
              <c:tx>
                <c:rich>
                  <a:bodyPr/>
                  <a:lstStyle/>
                  <a:p>
                    <a:fld id="{98931E77-0040-42FB-9B7B-2AA08B316CA1}" type="CATEGORYNAME">
                      <a:rPr lang="uk-UA" sz="1300" b="1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/>
                      <a:t>[ІМ’Я КАТЕГОРІЇ]</a:t>
                    </a:fld>
                    <a:r>
                      <a:rPr lang="uk-UA" sz="1300" b="1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
</a:t>
                    </a:r>
                    <a:r>
                      <a:rPr lang="uk-UA" sz="1300" b="1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4,3%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21EB-4834-BD5B-E4F6449C2E02}"/>
                </c:ext>
              </c:extLst>
            </c:dLbl>
            <c:dLbl>
              <c:idx val="2"/>
              <c:layout>
                <c:manualLayout>
                  <c:x val="0.22091105401069563"/>
                  <c:y val="5.8544322745487674E-2"/>
                </c:manualLayout>
              </c:layout>
              <c:tx>
                <c:rich>
                  <a:bodyPr/>
                  <a:lstStyle/>
                  <a:p>
                    <a:fld id="{839FCE56-4019-410E-A531-DD94C0F3618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E849-42CA-B709-A2B722DEB6D0}"/>
                </c:ext>
              </c:extLst>
            </c:dLbl>
            <c:dLbl>
              <c:idx val="3"/>
              <c:layout>
                <c:manualLayout>
                  <c:x val="5.376671155815875E-2"/>
                  <c:y val="5.8884759104339775E-2"/>
                </c:manualLayout>
              </c:layout>
              <c:tx>
                <c:rich>
                  <a:bodyPr/>
                  <a:lstStyle/>
                  <a:p>
                    <a:fld id="{50B7A2F9-60E2-4082-8809-135CED951FC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A9D5-44E2-80B8-F076AE44570D}"/>
                </c:ext>
              </c:extLst>
            </c:dLbl>
            <c:dLbl>
              <c:idx val="4"/>
              <c:layout>
                <c:manualLayout>
                  <c:x val="-0.17415739178620987"/>
                  <c:y val="6.3203899605955419E-2"/>
                </c:manualLayout>
              </c:layout>
              <c:tx>
                <c:rich>
                  <a:bodyPr/>
                  <a:lstStyle/>
                  <a:p>
                    <a:fld id="{6616EAF8-E38E-4906-A1BA-4E96763BF67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847-42F0-80A8-38588A7DA6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Надійшло поштою</c:v>
                </c:pt>
                <c:pt idx="1">
                  <c:v>Засобами електронного зв'язку</c:v>
                </c:pt>
                <c:pt idx="2">
                  <c:v>Через органи влади</c:v>
                </c:pt>
                <c:pt idx="3">
                  <c:v>Від інших органів, установ, організацій</c:v>
                </c:pt>
                <c:pt idx="4">
                  <c:v>Засобами телефонного зв'язку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5342</c:v>
                </c:pt>
                <c:pt idx="1">
                  <c:v>242</c:v>
                </c:pt>
                <c:pt idx="2">
                  <c:v>20</c:v>
                </c:pt>
                <c:pt idx="3">
                  <c:v>11</c:v>
                </c:pt>
                <c:pt idx="4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Запорізької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>
        <c:manualLayout>
          <c:layoutTarget val="inner"/>
          <c:xMode val="edge"/>
          <c:yMode val="edge"/>
          <c:x val="0.37708852875831184"/>
          <c:y val="8.8724103483755701E-2"/>
          <c:w val="0.59705917520643559"/>
          <c:h val="0.84870038103967849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4.7208540586113332E-2"/>
                  <c:y val="-1.056114559774819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134688603739703E-2"/>
                      <c:h val="3.58002623442798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2.5852296035252503E-2"/>
                  <c:y val="-1.056280916325305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3042263857507739E-2"/>
                      <c:h val="5.270208785788492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ED5F-45C6-A198-5FFE1CA991AF}"/>
                </c:ext>
              </c:extLst>
            </c:dLbl>
            <c:dLbl>
              <c:idx val="2"/>
              <c:layout>
                <c:manualLayout>
                  <c:x val="2.5852251782777343E-2"/>
                  <c:y val="2.112811367475801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614946025698466E-2"/>
                      <c:h val="5.05893596686842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ED5F-45C6-A198-5FFE1CA991AF}"/>
                </c:ext>
              </c:extLst>
            </c:dLbl>
            <c:dLbl>
              <c:idx val="3"/>
              <c:layout>
                <c:manualLayout>
                  <c:x val="2.4728283164154562E-2"/>
                  <c:y val="3.169175462076191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356244550860829E-2"/>
                      <c:h val="5.69275442362861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ED5F-45C6-A198-5FFE1CA991AF}"/>
                </c:ext>
              </c:extLst>
            </c:dLbl>
            <c:dLbl>
              <c:idx val="4"/>
              <c:layout>
                <c:manualLayout>
                  <c:x val="2.3604314545531947E-2"/>
                  <c:y val="2.11281136747571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0794238115311857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ED5F-45C6-A198-5FFE1CA991AF}"/>
                </c:ext>
              </c:extLst>
            </c:dLbl>
            <c:dLbl>
              <c:idx val="5"/>
              <c:layout>
                <c:manualLayout>
                  <c:x val="2.9786385336570607E-2"/>
                  <c:y val="-5.281820473001579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5968411875134026E-2"/>
                      <c:h val="4.84766314794836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D5F-45C6-A198-5FFE1CA991AF}"/>
                </c:ext>
              </c:extLst>
            </c:dLbl>
            <c:dLbl>
              <c:idx val="6"/>
              <c:layout>
                <c:manualLayout>
                  <c:x val="2.9224290396071158E-2"/>
                  <c:y val="-7.394465483927046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588476230623714E-2"/>
                      <c:h val="4.42511751010823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7"/>
              <c:layout>
                <c:manualLayout>
                  <c:x val="2.4166276728605676E-2"/>
                  <c:y val="-3.169009105525785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3720386132938152E-2"/>
                      <c:h val="4.42511751010823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8A2-4FC0-A210-722C2C483E61}"/>
                </c:ext>
              </c:extLst>
            </c:dLbl>
            <c:dLbl>
              <c:idx val="8"/>
              <c:layout>
                <c:manualLayout>
                  <c:x val="2.1356244550860749E-2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364-4F10-9798-9132B1E9E933}"/>
                </c:ext>
              </c:extLst>
            </c:dLbl>
            <c:dLbl>
              <c:idx val="9"/>
              <c:layout>
                <c:manualLayout>
                  <c:x val="2.7538315341899492E-2"/>
                  <c:y val="-4.225373200126059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556888105757754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364-4F10-9798-9132B1E9E933}"/>
                </c:ext>
              </c:extLst>
            </c:dLbl>
            <c:dLbl>
              <c:idx val="10"/>
              <c:layout>
                <c:manualLayout>
                  <c:x val="2.5852296035252582E-2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364-4F10-9798-9132B1E9E933}"/>
                </c:ext>
              </c:extLst>
            </c:dLbl>
            <c:dLbl>
              <c:idx val="11"/>
              <c:layout>
                <c:manualLayout>
                  <c:x val="2.866232821299743E-2"/>
                  <c:y val="-5.281737294726414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8448669297092797E-2"/>
                      <c:h val="3.58002623442798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61E-48E8-AB68-19BABACBF786}"/>
                </c:ext>
              </c:extLst>
            </c:dLbl>
            <c:dLbl>
              <c:idx val="12"/>
              <c:layout>
                <c:manualLayout>
                  <c:x val="2.023223167976289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61E-48E8-AB68-19BABACBF786}"/>
                </c:ext>
              </c:extLst>
            </c:dLbl>
            <c:dLbl>
              <c:idx val="13"/>
              <c:layout>
                <c:manualLayout>
                  <c:x val="0.31022755242303085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980-4976-AAC3-1C85088EF915}"/>
                </c:ext>
              </c:extLst>
            </c:dLbl>
            <c:dLbl>
              <c:idx val="14"/>
              <c:layout>
                <c:manualLayout>
                  <c:x val="0.16522989205139696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000-43AC-8A54-8C1CBBBF95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Аркуш1!$A$2:$A$16</c:f>
              <c:strCache>
                <c:ptCount val="15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Працівник бюджетної сфери</c:v>
                </c:pt>
                <c:pt idx="4">
                  <c:v>Державний службовець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Служителі релігійної організації</c:v>
                </c:pt>
                <c:pt idx="10">
                  <c:v>Особа, що позбавлена волі; особа, воля якої обмежена</c:v>
                </c:pt>
                <c:pt idx="11">
                  <c:v>Журналіст</c:v>
                </c:pt>
                <c:pt idx="12">
                  <c:v>Волонтер</c:v>
                </c:pt>
                <c:pt idx="13">
                  <c:v>Інші</c:v>
                </c:pt>
                <c:pt idx="14">
                  <c:v>Адвокат</c:v>
                </c:pt>
              </c:strCache>
            </c:strRef>
          </c:cat>
          <c:val>
            <c:numRef>
              <c:f>Аркуш1!$B$2:$B$16</c:f>
              <c:numCache>
                <c:formatCode>General</c:formatCode>
                <c:ptCount val="15"/>
                <c:pt idx="0">
                  <c:v>237</c:v>
                </c:pt>
                <c:pt idx="1">
                  <c:v>4</c:v>
                </c:pt>
                <c:pt idx="2">
                  <c:v>4</c:v>
                </c:pt>
                <c:pt idx="3">
                  <c:v>16</c:v>
                </c:pt>
                <c:pt idx="4">
                  <c:v>2</c:v>
                </c:pt>
                <c:pt idx="5">
                  <c:v>90</c:v>
                </c:pt>
                <c:pt idx="6">
                  <c:v>97</c:v>
                </c:pt>
                <c:pt idx="7">
                  <c:v>29</c:v>
                </c:pt>
                <c:pt idx="8">
                  <c:v>4</c:v>
                </c:pt>
                <c:pt idx="9">
                  <c:v>17</c:v>
                </c:pt>
                <c:pt idx="10">
                  <c:v>26</c:v>
                </c:pt>
                <c:pt idx="11">
                  <c:v>97</c:v>
                </c:pt>
                <c:pt idx="12">
                  <c:v>2</c:v>
                </c:pt>
                <c:pt idx="13">
                  <c:v>3471</c:v>
                </c:pt>
                <c:pt idx="14">
                  <c:v>1607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Аркуш1!$A$2:$A$16</c:f>
              <c:strCache>
                <c:ptCount val="15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Працівник бюджетної сфери</c:v>
                </c:pt>
                <c:pt idx="4">
                  <c:v>Державний службовець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Служителі релігійної організації</c:v>
                </c:pt>
                <c:pt idx="10">
                  <c:v>Особа, що позбавлена волі; особа, воля якої обмежена</c:v>
                </c:pt>
                <c:pt idx="11">
                  <c:v>Журналіст</c:v>
                </c:pt>
                <c:pt idx="12">
                  <c:v>Волонтер</c:v>
                </c:pt>
                <c:pt idx="13">
                  <c:v>Інші</c:v>
                </c:pt>
                <c:pt idx="14">
                  <c:v>Адвокат</c:v>
                </c:pt>
              </c:strCache>
            </c:strRef>
          </c:cat>
          <c:val>
            <c:numRef>
              <c:f>Аркуш1!$C$2:$C$16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Аркуш1!$A$2:$A$16</c:f>
              <c:strCache>
                <c:ptCount val="15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Працівник бюджетної сфери</c:v>
                </c:pt>
                <c:pt idx="4">
                  <c:v>Державний службовець</c:v>
                </c:pt>
                <c:pt idx="5">
                  <c:v>Військовослужбовець</c:v>
                </c:pt>
                <c:pt idx="6">
                  <c:v>Підприємець</c:v>
                </c:pt>
                <c:pt idx="7">
                  <c:v>Безробітний</c:v>
                </c:pt>
                <c:pt idx="8">
                  <c:v>Здобувач освіти</c:v>
                </c:pt>
                <c:pt idx="9">
                  <c:v>Служителі релігійної організації</c:v>
                </c:pt>
                <c:pt idx="10">
                  <c:v>Особа, що позбавлена волі; особа, воля якої обмежена</c:v>
                </c:pt>
                <c:pt idx="11">
                  <c:v>Журналіст</c:v>
                </c:pt>
                <c:pt idx="12">
                  <c:v>Волонтер</c:v>
                </c:pt>
                <c:pt idx="13">
                  <c:v>Інші</c:v>
                </c:pt>
                <c:pt idx="14">
                  <c:v>Адвокат</c:v>
                </c:pt>
              </c:strCache>
            </c:strRef>
          </c:cat>
          <c:val>
            <c:numRef>
              <c:f>Аркуш1!$D$2:$D$16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Запорізької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7907930866849832E-2"/>
                  <c:y val="4.175826452123282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061016888801264E-2"/>
                      <c:h val="5.41699245143806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2.7351019380432023E-2"/>
                  <c:y val="7.307716841138249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869981076410798E-2"/>
                      <c:h val="5.6257796640597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2.6784723716211586E-2"/>
                  <c:y val="7.307634641448234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0605724997458816E-2"/>
                      <c:h val="6.0433540893030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3472-4F0E-9FDE-FEE5A5DF083B}"/>
                </c:ext>
              </c:extLst>
            </c:dLbl>
            <c:dLbl>
              <c:idx val="3"/>
              <c:layout>
                <c:manualLayout>
                  <c:x val="2.7904773573383442E-2"/>
                  <c:y val="4.175826452123282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528512157903965E-2"/>
                      <c:h val="4.99941802619473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0-3472-4F0E-9FDE-FEE5A5DF083B}"/>
                </c:ext>
              </c:extLst>
            </c:dLbl>
            <c:dLbl>
              <c:idx val="4"/>
              <c:layout>
                <c:manualLayout>
                  <c:x val="2.7923454226392499E-2"/>
                  <c:y val="2.087954325906568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983804049246409E-2"/>
                      <c:h val="5.41699245143806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3472-4F0E-9FDE-FEE5A5DF083B}"/>
                </c:ext>
              </c:extLst>
            </c:dLbl>
            <c:dLbl>
              <c:idx val="5"/>
              <c:layout>
                <c:manualLayout>
                  <c:x val="2.6787793307081607E-2"/>
                  <c:y val="8.351570704556554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528512157903965E-2"/>
                      <c:h val="6.25214130192472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6"/>
              <c:layout>
                <c:manualLayout>
                  <c:x val="2.7901616279917218E-2"/>
                  <c:y val="4.175826452123206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617928375219069E-2"/>
                      <c:h val="5.41699245143806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7"/>
              <c:layout>
                <c:manualLayout>
                  <c:x val="2.6449787500994325E-2"/>
                  <c:y val="8.2199690006057313E-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983804049246409E-2"/>
                      <c:h val="4.99941802619473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472-4F0E-9FDE-FEE5A5DF083B}"/>
                </c:ext>
              </c:extLst>
            </c:dLbl>
            <c:dLbl>
              <c:idx val="8"/>
              <c:layout>
                <c:manualLayout>
                  <c:x val="2.8402485807308097E-2"/>
                  <c:y val="2.087954325906644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008210804766916E-2"/>
                      <c:h val="5.41699245143806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3472-4F0E-9FDE-FEE5A5DF083B}"/>
                </c:ext>
              </c:extLst>
            </c:dLbl>
            <c:dLbl>
              <c:idx val="9"/>
              <c:layout>
                <c:manualLayout>
                  <c:x val="2.7845574320890291E-2"/>
                  <c:y val="2.087954325906644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0122033777602527E-2"/>
                      <c:h val="5.41699245143806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C34-455A-BC87-D3084816A72E}"/>
                </c:ext>
              </c:extLst>
            </c:dLbl>
            <c:dLbl>
              <c:idx val="10"/>
              <c:layout>
                <c:manualLayout>
                  <c:x val="2.3390282429547847E-2"/>
                  <c:y val="2.087954325906606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061016888801264E-2"/>
                      <c:h val="5.41699245143806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303C-465F-8B77-721748F8F5F6}"/>
                </c:ext>
              </c:extLst>
            </c:dLbl>
            <c:dLbl>
              <c:idx val="11"/>
              <c:layout>
                <c:manualLayout>
                  <c:x val="2.2276459456712236E-2"/>
                  <c:y val="4.175826452123276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061016888801264E-2"/>
                      <c:h val="5.834566876681393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C90A-449F-98CD-A9050FB3833E}"/>
                </c:ext>
              </c:extLst>
            </c:dLbl>
            <c:dLbl>
              <c:idx val="12"/>
              <c:layout>
                <c:manualLayout>
                  <c:x val="3.5642335130739486E-2"/>
                  <c:y val="-2.087789926526629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404482093804767E-2"/>
                      <c:h val="5.41699245143806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90A-449F-98CD-A9050FB3833E}"/>
                </c:ext>
              </c:extLst>
            </c:dLbl>
            <c:dLbl>
              <c:idx val="13"/>
              <c:layout>
                <c:manualLayout>
                  <c:x val="0.2940492648286015"/>
                  <c:y val="-1.4615104883516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90A-449F-98CD-A9050FB383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Аркуш1!$A$2:$A$15</c:f>
              <c:strCache>
                <c:ptCount val="14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Особа з інвалідністю І групи</c:v>
                </c:pt>
                <c:pt idx="6">
                  <c:v>Особа з інвалідністю ІІ групи</c:v>
                </c:pt>
                <c:pt idx="7">
                  <c:v>Особа з інвалідністю ІІІ групи</c:v>
                </c:pt>
                <c:pt idx="8">
                  <c:v>Особа з інвалідністю з дитинства</c:v>
                </c:pt>
                <c:pt idx="9">
                  <c:v>Багатодітна сім'я</c:v>
                </c:pt>
                <c:pt idx="10">
                  <c:v>Учасник ліквідаціії наслідків на Чорнобильській АЕС</c:v>
                </c:pt>
                <c:pt idx="11">
                  <c:v>Учасник АТО/ООС</c:v>
                </c:pt>
                <c:pt idx="12">
                  <c:v>Переселенець, або внутрішньо переміщена особа</c:v>
                </c:pt>
                <c:pt idx="13">
                  <c:v>Інші категорії</c:v>
                </c:pt>
              </c:strCache>
            </c:strRef>
          </c:cat>
          <c:val>
            <c:numRef>
              <c:f>Аркуш1!$B$2:$B$15</c:f>
              <c:numCache>
                <c:formatCode>General</c:formatCode>
                <c:ptCount val="14"/>
                <c:pt idx="0">
                  <c:v>2</c:v>
                </c:pt>
                <c:pt idx="1">
                  <c:v>21</c:v>
                </c:pt>
                <c:pt idx="2">
                  <c:v>6</c:v>
                </c:pt>
                <c:pt idx="3">
                  <c:v>13</c:v>
                </c:pt>
                <c:pt idx="4">
                  <c:v>22</c:v>
                </c:pt>
                <c:pt idx="5">
                  <c:v>29</c:v>
                </c:pt>
                <c:pt idx="6">
                  <c:v>65</c:v>
                </c:pt>
                <c:pt idx="7">
                  <c:v>91</c:v>
                </c:pt>
                <c:pt idx="8">
                  <c:v>35</c:v>
                </c:pt>
                <c:pt idx="9">
                  <c:v>74</c:v>
                </c:pt>
                <c:pt idx="10">
                  <c:v>2</c:v>
                </c:pt>
                <c:pt idx="11">
                  <c:v>2</c:v>
                </c:pt>
                <c:pt idx="12">
                  <c:v>156</c:v>
                </c:pt>
                <c:pt idx="13">
                  <c:v>5266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Аркуш1!$A$2:$A$15</c:f>
              <c:strCache>
                <c:ptCount val="14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Особа з інвалідністю І групи</c:v>
                </c:pt>
                <c:pt idx="6">
                  <c:v>Особа з інвалідністю ІІ групи</c:v>
                </c:pt>
                <c:pt idx="7">
                  <c:v>Особа з інвалідністю ІІІ групи</c:v>
                </c:pt>
                <c:pt idx="8">
                  <c:v>Особа з інвалідністю з дитинства</c:v>
                </c:pt>
                <c:pt idx="9">
                  <c:v>Багатодітна сім'я</c:v>
                </c:pt>
                <c:pt idx="10">
                  <c:v>Учасник ліквідаціії наслідків на Чорнобильській АЕС</c:v>
                </c:pt>
                <c:pt idx="11">
                  <c:v>Учасник АТО/ООС</c:v>
                </c:pt>
                <c:pt idx="12">
                  <c:v>Переселенець, або внутрішньо переміщена особа</c:v>
                </c:pt>
                <c:pt idx="13">
                  <c:v>Інші категорії</c:v>
                </c:pt>
              </c:strCache>
            </c:strRef>
          </c:cat>
          <c:val>
            <c:numRef>
              <c:f>Аркуш1!$C$2:$C$15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1-3472-4F0E-9FDE-FEE5A5DF083B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Аркуш1!$A$2:$A$15</c:f>
              <c:strCache>
                <c:ptCount val="14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Особа з інвалідністю І групи</c:v>
                </c:pt>
                <c:pt idx="6">
                  <c:v>Особа з інвалідністю ІІ групи</c:v>
                </c:pt>
                <c:pt idx="7">
                  <c:v>Особа з інвалідністю ІІІ групи</c:v>
                </c:pt>
                <c:pt idx="8">
                  <c:v>Особа з інвалідністю з дитинства</c:v>
                </c:pt>
                <c:pt idx="9">
                  <c:v>Багатодітна сім'я</c:v>
                </c:pt>
                <c:pt idx="10">
                  <c:v>Учасник ліквідаціії наслідків на Чорнобильській АЕС</c:v>
                </c:pt>
                <c:pt idx="11">
                  <c:v>Учасник АТО/ООС</c:v>
                </c:pt>
                <c:pt idx="12">
                  <c:v>Переселенець, або внутрішньо переміщена особа</c:v>
                </c:pt>
                <c:pt idx="13">
                  <c:v>Інші категорії</c:v>
                </c:pt>
              </c:strCache>
            </c:strRef>
          </c:cat>
          <c:val>
            <c:numRef>
              <c:f>Аркуш1!$D$2:$D$15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2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основні питання, порушені у зверненнях мешканців Запорізької області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106608020572846"/>
          <c:y val="3.00229734847499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view3D>
      <c:rotX val="30"/>
      <c:rotY val="2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874149681689146"/>
          <c:y val="0.23373728022750009"/>
          <c:w val="0.49470899267197593"/>
          <c:h val="0.4264242512498934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427A-447B-8B44-DEE18A46B2F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27A-447B-8B44-DEE18A46B2F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27A-447B-8B44-DEE18A46B2F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27A-447B-8B44-DEE18A46B2F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427A-447B-8B44-DEE18A46B2F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27A-447B-8B44-DEE18A46B2F2}"/>
              </c:ext>
            </c:extLst>
          </c:dPt>
          <c:dPt>
            <c:idx val="6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427A-447B-8B44-DEE18A46B2F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427A-447B-8B44-DEE18A46B2F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27A-447B-8B44-DEE18A46B2F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4B6E-441C-A725-202B022B46E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4B6E-441C-A725-202B022B46E2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4B6E-441C-A725-202B022B46E2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4B6E-441C-A725-202B022B46E2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4B6E-441C-A725-202B022B46E2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4B6E-441C-A725-202B022B46E2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4B6E-441C-A725-202B022B46E2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4B6E-441C-A725-202B022B46E2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8-051F-44A5-9C68-E1047DA247AE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051F-44A5-9C68-E1047DA247AE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051F-44A5-9C68-E1047DA247AE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051F-44A5-9C68-E1047DA247AE}"/>
              </c:ext>
            </c:extLst>
          </c:dPt>
          <c:dLbls>
            <c:dLbl>
              <c:idx val="0"/>
              <c:layout>
                <c:manualLayout>
                  <c:x val="-0.15160427626769304"/>
                  <c:y val="-4.0030631312999981E-3"/>
                </c:manualLayout>
              </c:layout>
              <c:tx>
                <c:rich>
                  <a:bodyPr/>
                  <a:lstStyle/>
                  <a:p>
                    <a:fld id="{A012B94E-D1C5-46F3-B812-B82B51C18F2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16,3%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27A-447B-8B44-DEE18A46B2F2}"/>
                </c:ext>
              </c:extLst>
            </c:dLbl>
            <c:dLbl>
              <c:idx val="1"/>
              <c:layout>
                <c:manualLayout>
                  <c:x val="-0.17954912115130731"/>
                  <c:y val="4.2211670315915752E-2"/>
                </c:manualLayout>
              </c:layout>
              <c:tx>
                <c:rich>
                  <a:bodyPr/>
                  <a:lstStyle/>
                  <a:p>
                    <a:fld id="{D25F829B-5E0D-41EA-8FE7-38D55C12D95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27A-447B-8B44-DEE18A46B2F2}"/>
                </c:ext>
              </c:extLst>
            </c:dLbl>
            <c:dLbl>
              <c:idx val="2"/>
              <c:layout>
                <c:manualLayout>
                  <c:x val="-0.17194261635258221"/>
                  <c:y val="-8.1603702738835909E-2"/>
                </c:manualLayout>
              </c:layout>
              <c:tx>
                <c:rich>
                  <a:bodyPr/>
                  <a:lstStyle/>
                  <a:p>
                    <a:fld id="{ED72D5E1-4DCB-4C07-BB16-080516F7619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27A-447B-8B44-DEE18A46B2F2}"/>
                </c:ext>
              </c:extLst>
            </c:dLbl>
            <c:dLbl>
              <c:idx val="3"/>
              <c:layout>
                <c:manualLayout>
                  <c:x val="-2.9506561923654844E-2"/>
                  <c:y val="-0.12651176703559466"/>
                </c:manualLayout>
              </c:layout>
              <c:tx>
                <c:rich>
                  <a:bodyPr/>
                  <a:lstStyle/>
                  <a:p>
                    <a:fld id="{BD3D0340-1BF6-44E9-8491-40901D492BD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7,1%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27A-447B-8B44-DEE18A46B2F2}"/>
                </c:ext>
              </c:extLst>
            </c:dLbl>
            <c:dLbl>
              <c:idx val="4"/>
              <c:layout>
                <c:manualLayout>
                  <c:x val="8.0404429444979594E-2"/>
                  <c:y val="-0.13491158037307602"/>
                </c:manualLayout>
              </c:layout>
              <c:tx>
                <c:rich>
                  <a:bodyPr/>
                  <a:lstStyle/>
                  <a:p>
                    <a:fld id="{DC3D5DC0-E70C-4664-8D06-C3E63A9A931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94643235264448"/>
                      <c:h val="5.117916213367047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427A-447B-8B44-DEE18A46B2F2}"/>
                </c:ext>
              </c:extLst>
            </c:dLbl>
            <c:dLbl>
              <c:idx val="5"/>
              <c:layout>
                <c:manualLayout>
                  <c:x val="0.13473167495649746"/>
                  <c:y val="-8.6065857322949954E-2"/>
                </c:manualLayout>
              </c:layout>
              <c:tx>
                <c:rich>
                  <a:bodyPr/>
                  <a:lstStyle/>
                  <a:p>
                    <a:fld id="{2C0C2200-4B9D-41BD-8C0E-09E3AD24EA12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427A-447B-8B44-DEE18A46B2F2}"/>
                </c:ext>
              </c:extLst>
            </c:dLbl>
            <c:dLbl>
              <c:idx val="6"/>
              <c:layout>
                <c:manualLayout>
                  <c:x val="0.22600151928186674"/>
                  <c:y val="-5.804441540384999E-2"/>
                </c:manualLayout>
              </c:layout>
              <c:tx>
                <c:rich>
                  <a:bodyPr/>
                  <a:lstStyle/>
                  <a:p>
                    <a:fld id="{B1BBF011-A965-46D0-A06B-11800DDB9C4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9,5%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427A-447B-8B44-DEE18A46B2F2}"/>
                </c:ext>
              </c:extLst>
            </c:dLbl>
            <c:dLbl>
              <c:idx val="7"/>
              <c:layout>
                <c:manualLayout>
                  <c:x val="0.23578043117387068"/>
                  <c:y val="-3.2024505050399985E-2"/>
                </c:manualLayout>
              </c:layout>
              <c:tx>
                <c:rich>
                  <a:bodyPr/>
                  <a:lstStyle/>
                  <a:p>
                    <a:fld id="{59EF9274-5562-47A7-9DAF-118AD56F163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8,3%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427A-447B-8B44-DEE18A46B2F2}"/>
                </c:ext>
              </c:extLst>
            </c:dLbl>
            <c:dLbl>
              <c:idx val="8"/>
              <c:layout>
                <c:manualLayout>
                  <c:x val="0.16950113946140011"/>
                  <c:y val="2.601991035344995E-2"/>
                </c:manualLayout>
              </c:layout>
              <c:tx>
                <c:rich>
                  <a:bodyPr/>
                  <a:lstStyle/>
                  <a:p>
                    <a:fld id="{2ABAAB22-A621-402D-A1AC-145D4C6E15BD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27A-447B-8B44-DEE18A46B2F2}"/>
                </c:ext>
              </c:extLst>
            </c:dLbl>
            <c:dLbl>
              <c:idx val="9"/>
              <c:layout>
                <c:manualLayout>
                  <c:x val="6.6574712384063636E-2"/>
                  <c:y val="-2.712579594369928E-2"/>
                </c:manualLayout>
              </c:layout>
              <c:tx>
                <c:rich>
                  <a:bodyPr/>
                  <a:lstStyle/>
                  <a:p>
                    <a:fld id="{E51FBA92-6770-456C-9A7B-DA604C9FCA8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30,5 %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4B6E-441C-A725-202B022B46E2}"/>
                </c:ext>
              </c:extLst>
            </c:dLbl>
            <c:dLbl>
              <c:idx val="10"/>
              <c:layout>
                <c:manualLayout>
                  <c:x val="0.22654483494214811"/>
                  <c:y val="-7.2055057562944627E-2"/>
                </c:manualLayout>
              </c:layout>
              <c:tx>
                <c:rich>
                  <a:bodyPr/>
                  <a:lstStyle/>
                  <a:p>
                    <a:fld id="{13EC1554-21A0-4AF7-B2D8-2F74C33E1C3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158616774196197"/>
                      <c:h val="0.14794328447547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4B6E-441C-A725-202B022B46E2}"/>
                </c:ext>
              </c:extLst>
            </c:dLbl>
            <c:dLbl>
              <c:idx val="11"/>
              <c:layout>
                <c:manualLayout>
                  <c:x val="0.18668430464108185"/>
                  <c:y val="6.6050541666449816E-2"/>
                </c:manualLayout>
              </c:layout>
              <c:tx>
                <c:rich>
                  <a:bodyPr/>
                  <a:lstStyle/>
                  <a:p>
                    <a:fld id="{80A42403-03ED-460A-B67D-C46571100AB8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4B6E-441C-A725-202B022B46E2}"/>
                </c:ext>
              </c:extLst>
            </c:dLbl>
            <c:dLbl>
              <c:idx val="12"/>
              <c:layout>
                <c:manualLayout>
                  <c:x val="0.20937377576450258"/>
                  <c:y val="0.11986983425585027"/>
                </c:manualLayout>
              </c:layout>
              <c:tx>
                <c:rich>
                  <a:bodyPr/>
                  <a:lstStyle/>
                  <a:p>
                    <a:fld id="{2EE7AA74-4A3D-4F72-B36A-C73C367C841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413190682707503"/>
                      <c:h val="0.173272587638320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4B6E-441C-A725-202B022B46E2}"/>
                </c:ext>
              </c:extLst>
            </c:dLbl>
            <c:dLbl>
              <c:idx val="13"/>
              <c:layout>
                <c:manualLayout>
                  <c:x val="4.1005210543052929E-2"/>
                  <c:y val="0.20055157166720158"/>
                </c:manualLayout>
              </c:layout>
              <c:tx>
                <c:rich>
                  <a:bodyPr/>
                  <a:lstStyle/>
                  <a:p>
                    <a:fld id="{25B21A17-F41F-4956-9A1A-BB875E372F0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75077566106685"/>
                      <c:h val="0.1086031027521689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E-4B6E-441C-A725-202B022B46E2}"/>
                </c:ext>
              </c:extLst>
            </c:dLbl>
            <c:dLbl>
              <c:idx val="14"/>
              <c:layout>
                <c:manualLayout>
                  <c:x val="-6.7365709146071789E-2"/>
                  <c:y val="0.21462139296825714"/>
                </c:manualLayout>
              </c:layout>
              <c:tx>
                <c:rich>
                  <a:bodyPr/>
                  <a:lstStyle/>
                  <a:p>
                    <a:fld id="{0BDDF40F-7A8F-4C5D-8616-CDE5E3301A5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184054350559177E-2"/>
                      <c:h val="0.1032189828405704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4B6E-441C-A725-202B022B46E2}"/>
                </c:ext>
              </c:extLst>
            </c:dLbl>
            <c:dLbl>
              <c:idx val="15"/>
              <c:layout>
                <c:manualLayout>
                  <c:x val="-0.22817807578220384"/>
                  <c:y val="0.21574697867234155"/>
                </c:manualLayout>
              </c:layout>
              <c:tx>
                <c:rich>
                  <a:bodyPr/>
                  <a:lstStyle/>
                  <a:p>
                    <a:fld id="{AAEE5B4B-EF7C-4C15-9915-D5A5EDC676F2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61016603018182"/>
                      <c:h val="0.101908058465525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4B6E-441C-A725-202B022B46E2}"/>
                </c:ext>
              </c:extLst>
            </c:dLbl>
            <c:dLbl>
              <c:idx val="16"/>
              <c:layout>
                <c:manualLayout>
                  <c:x val="-0.15789760067595124"/>
                  <c:y val="0.23818225631234988"/>
                </c:manualLayout>
              </c:layout>
              <c:tx>
                <c:rich>
                  <a:bodyPr/>
                  <a:lstStyle/>
                  <a:p>
                    <a:fld id="{6DAB06C2-C71F-44C5-88A9-B39B04A51B9D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18,4%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4B6E-441C-A725-202B022B46E2}"/>
                </c:ext>
              </c:extLst>
            </c:dLbl>
            <c:dLbl>
              <c:idx val="17"/>
              <c:layout>
                <c:manualLayout>
                  <c:x val="-0.12821240036182829"/>
                  <c:y val="0.25219297727189988"/>
                </c:manualLayout>
              </c:layout>
              <c:tx>
                <c:rich>
                  <a:bodyPr/>
                  <a:lstStyle/>
                  <a:p>
                    <a:fld id="{C7BB907A-D926-4F96-A79C-CD087DC37A7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8-051F-44A5-9C68-E1047DA247AE}"/>
                </c:ext>
              </c:extLst>
            </c:dLbl>
            <c:dLbl>
              <c:idx val="18"/>
              <c:layout>
                <c:manualLayout>
                  <c:x val="-0.13038549189338472"/>
                  <c:y val="0.15211639898939991"/>
                </c:manualLayout>
              </c:layout>
              <c:tx>
                <c:rich>
                  <a:bodyPr/>
                  <a:lstStyle/>
                  <a:p>
                    <a:fld id="{9A122EE1-EB8C-4130-800E-3512C7BFF84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3-051F-44A5-9C68-E1047DA247AE}"/>
                </c:ext>
              </c:extLst>
            </c:dLbl>
            <c:dLbl>
              <c:idx val="19"/>
              <c:layout>
                <c:manualLayout>
                  <c:x val="-0.1488567699116142"/>
                  <c:y val="5.8044415403849893E-2"/>
                </c:manualLayout>
              </c:layout>
              <c:tx>
                <c:rich>
                  <a:bodyPr/>
                  <a:lstStyle/>
                  <a:p>
                    <a:fld id="{E024A6E1-500B-4F0E-BB2A-E211F5DB9157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051F-44A5-9C68-E1047DA247AE}"/>
                </c:ext>
              </c:extLst>
            </c:dLbl>
            <c:dLbl>
              <c:idx val="20"/>
              <c:layout>
                <c:manualLayout>
                  <c:x val="-0.29119426522855918"/>
                  <c:y val="-1.8013784090849992E-2"/>
                </c:manualLayout>
              </c:layout>
              <c:tx>
                <c:rich>
                  <a:bodyPr/>
                  <a:lstStyle/>
                  <a:p>
                    <a:fld id="{B7C2D279-1700-401E-AFF3-D41007F3288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051F-44A5-9C68-E1047DA247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Аркуш1!$A$2:$A$22</c:f>
              <c:strCache>
                <c:ptCount val="21"/>
                <c:pt idx="0">
                  <c:v>Аграрна політика і земельні відносини</c:v>
                </c:pt>
                <c:pt idx="1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2">
                  <c:v>Фінансова, податкова, митна політика</c:v>
                </c:pt>
                <c:pt idx="3">
                  <c:v>Соціальна політика. Соціальний захист населення</c:v>
                </c:pt>
                <c:pt idx="4">
                  <c:v>Праця і заробітна плата</c:v>
                </c:pt>
                <c:pt idx="5">
                  <c:v>Охорона здоров'я</c:v>
                </c:pt>
                <c:pt idx="6">
                  <c:v>Комунальне господарство</c:v>
                </c:pt>
                <c:pt idx="7">
                  <c:v>Житлова політика</c:v>
                </c:pt>
                <c:pt idx="8">
                  <c:v>Екологія та природні ресурси</c:v>
                </c:pt>
                <c:pt idx="9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0">
                  <c:v>Освіта, наукова, науково-технічна, інноваційна діяльність та інтелектуальна власність</c:v>
                </c:pt>
                <c:pt idx="11">
                  <c:v>Діяльність об’єднань громадян, релігія та міжконфесійні відносини</c:v>
                </c:pt>
                <c:pt idx="12">
                  <c:v>Діяльність Верховної Ради України, Президента України та Кабінету Міністрів України</c:v>
                </c:pt>
                <c:pt idx="13">
                  <c:v>Діяльність центральних органів виконавчої влади</c:v>
                </c:pt>
                <c:pt idx="14">
                  <c:v>Діяльність місцевих органів виконавчої влади</c:v>
                </c:pt>
                <c:pt idx="15">
                  <c:v>Діяльність органів місцевого самоврядування</c:v>
                </c:pt>
                <c:pt idx="16">
                  <c:v>Обороноздатність, суверенітет, міждержавні і міжнаціональні відносини</c:v>
                </c:pt>
                <c:pt idx="17">
                  <c:v>Державне будівництво, адміністративно-територіальний устрій</c:v>
                </c:pt>
                <c:pt idx="18">
                  <c:v>Цифровізація. Правовий режим Дія Сіті</c:v>
                </c:pt>
                <c:pt idx="19">
                  <c:v>Публічні (електронні публічні) послуги, зокрема адміністративні послуги</c:v>
                </c:pt>
                <c:pt idx="20">
                  <c:v>Інше</c:v>
                </c:pt>
              </c:strCache>
            </c:strRef>
          </c:cat>
          <c:val>
            <c:numRef>
              <c:f>Аркуш1!$B$2:$B$22</c:f>
              <c:numCache>
                <c:formatCode>General</c:formatCode>
                <c:ptCount val="21"/>
                <c:pt idx="0">
                  <c:v>1594</c:v>
                </c:pt>
                <c:pt idx="1">
                  <c:v>6</c:v>
                </c:pt>
                <c:pt idx="2">
                  <c:v>30</c:v>
                </c:pt>
                <c:pt idx="3">
                  <c:v>693</c:v>
                </c:pt>
                <c:pt idx="4">
                  <c:v>13</c:v>
                </c:pt>
                <c:pt idx="5">
                  <c:v>377</c:v>
                </c:pt>
                <c:pt idx="6">
                  <c:v>926</c:v>
                </c:pt>
                <c:pt idx="7">
                  <c:v>817</c:v>
                </c:pt>
                <c:pt idx="8">
                  <c:v>14</c:v>
                </c:pt>
                <c:pt idx="9">
                  <c:v>2989</c:v>
                </c:pt>
                <c:pt idx="10">
                  <c:v>48</c:v>
                </c:pt>
                <c:pt idx="11">
                  <c:v>23</c:v>
                </c:pt>
                <c:pt idx="12">
                  <c:v>123</c:v>
                </c:pt>
                <c:pt idx="13">
                  <c:v>11</c:v>
                </c:pt>
                <c:pt idx="14">
                  <c:v>65</c:v>
                </c:pt>
                <c:pt idx="15">
                  <c:v>89</c:v>
                </c:pt>
                <c:pt idx="16">
                  <c:v>1799</c:v>
                </c:pt>
                <c:pt idx="17">
                  <c:v>29</c:v>
                </c:pt>
                <c:pt idx="18">
                  <c:v>12</c:v>
                </c:pt>
                <c:pt idx="19">
                  <c:v>6</c:v>
                </c:pt>
                <c:pt idx="2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7A-447B-8B44-DEE18A46B2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2832403854"/>
              </p:ext>
            </p:extLst>
          </p:nvPr>
        </p:nvGraphicFramePr>
        <p:xfrm>
          <a:off x="544663" y="107004"/>
          <a:ext cx="10865459" cy="6429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3228343125"/>
              </p:ext>
            </p:extLst>
          </p:nvPr>
        </p:nvGraphicFramePr>
        <p:xfrm>
          <a:off x="469127" y="422503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3583917762"/>
              </p:ext>
            </p:extLst>
          </p:nvPr>
        </p:nvGraphicFramePr>
        <p:xfrm>
          <a:off x="396481" y="232756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3335874538"/>
              </p:ext>
            </p:extLst>
          </p:nvPr>
        </p:nvGraphicFramePr>
        <p:xfrm>
          <a:off x="345009" y="512859"/>
          <a:ext cx="11688417" cy="6345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20699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</TotalTime>
  <Words>170</Words>
  <Application>Microsoft Office PowerPoint</Application>
  <PresentationFormat>Широкий екран</PresentationFormat>
  <Paragraphs>59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142</cp:revision>
  <cp:lastPrinted>2026-01-13T13:04:50Z</cp:lastPrinted>
  <dcterms:created xsi:type="dcterms:W3CDTF">2018-01-03T13:22:59Z</dcterms:created>
  <dcterms:modified xsi:type="dcterms:W3CDTF">2026-01-13T14:37:24Z</dcterms:modified>
</cp:coreProperties>
</file>