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FF33"/>
    <a:srgbClr val="FF3399"/>
    <a:srgbClr val="FF99CC"/>
    <a:srgbClr val="66CCFF"/>
    <a:srgbClr val="6600CC"/>
    <a:srgbClr val="FF9900"/>
    <a:srgbClr val="CC6600"/>
    <a:srgbClr val="0066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0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Закарпатської області </a:t>
            </a:r>
          </a:p>
          <a:p>
            <a:pPr>
              <a:defRPr sz="1862" b="0" spc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uk-UA" sz="20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2972368879933783"/>
          <c:y val="8.35149125082652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36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68601108988722"/>
          <c:y val="0.24226975832378886"/>
          <c:w val="0.67469650353989796"/>
          <c:h val="0.5746230559406836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dPt>
            <c:idx val="0"/>
            <c:bubble3D val="0"/>
            <c:explosion val="7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5CE-4E55-B337-CE81C4FD5546}"/>
              </c:ext>
            </c:extLst>
          </c:dPt>
          <c:dPt>
            <c:idx val="2"/>
            <c:bubble3D val="0"/>
            <c:explosion val="5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5CE-4E55-B337-CE81C4FD5546}"/>
              </c:ext>
            </c:extLst>
          </c:dPt>
          <c:dPt>
            <c:idx val="3"/>
            <c:bubble3D val="0"/>
            <c:explosion val="3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5CE-4E55-B337-CE81C4FD5546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5CE-4E55-B337-CE81C4FD5546}"/>
              </c:ext>
            </c:extLst>
          </c:dPt>
          <c:dPt>
            <c:idx val="5"/>
            <c:bubble3D val="0"/>
            <c:explosion val="1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AD1C-4002-91C6-2714D6AE0141}"/>
              </c:ext>
            </c:extLst>
          </c:dPt>
          <c:dLbls>
            <c:dLbl>
              <c:idx val="0"/>
              <c:layout>
                <c:manualLayout>
                  <c:x val="-0.15261950642443062"/>
                  <c:y val="4.500158237386205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200" b="1" dirty="0" smtClean="0"/>
                      <a:t>Поштою</a:t>
                    </a:r>
                    <a:r>
                      <a:rPr lang="uk-UA" sz="1200" b="1" baseline="0" dirty="0"/>
                      <a:t>
</a:t>
                    </a:r>
                    <a:fld id="{51452329-3EC5-4620-93F6-9D1BF096FA66}" type="PERCENTAGE">
                      <a:rPr lang="en-US" sz="1200" b="1" baseline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 sz="1200" b="1" baseline="0" dirty="0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65000"/>
                      <a:lumOff val="3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704386080438813"/>
                      <c:h val="8.30554760182450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2.5404120072339414E-2"/>
                  <c:y val="1.9246563988184941E-2"/>
                </c:manualLayout>
              </c:layout>
              <c:tx>
                <c:rich>
                  <a:bodyPr/>
                  <a:lstStyle/>
                  <a:p>
                    <a:fld id="{2FFBBC02-BC08-4974-AD97-402A3E718E58}" type="CATEGORYNAME">
                      <a:rPr lang="ru-RU" sz="1200" b="1" baseline="0" dirty="0"/>
                      <a:pPr/>
                      <a:t>[ІМ’Я КАТЕГОРІЇ]</a:t>
                    </a:fld>
                    <a:r>
                      <a:rPr lang="ru-RU" sz="1200" b="1" baseline="0" dirty="0"/>
                      <a:t>
</a:t>
                    </a:r>
                    <a:fld id="{D7574439-FFC6-42F8-ACDF-3980039E71EA}" type="PERCENTAGE">
                      <a:rPr lang="ru-RU" sz="1200" b="1" baseline="0" dirty="0"/>
                      <a:pPr/>
                      <a:t>[ВІДСОТОК]</a:t>
                    </a:fld>
                    <a:endParaRPr lang="ru-RU" sz="1200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5CE-4E55-B337-CE81C4FD5546}"/>
                </c:ext>
              </c:extLst>
            </c:dLbl>
            <c:dLbl>
              <c:idx val="2"/>
              <c:layout>
                <c:manualLayout>
                  <c:x val="-1.9911823546750453E-2"/>
                  <c:y val="-5.781629895312158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0ED9CE9D-023D-4D9E-956F-4DFD2EA8F5A7}" type="CATEGORYNAM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sz="1200" b="1" baseline="0" dirty="0"/>
                      <a:t>
</a:t>
                    </a:r>
                    <a:fld id="{BED9E815-BD42-46A1-B530-09ACE9F7EB57}" type="PERCENTAG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 sz="1200" b="1" baseline="0" dirty="0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65000"/>
                      <a:lumOff val="3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539046483586816"/>
                      <c:h val="7.332230695038881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5CE-4E55-B337-CE81C4FD5546}"/>
                </c:ext>
              </c:extLst>
            </c:dLbl>
            <c:dLbl>
              <c:idx val="3"/>
              <c:layout>
                <c:manualLayout>
                  <c:x val="5.3196586223889765E-2"/>
                  <c:y val="-0.1216136728404364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E4E0613-5DB1-4A23-85A1-D63FE69DCBA6}" type="CATEGORYNAM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C49CE7FA-A3C8-4C94-B1FA-1BD6AF8E7869}" type="PERCENTAG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 baseline="0" dirty="0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65000"/>
                      <a:lumOff val="3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348147135915649"/>
                      <c:h val="9.055746654409546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5CE-4E55-B337-CE81C4FD554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5CE-4E55-B337-CE81C4FD5546}"/>
                </c:ext>
              </c:extLst>
            </c:dLbl>
            <c:dLbl>
              <c:idx val="5"/>
              <c:layout>
                <c:manualLayout>
                  <c:x val="7.37764832204309E-2"/>
                  <c:y val="8.473078294854019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D82842A-24F2-4CF1-B453-0CA4924BCEC4}" type="CATEGORYNAM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uk-UA" sz="1200" b="1" baseline="0" dirty="0"/>
                      <a:t>
</a:t>
                    </a:r>
                    <a:fld id="{8A49F998-5255-485A-AA4A-7D5D9CBE25AE}" type="PERCENTAGE">
                      <a:rPr lang="uk-UA" sz="1200" b="1" baseline="0" dirty="0"/>
                      <a:pPr>
                        <a:def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[ВІДСОТОК]</a:t>
                    </a:fld>
                    <a:endParaRPr lang="uk-UA" sz="1200" b="1" baseline="0" dirty="0"/>
                  </a:p>
                </c:rich>
              </c:tx>
              <c:numFmt formatCode="0.0%" sourceLinked="0"/>
              <c:spPr>
                <a:noFill/>
                <a:ln>
                  <a:solidFill>
                    <a:schemeClr val="dk1">
                      <a:lumMod val="65000"/>
                      <a:lumOff val="3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192619207705818"/>
                      <c:h val="7.13286414692466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D1C-4002-91C6-2714D6AE0141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65000"/>
                    <a:lumOff val="3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Аркуш1!$A$2:$A$7</c:f>
              <c:strCache>
                <c:ptCount val="6"/>
                <c:pt idx="0">
                  <c:v>Надійшло поштою</c:v>
                </c:pt>
                <c:pt idx="1">
                  <c:v>Від інших органів, установ, організацій</c:v>
                </c:pt>
                <c:pt idx="2">
                  <c:v>Засобами електронного зв'язку</c:v>
                </c:pt>
                <c:pt idx="3">
                  <c:v>Засобами телефонного зв'язку</c:v>
                </c:pt>
                <c:pt idx="5">
                  <c:v>Через органи влади</c:v>
                </c:pt>
              </c:strCache>
            </c:str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1155</c:v>
                </c:pt>
                <c:pt idx="1">
                  <c:v>410</c:v>
                </c:pt>
                <c:pt idx="2">
                  <c:v>1720</c:v>
                </c:pt>
                <c:pt idx="3">
                  <c:v>1699</c:v>
                </c:pt>
                <c:pt idx="5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Стовпець3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E68D-4944-84BE-2FC070FAFA2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E68D-4944-84BE-2FC070FAFA2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E68D-4944-84BE-2FC070FAFA22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E68D-4944-84BE-2FC070FAFA2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E68D-4944-84BE-2FC070FAFA22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E68D-4944-84BE-2FC070FAFA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Аркуш1!$A$2:$A$7</c:f>
              <c:strCache>
                <c:ptCount val="6"/>
                <c:pt idx="0">
                  <c:v>Надійшло поштою</c:v>
                </c:pt>
                <c:pt idx="1">
                  <c:v>Від інших органів, установ, організацій</c:v>
                </c:pt>
                <c:pt idx="2">
                  <c:v>Засобами електронного зв'язку</c:v>
                </c:pt>
                <c:pt idx="3">
                  <c:v>Засобами телефонного зв'язку</c:v>
                </c:pt>
                <c:pt idx="5">
                  <c:v>Через органи влади</c:v>
                </c:pt>
              </c:strCache>
            </c:strRef>
          </c:cat>
          <c:val>
            <c:numRef>
              <c:f>Аркуш1!$C$2:$C$7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AD1C-4002-91C6-2714D6AE01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Закарпатської області</a:t>
            </a:r>
          </a:p>
        </c:rich>
      </c:tx>
      <c:layout>
        <c:manualLayout>
          <c:xMode val="edge"/>
          <c:yMode val="edge"/>
          <c:x val="0.17233055572346911"/>
          <c:y val="1.90145537028056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37596451588721402"/>
          <c:y val="9.083683167295635E-2"/>
          <c:w val="0.59705917520643559"/>
          <c:h val="0.8592640219856815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0235946232534544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16-4509-BE25-4FA34E80474E}"/>
                </c:ext>
              </c:extLst>
            </c:dLbl>
            <c:dLbl>
              <c:idx val="1"/>
              <c:layout>
                <c:manualLayout>
                  <c:x val="7.6432875234659817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FB-4A3D-8E62-2D80FE286306}"/>
                </c:ext>
              </c:extLst>
            </c:dLbl>
            <c:dLbl>
              <c:idx val="2"/>
              <c:layout>
                <c:manualLayout>
                  <c:x val="6.0696695039288678E-2"/>
                  <c:y val="-1.9014553702805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6F-427B-A517-4B52FADA15A5}"/>
                </c:ext>
              </c:extLst>
            </c:dLbl>
            <c:dLbl>
              <c:idx val="3"/>
              <c:layout>
                <c:manualLayout>
                  <c:x val="3.9340450488427846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1-4124-872D-DB86DD04E248}"/>
                </c:ext>
              </c:extLst>
            </c:dLbl>
            <c:dLbl>
              <c:idx val="4"/>
              <c:layout>
                <c:manualLayout>
                  <c:x val="3.8216437617329825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49-40CD-9FE6-795BAD795502}"/>
                </c:ext>
              </c:extLst>
            </c:dLbl>
            <c:dLbl>
              <c:idx val="5"/>
              <c:layout>
                <c:manualLayout>
                  <c:x val="3.9340450488427846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22-49FF-B33E-95A50614C7E0}"/>
                </c:ext>
              </c:extLst>
            </c:dLbl>
            <c:dLbl>
              <c:idx val="6"/>
              <c:layout>
                <c:manualLayout>
                  <c:x val="3.8216437617329908E-2"/>
                  <c:y val="-8.450912756802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22-49FF-B33E-95A50614C7E0}"/>
                </c:ext>
              </c:extLst>
            </c:dLbl>
            <c:dLbl>
              <c:idx val="7"/>
              <c:layout>
                <c:manualLayout>
                  <c:x val="4.6084527715015478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22-49FF-B33E-95A50614C7E0}"/>
                </c:ext>
              </c:extLst>
            </c:dLbl>
            <c:dLbl>
              <c:idx val="8"/>
              <c:layout>
                <c:manualLayout>
                  <c:x val="4.6646534150564446E-2"/>
                  <c:y val="-4.22537320012609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910353955193308E-2"/>
                      <c:h val="4.21384469118817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6022-49FF-B33E-95A50614C7E0}"/>
                </c:ext>
              </c:extLst>
            </c:dLbl>
            <c:dLbl>
              <c:idx val="9"/>
              <c:layout>
                <c:manualLayout>
                  <c:x val="5.1142585634956196E-2"/>
                  <c:y val="1.6635655033075842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65443118178094E-2"/>
                      <c:h val="3.36875341550792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022-49FF-B33E-95A50614C7E0}"/>
                </c:ext>
              </c:extLst>
            </c:dLbl>
            <c:dLbl>
              <c:idx val="10"/>
              <c:layout>
                <c:manualLayout>
                  <c:x val="5.2828604941603026E-2"/>
                  <c:y val="-4.22545637840130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22-49FF-B33E-95A50614C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Пенсіонер</c:v>
                </c:pt>
                <c:pt idx="1">
                  <c:v>Інші</c:v>
                </c:pt>
                <c:pt idx="2">
                  <c:v>Безробітний</c:v>
                </c:pt>
                <c:pt idx="3">
                  <c:v>Підприємець</c:v>
                </c:pt>
                <c:pt idx="4">
                  <c:v>Особа, що позбавлена волі; особа, воля якої обмежена</c:v>
                </c:pt>
                <c:pt idx="5">
                  <c:v>Адвокат</c:v>
                </c:pt>
                <c:pt idx="6">
                  <c:v>Військовослужбовець</c:v>
                </c:pt>
                <c:pt idx="7">
                  <c:v>Служитель релігійної організації</c:v>
                </c:pt>
                <c:pt idx="8">
                  <c:v>Працівник бюджетної сфери</c:v>
                </c:pt>
                <c:pt idx="9">
                  <c:v>Волонтер</c:v>
                </c:pt>
                <c:pt idx="10">
                  <c:v>Пенсіонер з числа військовослужбовців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4206</c:v>
                </c:pt>
                <c:pt idx="1">
                  <c:v>720</c:v>
                </c:pt>
                <c:pt idx="2">
                  <c:v>401</c:v>
                </c:pt>
                <c:pt idx="3">
                  <c:v>34</c:v>
                </c:pt>
                <c:pt idx="4">
                  <c:v>11</c:v>
                </c:pt>
                <c:pt idx="5">
                  <c:v>11</c:v>
                </c:pt>
                <c:pt idx="6">
                  <c:v>10</c:v>
                </c:pt>
                <c:pt idx="7">
                  <c:v>8</c:v>
                </c:pt>
                <c:pt idx="8">
                  <c:v>6</c:v>
                </c:pt>
                <c:pt idx="9">
                  <c:v>5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68006272"/>
        <c:axId val="68007808"/>
        <c:axId val="0"/>
      </c:bar3DChart>
      <c:catAx>
        <c:axId val="68006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07808"/>
        <c:crosses val="autoZero"/>
        <c:auto val="1"/>
        <c:lblAlgn val="ctr"/>
        <c:lblOffset val="100"/>
        <c:noMultiLvlLbl val="0"/>
      </c:catAx>
      <c:valAx>
        <c:axId val="6800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0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Закарпатської області</a:t>
            </a:r>
          </a:p>
        </c:rich>
      </c:tx>
      <c:layout>
        <c:manualLayout>
          <c:xMode val="edge"/>
          <c:yMode val="edge"/>
          <c:x val="0.21860372029151287"/>
          <c:y val="1.25272327572998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3191924590501215"/>
                  <c:y val="-1.2527232757299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CBD-49CA-8D43-A471750DFF2B}"/>
                </c:ext>
              </c:extLst>
            </c:dLbl>
            <c:dLbl>
              <c:idx val="1"/>
              <c:layout>
                <c:manualLayout>
                  <c:x val="0.32913468847292326"/>
                  <c:y val="-1.35710866207182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589529046705225E-2"/>
                      <c:h val="6.0433540893030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FCBD-49CA-8D43-A471750DFF2B}"/>
                </c:ext>
              </c:extLst>
            </c:dLbl>
            <c:dLbl>
              <c:idx val="2"/>
              <c:layout>
                <c:manualLayout>
                  <c:x val="0.24615487699667019"/>
                  <c:y val="-2.2966593388383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CBD-49CA-8D43-A471750DFF2B}"/>
                </c:ext>
              </c:extLst>
            </c:dLbl>
            <c:dLbl>
              <c:idx val="3"/>
              <c:layout>
                <c:manualLayout>
                  <c:x val="0.13365875674027342"/>
                  <c:y val="-2.2966593388383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CBD-49CA-8D43-A471750DFF2B}"/>
                </c:ext>
              </c:extLst>
            </c:dLbl>
            <c:dLbl>
              <c:idx val="4"/>
              <c:layout>
                <c:manualLayout>
                  <c:x val="8.1309077016999576E-2"/>
                  <c:y val="-1.2527232757299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CBD-49CA-8D43-A471750DFF2B}"/>
                </c:ext>
              </c:extLst>
            </c:dLbl>
            <c:dLbl>
              <c:idx val="5"/>
              <c:layout>
                <c:manualLayout>
                  <c:x val="5.234967972327375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CBD-49CA-8D43-A471750DFF2B}"/>
                </c:ext>
              </c:extLst>
            </c:dLbl>
            <c:dLbl>
              <c:idx val="6"/>
              <c:layout>
                <c:manualLayout>
                  <c:x val="5.5691148641780507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CBD-49CA-8D43-A471750DFF2B}"/>
                </c:ext>
              </c:extLst>
            </c:dLbl>
            <c:dLbl>
              <c:idx val="7"/>
              <c:layout>
                <c:manualLayout>
                  <c:x val="5.0122033777602527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BD-49CA-8D43-A471750DFF2B}"/>
                </c:ext>
              </c:extLst>
            </c:dLbl>
            <c:dLbl>
              <c:idx val="8"/>
              <c:layout>
                <c:manualLayout>
                  <c:x val="4.9008210804766916E-2"/>
                  <c:y val="-1.252723275729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BD-49CA-8D43-A471750DFF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Аркуш1!$A$2:$A$10</c:f>
              <c:strCache>
                <c:ptCount val="9"/>
                <c:pt idx="0">
                  <c:v>Особа з інвалідністю II групи</c:v>
                </c:pt>
                <c:pt idx="1">
                  <c:v>Учасник війни</c:v>
                </c:pt>
                <c:pt idx="2">
                  <c:v>Інші категорії</c:v>
                </c:pt>
                <c:pt idx="3">
                  <c:v>Переселенць, або внутрішньо переміщена особа</c:v>
                </c:pt>
                <c:pt idx="4">
                  <c:v>Особа з інвалідністю III групи</c:v>
                </c:pt>
                <c:pt idx="5">
                  <c:v>Особа з інвалідністю внаслідок війни</c:v>
                </c:pt>
                <c:pt idx="6">
                  <c:v>Учасник АТО/ООС</c:v>
                </c:pt>
                <c:pt idx="7">
                  <c:v>Учасник бойових дій</c:v>
                </c:pt>
                <c:pt idx="8">
                  <c:v>Член сім'ї загиблого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9"/>
                <c:pt idx="0">
                  <c:v>2480</c:v>
                </c:pt>
                <c:pt idx="1">
                  <c:v>2444</c:v>
                </c:pt>
                <c:pt idx="2">
                  <c:v>1683</c:v>
                </c:pt>
                <c:pt idx="3">
                  <c:v>821</c:v>
                </c:pt>
                <c:pt idx="4">
                  <c:v>411</c:v>
                </c:pt>
                <c:pt idx="5">
                  <c:v>13</c:v>
                </c:pt>
                <c:pt idx="6">
                  <c:v>6</c:v>
                </c:pt>
                <c:pt idx="7">
                  <c:v>4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68062208"/>
        <c:axId val="68072192"/>
        <c:axId val="0"/>
      </c:bar3DChart>
      <c:catAx>
        <c:axId val="6806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72192"/>
        <c:crosses val="autoZero"/>
        <c:auto val="1"/>
        <c:lblAlgn val="ctr"/>
        <c:lblOffset val="100"/>
        <c:noMultiLvlLbl val="0"/>
      </c:catAx>
      <c:valAx>
        <c:axId val="6807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806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hPercent val="100"/>
      <c:rotY val="13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070693457166933"/>
          <c:y val="0.22902966525497859"/>
          <c:w val="0.609172706042442"/>
          <c:h val="0.5299725694593443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solidFill>
                <a:srgbClr val="00B0F0"/>
              </a:solidFill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475-4B80-8B0E-2D2956C5EF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3200-42BF-A9DF-E20AED423A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DCE5-4B20-9560-32046A0B79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44AB-44A7-A41C-77C7E5D32F89}"/>
              </c:ext>
            </c:extLst>
          </c:dPt>
          <c:dPt>
            <c:idx val="4"/>
            <c:bubble3D val="0"/>
            <c:spPr>
              <a:solidFill>
                <a:srgbClr val="0066FF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DCE5-4B20-9560-32046A0B79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BE5C-4B9A-9DD2-CC2B57C0DF31}"/>
              </c:ext>
            </c:extLst>
          </c:dPt>
          <c:dPt>
            <c:idx val="6"/>
            <c:bubble3D val="0"/>
            <c:spPr>
              <a:solidFill>
                <a:srgbClr val="FF6600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BE5C-4B9A-9DD2-CC2B57C0DF3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3F79-4228-A6E6-8568C26CA92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3F79-4228-A6E6-8568C26CA921}"/>
              </c:ext>
            </c:extLst>
          </c:dPt>
          <c:dPt>
            <c:idx val="9"/>
            <c:bubble3D val="0"/>
            <c:spPr>
              <a:solidFill>
                <a:schemeClr val="accent6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3F79-4228-A6E6-8568C26CA921}"/>
              </c:ext>
            </c:extLst>
          </c:dPt>
          <c:dPt>
            <c:idx val="10"/>
            <c:bubble3D val="0"/>
            <c:spPr>
              <a:solidFill>
                <a:srgbClr val="FF00FF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CF2-4AE8-AD61-B90B3E34EF5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160-4F36-9923-2D716164AD34}"/>
              </c:ext>
            </c:extLst>
          </c:dPt>
          <c:dPt>
            <c:idx val="12"/>
            <c:bubble3D val="0"/>
            <c:spPr>
              <a:solidFill>
                <a:srgbClr val="CC6600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160-4F36-9923-2D716164AD34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160-4F36-9923-2D716164AD34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4160-4F36-9923-2D716164AD34}"/>
              </c:ext>
            </c:extLst>
          </c:dPt>
          <c:dPt>
            <c:idx val="15"/>
            <c:bubble3D val="0"/>
            <c:spPr>
              <a:solidFill>
                <a:srgbClr val="FF99CC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4160-4F36-9923-2D716164AD34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4160-4F36-9923-2D716164AD34}"/>
              </c:ext>
            </c:extLst>
          </c:dPt>
          <c:dPt>
            <c:idx val="17"/>
            <c:bubble3D val="0"/>
            <c:spPr>
              <a:solidFill>
                <a:srgbClr val="66CCFF"/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BCF2-4AE8-AD61-B90B3E34EF5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4160-4F36-9923-2D716164AD34}"/>
              </c:ext>
            </c:extLst>
          </c:dPt>
          <c:dPt>
            <c:idx val="19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rgbClr val="00B0F0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rgbClr val="00B0F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BCF2-4AE8-AD61-B90B3E34EF5E}"/>
              </c:ext>
            </c:extLst>
          </c:dPt>
          <c:dLbls>
            <c:dLbl>
              <c:idx val="0"/>
              <c:layout>
                <c:manualLayout>
                  <c:x val="0.14279488223108758"/>
                  <c:y val="0.192659607125998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475-4B80-8B0E-2D2956C5EF8B}"/>
                </c:ext>
              </c:extLst>
            </c:dLbl>
            <c:dLbl>
              <c:idx val="1"/>
              <c:layout>
                <c:manualLayout>
                  <c:x val="-0.11948621842073984"/>
                  <c:y val="0.22390253080571848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Економічна, цінова, інвестиційна, зовнішньоекономічна, регіональна політика</a:t>
                    </a:r>
                    <a:r>
                      <a:rPr lang="uk-UA" baseline="0" dirty="0" smtClean="0"/>
                      <a:t> та будівництво, підприємництво</a:t>
                    </a:r>
                    <a:r>
                      <a:rPr lang="uk-UA" baseline="0" dirty="0"/>
                      <a:t>
</a:t>
                    </a:r>
                    <a:fld id="{C4E3DE87-72CE-4DF0-BCF7-9D9606F1524A}" type="PERCENTAGE">
                      <a:rPr lang="en-US" baseline="0" dirty="0"/>
                      <a:pPr/>
                      <a:t>[ВІДСОТОК]</a:t>
                    </a:fld>
                    <a:endParaRPr lang="uk-UA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23798510629614"/>
                      <c:h val="0.11188854816188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1-3200-42BF-A9DF-E20AED423AF7}"/>
                </c:ext>
              </c:extLst>
            </c:dLbl>
            <c:dLbl>
              <c:idx val="2"/>
              <c:layout>
                <c:manualLayout>
                  <c:x val="-0.15920052000392268"/>
                  <c:y val="8.69081060383499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DCE5-4B20-9560-32046A0B7999}"/>
                </c:ext>
              </c:extLst>
            </c:dLbl>
            <c:dLbl>
              <c:idx val="3"/>
              <c:layout>
                <c:manualLayout>
                  <c:x val="-3.3199195694867352E-2"/>
                  <c:y val="9.3296682257952707E-2"/>
                </c:manualLayout>
              </c:layout>
              <c:tx>
                <c:rich>
                  <a:bodyPr/>
                  <a:lstStyle/>
                  <a:p>
                    <a:fld id="{DDCBF920-7D8D-4921-8886-D2D8DE7717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20,5%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44AB-44A7-A41C-77C7E5D32F89}"/>
                </c:ext>
              </c:extLst>
            </c:dLbl>
            <c:dLbl>
              <c:idx val="4"/>
              <c:layout>
                <c:manualLayout>
                  <c:x val="-1.7310784787628906E-2"/>
                  <c:y val="0.195390942970222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DCE5-4B20-9560-32046A0B7999}"/>
                </c:ext>
              </c:extLst>
            </c:dLbl>
            <c:dLbl>
              <c:idx val="5"/>
              <c:layout>
                <c:manualLayout>
                  <c:x val="-5.6709456486554274E-2"/>
                  <c:y val="0.193383331077713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BE5C-4B9A-9DD2-CC2B57C0DF31}"/>
                </c:ext>
              </c:extLst>
            </c:dLbl>
            <c:dLbl>
              <c:idx val="6"/>
              <c:layout>
                <c:manualLayout>
                  <c:x val="-8.2474210252720864E-2"/>
                  <c:y val="0.105191172053197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BE5C-4B9A-9DD2-CC2B57C0DF31}"/>
                </c:ext>
              </c:extLst>
            </c:dLbl>
            <c:dLbl>
              <c:idx val="7"/>
              <c:layout>
                <c:manualLayout>
                  <c:x val="-8.2677325937104862E-2"/>
                  <c:y val="2.63897645462737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3F79-4228-A6E6-8568C26CA921}"/>
                </c:ext>
              </c:extLst>
            </c:dLbl>
            <c:dLbl>
              <c:idx val="8"/>
              <c:layout>
                <c:manualLayout>
                  <c:x val="-7.8446392819919136E-2"/>
                  <c:y val="-3.411009186425348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3F79-4228-A6E6-8568C26CA921}"/>
                </c:ext>
              </c:extLst>
            </c:dLbl>
            <c:dLbl>
              <c:idx val="9"/>
              <c:layout>
                <c:manualLayout>
                  <c:x val="-5.3998484768276289E-2"/>
                  <c:y val="8.2623363162532618E-3"/>
                </c:manualLayout>
              </c:layout>
              <c:tx>
                <c:rich>
                  <a:bodyPr/>
                  <a:lstStyle/>
                  <a:p>
                    <a:fld id="{A3D11FB6-E4FC-4B13-B1C8-C17672BADF3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3F79-4228-A6E6-8568C26CA921}"/>
                </c:ext>
              </c:extLst>
            </c:dLbl>
            <c:dLbl>
              <c:idx val="10"/>
              <c:layout>
                <c:manualLayout>
                  <c:x val="-5.9808478528576348E-2"/>
                  <c:y val="-6.05315451217539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BCF2-4AE8-AD61-B90B3E34EF5E}"/>
                </c:ext>
              </c:extLst>
            </c:dLbl>
            <c:dLbl>
              <c:idx val="11"/>
              <c:layout>
                <c:manualLayout>
                  <c:x val="-6.9551609434704009E-2"/>
                  <c:y val="-0.12690751187501445"/>
                </c:manualLayout>
              </c:layout>
              <c:tx>
                <c:rich>
                  <a:bodyPr/>
                  <a:lstStyle/>
                  <a:p>
                    <a:fld id="{AD0F5D26-9DC1-4AF7-88F9-61692E01E59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160-4F36-9923-2D716164AD34}"/>
                </c:ext>
              </c:extLst>
            </c:dLbl>
            <c:dLbl>
              <c:idx val="12"/>
              <c:layout>
                <c:manualLayout>
                  <c:x val="0.12761700739131077"/>
                  <c:y val="-0.167297745150141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4160-4F36-9923-2D716164AD34}"/>
                </c:ext>
              </c:extLst>
            </c:dLbl>
            <c:dLbl>
              <c:idx val="13"/>
              <c:layout>
                <c:manualLayout>
                  <c:x val="-6.4463303361367149E-3"/>
                  <c:y val="-2.0744552677531055E-2"/>
                </c:manualLayout>
              </c:layout>
              <c:tx>
                <c:rich>
                  <a:bodyPr/>
                  <a:lstStyle/>
                  <a:p>
                    <a:fld id="{FAB30784-9731-4980-9577-6100D44F211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34,5%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160-4F36-9923-2D716164AD34}"/>
                </c:ext>
              </c:extLst>
            </c:dLbl>
            <c:dLbl>
              <c:idx val="14"/>
              <c:layout>
                <c:manualLayout>
                  <c:x val="-1.3198831206136601E-3"/>
                  <c:y val="-0.240923082255311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46362098726111"/>
                      <c:h val="9.18091283293777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4160-4F36-9923-2D716164AD34}"/>
                </c:ext>
              </c:extLst>
            </c:dLbl>
            <c:dLbl>
              <c:idx val="15"/>
              <c:layout>
                <c:manualLayout>
                  <c:x val="8.7668651973142386E-2"/>
                  <c:y val="-0.2285800816644495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4160-4F36-9923-2D716164AD34}"/>
                </c:ext>
              </c:extLst>
            </c:dLbl>
            <c:dLbl>
              <c:idx val="16"/>
              <c:layout>
                <c:manualLayout>
                  <c:x val="7.9587459504868091E-2"/>
                  <c:y val="-0.141983581286495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71628457544436"/>
                      <c:h val="8.50285693537153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4160-4F36-9923-2D716164AD34}"/>
                </c:ext>
              </c:extLst>
            </c:dLbl>
            <c:dLbl>
              <c:idx val="17"/>
              <c:layout>
                <c:manualLayout>
                  <c:x val="8.8502984034525764E-2"/>
                  <c:y val="-6.57532505685813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31284067763662"/>
                      <c:h val="0.104434439027288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3-BCF2-4AE8-AD61-B90B3E34EF5E}"/>
                </c:ext>
              </c:extLst>
            </c:dLbl>
            <c:dLbl>
              <c:idx val="18"/>
              <c:layout>
                <c:manualLayout>
                  <c:x val="6.1654570558509557E-2"/>
                  <c:y val="-9.8168986654431308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18572957192533"/>
                      <c:h val="6.30210894975028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4160-4F36-9923-2D716164AD34}"/>
                </c:ext>
              </c:extLst>
            </c:dLbl>
            <c:dLbl>
              <c:idx val="19"/>
              <c:layout>
                <c:manualLayout>
                  <c:x val="9.4795708405543883E-2"/>
                  <c:y val="7.76776135759719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80489265372965"/>
                      <c:h val="8.2510142038046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7-BCF2-4AE8-AD61-B90B3E34EF5E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Аркуш1!$A$2:$A$21</c:f>
              <c:strCache>
                <c:ptCount val="20"/>
                <c:pt idx="0">
                  <c:v>Аграрна політика і земельні відносини</c:v>
                </c:pt>
                <c:pt idx="1">
                  <c:v>Еконімічна, цінова, інвестиційна, зовнішньоекономічна, регіональна політика та будівництво, підприємництво</c:v>
                </c:pt>
                <c:pt idx="2">
                  <c:v>Фінансова, податкова, митна політика</c:v>
                </c:pt>
                <c:pt idx="3">
                  <c:v>Соціальна політика. Соціальний захист населення</c:v>
                </c:pt>
                <c:pt idx="4">
                  <c:v>Праця і заробітна плата</c:v>
                </c:pt>
                <c:pt idx="5">
                  <c:v>Охорона здоров'я</c:v>
                </c:pt>
                <c:pt idx="6">
                  <c:v>Комунальне господарство</c:v>
                </c:pt>
                <c:pt idx="7">
                  <c:v>Житлова політика</c:v>
                </c:pt>
                <c:pt idx="8">
                  <c:v>Екологія та природні ресурси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 </c:v>
                </c:pt>
                <c:pt idx="10">
                  <c:v>Культура та культурна спадщина, туризм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Діяльність об'єднань громадян, релігія та міжконфесійні відносини</c:v>
                </c:pt>
                <c:pt idx="13">
                  <c:v>Діяльність Верховної Ради України, Президента України та Кабінету Міністрів України</c:v>
                </c:pt>
                <c:pt idx="14">
                  <c:v>Обороноздатність, суверенітет, міждержавні і міжнаціональні відносини</c:v>
                </c:pt>
                <c:pt idx="15">
                  <c:v>Діяльність центральних органів виконавчої влади</c:v>
                </c:pt>
                <c:pt idx="16">
                  <c:v>Діяльність місцевих органів виконавчої влади</c:v>
                </c:pt>
                <c:pt idx="17">
                  <c:v>Державне будівництво, адміністративно-територіальний устрій</c:v>
                </c:pt>
                <c:pt idx="18">
                  <c:v>Цифровізація. Правовий режим Дія Сіті</c:v>
                </c:pt>
                <c:pt idx="19">
                  <c:v>Діяльність місцевих органів самоврядування</c:v>
                </c:pt>
              </c:strCache>
            </c:strRef>
          </c:cat>
          <c:val>
            <c:numRef>
              <c:f>Аркуш1!$B$2:$B$21</c:f>
              <c:numCache>
                <c:formatCode>General</c:formatCode>
                <c:ptCount val="20"/>
                <c:pt idx="0">
                  <c:v>9</c:v>
                </c:pt>
                <c:pt idx="1">
                  <c:v>12</c:v>
                </c:pt>
                <c:pt idx="2">
                  <c:v>443</c:v>
                </c:pt>
                <c:pt idx="3">
                  <c:v>1771</c:v>
                </c:pt>
                <c:pt idx="4">
                  <c:v>802</c:v>
                </c:pt>
                <c:pt idx="5">
                  <c:v>22</c:v>
                </c:pt>
                <c:pt idx="6">
                  <c:v>47</c:v>
                </c:pt>
                <c:pt idx="7">
                  <c:v>6</c:v>
                </c:pt>
                <c:pt idx="8">
                  <c:v>17</c:v>
                </c:pt>
                <c:pt idx="9">
                  <c:v>660</c:v>
                </c:pt>
                <c:pt idx="10">
                  <c:v>6</c:v>
                </c:pt>
                <c:pt idx="11">
                  <c:v>461</c:v>
                </c:pt>
                <c:pt idx="12">
                  <c:v>16</c:v>
                </c:pt>
                <c:pt idx="13">
                  <c:v>2984</c:v>
                </c:pt>
                <c:pt idx="14">
                  <c:v>855</c:v>
                </c:pt>
                <c:pt idx="15">
                  <c:v>40</c:v>
                </c:pt>
                <c:pt idx="16">
                  <c:v>9</c:v>
                </c:pt>
                <c:pt idx="17">
                  <c:v>425</c:v>
                </c:pt>
                <c:pt idx="18">
                  <c:v>10</c:v>
                </c:pt>
                <c:pt idx="1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75-4B80-8B0E-2D2956C5EF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869802556"/>
              </p:ext>
            </p:extLst>
          </p:nvPr>
        </p:nvGraphicFramePr>
        <p:xfrm>
          <a:off x="0" y="283546"/>
          <a:ext cx="12118428" cy="6370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2110638042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757151589"/>
              </p:ext>
            </p:extLst>
          </p:nvPr>
        </p:nvGraphicFramePr>
        <p:xfrm>
          <a:off x="293364" y="402277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953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991946687"/>
              </p:ext>
            </p:extLst>
          </p:nvPr>
        </p:nvGraphicFramePr>
        <p:xfrm>
          <a:off x="378447" y="543338"/>
          <a:ext cx="11522990" cy="605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424CB99-47AA-5CF2-651D-8E9CD170DAE9}"/>
              </a:ext>
            </a:extLst>
          </p:cNvPr>
          <p:cNvSpPr txBox="1"/>
          <p:nvPr/>
        </p:nvSpPr>
        <p:spPr>
          <a:xfrm>
            <a:off x="1485685" y="143228"/>
            <a:ext cx="10415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Закарпатської області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0598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129</Words>
  <Application>Microsoft Office PowerPoint</Application>
  <PresentationFormat>Широкий екран</PresentationFormat>
  <Paragraphs>30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341</cp:revision>
  <cp:lastPrinted>2026-01-08T13:16:02Z</cp:lastPrinted>
  <dcterms:created xsi:type="dcterms:W3CDTF">2018-01-03T13:22:59Z</dcterms:created>
  <dcterms:modified xsi:type="dcterms:W3CDTF">2026-01-12T15:47:34Z</dcterms:modified>
</cp:coreProperties>
</file>