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</p:sldIdLst>
  <p:sldSz cx="12192000" cy="6858000"/>
  <p:notesSz cx="6791325" cy="987266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Житомирської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883194442130793E-2"/>
          <c:y val="0.19041247853998991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explosion val="9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9D5-44E2-80B8-F076AE4457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E52D-46FE-AE9E-9ECBC91A73B8}"/>
              </c:ext>
            </c:extLst>
          </c:dPt>
          <c:dLbls>
            <c:dLbl>
              <c:idx val="0"/>
              <c:layout>
                <c:manualLayout>
                  <c:x val="-4.8844139948436609E-2"/>
                  <c:y val="-1.8106258210655715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baseline="0" dirty="0" smtClean="0"/>
                      <a:t>74%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9.9351532227032469E-2"/>
                  <c:y val="1.0897695997018966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21,7%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9.9351532227032385E-2"/>
                  <c:y val="5.2618957157429355E-2"/>
                </c:manualLayout>
              </c:layout>
              <c:tx>
                <c:rich>
                  <a:bodyPr/>
                  <a:lstStyle/>
                  <a:p>
                    <a:fld id="{839FCE56-4019-410E-A531-DD94C0F3618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-8.6494275115298877E-2"/>
                  <c:y val="5.9253655880583201E-3"/>
                </c:manualLayout>
              </c:layout>
              <c:tx>
                <c:rich>
                  <a:bodyPr/>
                  <a:lstStyle/>
                  <a:p>
                    <a:fld id="{50B7A2F9-60E2-4082-8809-135CED951FC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9D5-44E2-80B8-F076AE44570D}"/>
                </c:ext>
              </c:extLst>
            </c:dLbl>
            <c:dLbl>
              <c:idx val="4"/>
              <c:layout>
                <c:manualLayout>
                  <c:x val="-0.15662476845202766"/>
                  <c:y val="-0.12443267734922472"/>
                </c:manualLayout>
              </c:layout>
              <c:tx>
                <c:rich>
                  <a:bodyPr/>
                  <a:lstStyle/>
                  <a:p>
                    <a:fld id="{6616EAF8-E38E-4906-A1BA-4E96763BF67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52D-46FE-AE9E-9ECBC91A73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1746</c:v>
                </c:pt>
                <c:pt idx="1">
                  <c:v>512</c:v>
                </c:pt>
                <c:pt idx="2">
                  <c:v>41</c:v>
                </c:pt>
                <c:pt idx="3">
                  <c:v>8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Житомирської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8774729500107221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1356244550860749E-2"/>
                  <c:y val="-8.4509127568026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5852251782777343E-2"/>
                  <c:y val="-4.22537320012609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14946025698466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1.461216732427311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4728283164154562E-2"/>
                  <c:y val="-6.33818456760181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1.5736180195371138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2.5852296035252582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0.15061772472712376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1.7984205937567013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2.1356244550860749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2.248025742195877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1.7984205937567013E-2"/>
                  <c:y val="-8.4509127568025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61E-48E8-AB68-19BABACBF786}"/>
                </c:ext>
              </c:extLst>
            </c:dLbl>
            <c:dLbl>
              <c:idx val="12"/>
              <c:layout>
                <c:manualLayout>
                  <c:x val="1.9108218808664954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61E-48E8-AB68-19BABACBF786}"/>
                </c:ext>
              </c:extLst>
            </c:dLbl>
            <c:dLbl>
              <c:idx val="13"/>
              <c:layout>
                <c:manualLayout>
                  <c:x val="0.2720111148057011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C3-4BFF-8C77-42255CC58E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Особа, шо позбавлена волі; особа, воля якої обмежена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933</c:v>
                </c:pt>
                <c:pt idx="1">
                  <c:v>22</c:v>
                </c:pt>
                <c:pt idx="2">
                  <c:v>5</c:v>
                </c:pt>
                <c:pt idx="3">
                  <c:v>2</c:v>
                </c:pt>
                <c:pt idx="4">
                  <c:v>24</c:v>
                </c:pt>
                <c:pt idx="5">
                  <c:v>8</c:v>
                </c:pt>
                <c:pt idx="6">
                  <c:v>30</c:v>
                </c:pt>
                <c:pt idx="7">
                  <c:v>439</c:v>
                </c:pt>
                <c:pt idx="8">
                  <c:v>4</c:v>
                </c:pt>
                <c:pt idx="9">
                  <c:v>6</c:v>
                </c:pt>
                <c:pt idx="10">
                  <c:v>9</c:v>
                </c:pt>
                <c:pt idx="11">
                  <c:v>4</c:v>
                </c:pt>
                <c:pt idx="12">
                  <c:v>4</c:v>
                </c:pt>
                <c:pt idx="13">
                  <c:v>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Особа, шо позбавлена волі; особа, воля якої обмежена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Особа, шо позбавлена волі; особа, воля якої обмежена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Житомирської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33881600267177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2338816002671773E-2"/>
                  <c:y val="-1.043771663728301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845574320890295E-2"/>
                      <c:h val="3.9554819630864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344325479770475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2.1221835736369772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1.9012870443707607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0104855470067937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2.5673970334245996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1.7539203718309433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1.4479698646862953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1.336587567402734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2.1162636483876625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1"/>
              <c:layout>
                <c:manualLayout>
                  <c:x val="1.7821167565369788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2"/>
              <c:layout>
                <c:manualLayout>
                  <c:x val="1.6707344592534177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90A-449F-98CD-A9050FB3833E}"/>
                </c:ext>
              </c:extLst>
            </c:dLbl>
            <c:dLbl>
              <c:idx val="13"/>
              <c:layout>
                <c:manualLayout>
                  <c:x val="1.7821167565369705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dLbl>
              <c:idx val="14"/>
              <c:layout>
                <c:manualLayout>
                  <c:x val="0.2940492648286015"/>
                  <c:y val="-1.461510488351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891-4508-AB09-DF43F7E28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Аркуш1!$A$2:$A$16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Багатодітна сім'я</c:v>
                </c:pt>
                <c:pt idx="10">
                  <c:v>Особа, що потерпіла від Чорнобильської катастрофи</c:v>
                </c:pt>
                <c:pt idx="11">
                  <c:v>Учасник ліквідаціії наслідків на Чорнобильській АЕС</c:v>
                </c:pt>
                <c:pt idx="12">
                  <c:v>Член сім'ї загиблого</c:v>
                </c:pt>
                <c:pt idx="13">
                  <c:v>Переселенець, або внутрішньо переміщена особа</c:v>
                </c:pt>
                <c:pt idx="14">
                  <c:v>Інші категорії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5"/>
                <c:pt idx="0">
                  <c:v>8</c:v>
                </c:pt>
                <c:pt idx="1">
                  <c:v>6</c:v>
                </c:pt>
                <c:pt idx="2">
                  <c:v>28</c:v>
                </c:pt>
                <c:pt idx="3">
                  <c:v>16</c:v>
                </c:pt>
                <c:pt idx="4">
                  <c:v>8</c:v>
                </c:pt>
                <c:pt idx="5">
                  <c:v>8</c:v>
                </c:pt>
                <c:pt idx="6">
                  <c:v>25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33</c:v>
                </c:pt>
                <c:pt idx="11">
                  <c:v>5</c:v>
                </c:pt>
                <c:pt idx="12">
                  <c:v>2</c:v>
                </c:pt>
                <c:pt idx="13">
                  <c:v>16</c:v>
                </c:pt>
                <c:pt idx="14">
                  <c:v>2233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Аркуш1!$A$2:$A$16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Багатодітна сім'я</c:v>
                </c:pt>
                <c:pt idx="10">
                  <c:v>Особа, що потерпіла від Чорнобильської катастрофи</c:v>
                </c:pt>
                <c:pt idx="11">
                  <c:v>Учасник ліквідаціії наслідків на Чорнобильській АЕС</c:v>
                </c:pt>
                <c:pt idx="12">
                  <c:v>Член сім'ї загиблого</c:v>
                </c:pt>
                <c:pt idx="13">
                  <c:v>Переселенець, або внутрішньо переміщена особа</c:v>
                </c:pt>
                <c:pt idx="14">
                  <c:v>Інші категорії</c:v>
                </c:pt>
              </c:strCache>
            </c:strRef>
          </c:cat>
          <c:val>
            <c:numRef>
              <c:f>Аркуш1!$C$2:$C$16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Аркуш1!$A$2:$A$16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Багатодітна сім'я</c:v>
                </c:pt>
                <c:pt idx="10">
                  <c:v>Особа, що потерпіла від Чорнобильської катастрофи</c:v>
                </c:pt>
                <c:pt idx="11">
                  <c:v>Учасник ліквідаціії наслідків на Чорнобильській АЕС</c:v>
                </c:pt>
                <c:pt idx="12">
                  <c:v>Член сім'ї загиблого</c:v>
                </c:pt>
                <c:pt idx="13">
                  <c:v>Переселенець, або внутрішньо переміщена особа</c:v>
                </c:pt>
                <c:pt idx="14">
                  <c:v>Інші категорії</c:v>
                </c:pt>
              </c:strCache>
            </c:strRef>
          </c:cat>
          <c:val>
            <c:numRef>
              <c:f>Аркуш1!$D$2:$D$16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Житомирської області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32391717372848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74149681689146"/>
          <c:y val="0.23373728022750009"/>
          <c:w val="0.49470899267197593"/>
          <c:h val="0.4264242512498934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27A-447B-8B44-DEE18A46B2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27A-447B-8B44-DEE18A46B2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27A-447B-8B44-DEE18A46B2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27A-447B-8B44-DEE18A46B2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27A-447B-8B44-DEE18A46B2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27A-447B-8B44-DEE18A46B2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27A-447B-8B44-DEE18A46B2F2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27A-447B-8B44-DEE18A46B2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7A-447B-8B44-DEE18A46B2F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B6E-441C-A725-202B022B46E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B6E-441C-A725-202B022B46E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B6E-441C-A725-202B022B46E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B6E-441C-A725-202B022B46E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B6E-441C-A725-202B022B46E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4B6E-441C-A725-202B022B46E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B6E-441C-A725-202B022B46E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4B6E-441C-A725-202B022B46E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051F-44A5-9C68-E1047DA247A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051F-44A5-9C68-E1047DA247A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051F-44A5-9C68-E1047DA247A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051F-44A5-9C68-E1047DA247AE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051F-44A5-9C68-E1047DA247AE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051F-44A5-9C68-E1047DA247AE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051F-44A5-9C68-E1047DA247AE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051F-44A5-9C68-E1047DA247AE}"/>
              </c:ext>
            </c:extLst>
          </c:dPt>
          <c:dLbls>
            <c:dLbl>
              <c:idx val="0"/>
              <c:layout>
                <c:manualLayout>
                  <c:x val="-0.15377736779924947"/>
                  <c:y val="-9.2070452019899954E-2"/>
                </c:manualLayout>
              </c:layout>
              <c:tx>
                <c:rich>
                  <a:bodyPr/>
                  <a:lstStyle/>
                  <a:p>
                    <a:fld id="{A012B94E-D1C5-46F3-B812-B82B51C18F2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27A-447B-8B44-DEE18A46B2F2}"/>
                </c:ext>
              </c:extLst>
            </c:dLbl>
            <c:dLbl>
              <c:idx val="1"/>
              <c:layout>
                <c:manualLayout>
                  <c:x val="-0.17942386894649634"/>
                  <c:y val="-0.19114626451957495"/>
                </c:manualLayout>
              </c:layout>
              <c:tx>
                <c:rich>
                  <a:bodyPr/>
                  <a:lstStyle/>
                  <a:p>
                    <a:r>
                      <a:rPr lang="uk-UA" noProof="0" dirty="0" smtClean="0"/>
                      <a:t>Транспорт і </a:t>
                    </a:r>
                    <a:r>
                      <a:rPr lang="uk-UA" noProof="0" dirty="0" err="1" smtClean="0"/>
                      <a:t>зв’язок</a:t>
                    </a:r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71050690611057"/>
                      <c:h val="6.91929462245204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27A-447B-8B44-DEE18A46B2F2}"/>
                </c:ext>
              </c:extLst>
            </c:dLbl>
            <c:dLbl>
              <c:idx val="2"/>
              <c:layout>
                <c:manualLayout>
                  <c:x val="-0.13282765322284446"/>
                  <c:y val="-0.30022973484749982"/>
                </c:manualLayout>
              </c:layout>
              <c:tx>
                <c:rich>
                  <a:bodyPr/>
                  <a:lstStyle/>
                  <a:p>
                    <a:fld id="{D25F829B-5E0D-41EA-8FE7-38D55C12D95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27A-447B-8B44-DEE18A46B2F2}"/>
                </c:ext>
              </c:extLst>
            </c:dLbl>
            <c:dLbl>
              <c:idx val="3"/>
              <c:layout>
                <c:manualLayout>
                  <c:x val="4.9712719866171783E-2"/>
                  <c:y val="-0.30623432954444985"/>
                </c:manualLayout>
              </c:layout>
              <c:tx>
                <c:rich>
                  <a:bodyPr/>
                  <a:lstStyle/>
                  <a:p>
                    <a:fld id="{ED72D5E1-4DCB-4C07-BB16-080516F7619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27A-447B-8B44-DEE18A46B2F2}"/>
                </c:ext>
              </c:extLst>
            </c:dLbl>
            <c:dLbl>
              <c:idx val="4"/>
              <c:layout>
                <c:manualLayout>
                  <c:x val="-3.4294635449779042E-3"/>
                  <c:y val="-6.0461225369144674E-2"/>
                </c:manualLayout>
              </c:layout>
              <c:tx>
                <c:rich>
                  <a:bodyPr/>
                  <a:lstStyle/>
                  <a:p>
                    <a:fld id="{BD3D0340-1BF6-44E9-8491-40901D492BD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27A-447B-8B44-DEE18A46B2F2}"/>
                </c:ext>
              </c:extLst>
            </c:dLbl>
            <c:dLbl>
              <c:idx val="5"/>
              <c:layout>
                <c:manualLayout>
                  <c:x val="-5.4327288288910217E-2"/>
                  <c:y val="-0.2361807247466999"/>
                </c:manualLayout>
              </c:layout>
              <c:tx>
                <c:rich>
                  <a:bodyPr/>
                  <a:lstStyle/>
                  <a:p>
                    <a:fld id="{DC3D5DC0-E70C-4664-8D06-C3E63A9A93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27A-447B-8B44-DEE18A46B2F2}"/>
                </c:ext>
              </c:extLst>
            </c:dLbl>
            <c:dLbl>
              <c:idx val="6"/>
              <c:layout>
                <c:manualLayout>
                  <c:x val="9.0183298559591091E-2"/>
                  <c:y val="-0.19615009343369991"/>
                </c:manualLayout>
              </c:layout>
              <c:tx>
                <c:rich>
                  <a:bodyPr/>
                  <a:lstStyle/>
                  <a:p>
                    <a:fld id="{2C0C2200-4B9D-41BD-8C0E-09E3AD24EA1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27A-447B-8B44-DEE18A46B2F2}"/>
                </c:ext>
              </c:extLst>
            </c:dLbl>
            <c:dLbl>
              <c:idx val="7"/>
              <c:layout>
                <c:manualLayout>
                  <c:x val="0.12929894612760651"/>
                  <c:y val="-8.0061262625999954E-2"/>
                </c:manualLayout>
              </c:layout>
              <c:tx>
                <c:rich>
                  <a:bodyPr/>
                  <a:lstStyle/>
                  <a:p>
                    <a:fld id="{B1BBF011-A965-46D0-A06B-11800DDB9C4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27A-447B-8B44-DEE18A46B2F2}"/>
                </c:ext>
              </c:extLst>
            </c:dLbl>
            <c:dLbl>
              <c:idx val="8"/>
              <c:layout>
                <c:manualLayout>
                  <c:x val="4.8894559460019103E-2"/>
                  <c:y val="-9.2070452019899954E-2"/>
                </c:manualLayout>
              </c:layout>
              <c:tx>
                <c:rich>
                  <a:bodyPr/>
                  <a:lstStyle/>
                  <a:p>
                    <a:fld id="{59EF9274-5562-47A7-9DAF-118AD56F163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27A-447B-8B44-DEE18A46B2F2}"/>
                </c:ext>
              </c:extLst>
            </c:dLbl>
            <c:dLbl>
              <c:idx val="9"/>
              <c:layout>
                <c:manualLayout>
                  <c:x val="9.850581135152861E-2"/>
                  <c:y val="-0.15522381614529929"/>
                </c:manualLayout>
              </c:layout>
              <c:tx>
                <c:rich>
                  <a:bodyPr/>
                  <a:lstStyle/>
                  <a:p>
                    <a:fld id="{E51FBA92-6770-456C-9A7B-DA604C9FCA8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B6E-441C-A725-202B022B46E2}"/>
                </c:ext>
              </c:extLst>
            </c:dLbl>
            <c:dLbl>
              <c:idx val="10"/>
              <c:layout>
                <c:manualLayout>
                  <c:x val="0.22382838497291807"/>
                  <c:y val="-8.5065091540125023E-2"/>
                </c:manualLayout>
              </c:layout>
              <c:tx>
                <c:rich>
                  <a:bodyPr/>
                  <a:lstStyle/>
                  <a:p>
                    <a:fld id="{D1039B72-DBD1-4727-A393-9A42902E628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12188271517005"/>
                      <c:h val="0.131310557164923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B6E-441C-A725-202B022B46E2}"/>
                </c:ext>
              </c:extLst>
            </c:dLbl>
            <c:dLbl>
              <c:idx val="11"/>
              <c:layout>
                <c:manualLayout>
                  <c:x val="0.23306410953681753"/>
                  <c:y val="7.2055215163855296E-2"/>
                </c:manualLayout>
              </c:layout>
              <c:tx>
                <c:rich>
                  <a:bodyPr/>
                  <a:lstStyle/>
                  <a:p>
                    <a:fld id="{13EC1554-21A0-4AF7-B2D8-2F74C33E1C3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8616774196197"/>
                      <c:h val="0.1479432844754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B6E-441C-A725-202B022B46E2}"/>
                </c:ext>
              </c:extLst>
            </c:dLbl>
            <c:dLbl>
              <c:idx val="12"/>
              <c:layout>
                <c:manualLayout>
                  <c:x val="0.3281368212650182"/>
                  <c:y val="0.11286447377607527"/>
                </c:manualLayout>
              </c:layout>
              <c:tx>
                <c:rich>
                  <a:bodyPr/>
                  <a:lstStyle/>
                  <a:p>
                    <a:fld id="{2EE7AA74-4A3D-4F72-B36A-C73C367C84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85343943495511E-2"/>
                      <c:h val="0.2313170030421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B6E-441C-A725-202B022B46E2}"/>
                </c:ext>
              </c:extLst>
            </c:dLbl>
            <c:dLbl>
              <c:idx val="13"/>
              <c:layout>
                <c:manualLayout>
                  <c:x val="0.28576153639966817"/>
                  <c:y val="0.26119986931732486"/>
                </c:manualLayout>
              </c:layout>
              <c:tx>
                <c:rich>
                  <a:bodyPr/>
                  <a:lstStyle/>
                  <a:p>
                    <a:fld id="{25B21A17-F41F-4956-9A1A-BB875E372F0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5077566106685"/>
                      <c:h val="0.126616886843018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B6E-441C-A725-202B022B46E2}"/>
                </c:ext>
              </c:extLst>
            </c:dLbl>
            <c:dLbl>
              <c:idx val="14"/>
              <c:layout>
                <c:manualLayout>
                  <c:x val="0.11626052527044509"/>
                  <c:y val="0.31824351893834985"/>
                </c:manualLayout>
              </c:layout>
              <c:tx>
                <c:rich>
                  <a:bodyPr/>
                  <a:lstStyle/>
                  <a:p>
                    <a:fld id="{0BDDF40F-7A8F-4C5D-8616-CDE5E3301A5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184054350559177E-2"/>
                      <c:h val="0.103218982840570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4B6E-441C-A725-202B022B46E2}"/>
                </c:ext>
              </c:extLst>
            </c:dLbl>
            <c:dLbl>
              <c:idx val="15"/>
              <c:layout>
                <c:manualLayout>
                  <c:x val="9.775446923223222E-3"/>
                  <c:y val="0.29122300040298538"/>
                </c:manualLayout>
              </c:layout>
              <c:tx>
                <c:rich>
                  <a:bodyPr/>
                  <a:lstStyle/>
                  <a:p>
                    <a:fld id="{AAEE5B4B-EF7C-4C15-9915-D5A5EDC676F2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1016603018182"/>
                      <c:h val="0.1019080584655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B6E-441C-A725-202B022B46E2}"/>
                </c:ext>
              </c:extLst>
            </c:dLbl>
            <c:dLbl>
              <c:idx val="16"/>
              <c:layout>
                <c:manualLayout>
                  <c:x val="-0.15772084449074669"/>
                  <c:y val="0.31123815845857483"/>
                </c:manualLayout>
              </c:layout>
              <c:tx>
                <c:rich>
                  <a:bodyPr/>
                  <a:lstStyle/>
                  <a:p>
                    <a:fld id="{3F47F0C8-B53D-4DA5-8C4D-677DCAF23C6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895294803393821"/>
                      <c:h val="0.114607697449118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4B6E-441C-A725-202B022B46E2}"/>
                </c:ext>
              </c:extLst>
            </c:dLbl>
            <c:dLbl>
              <c:idx val="17"/>
              <c:layout>
                <c:manualLayout>
                  <c:x val="-0.15789760067595124"/>
                  <c:y val="0.23818225631234988"/>
                </c:manualLayout>
              </c:layout>
              <c:tx>
                <c:rich>
                  <a:bodyPr/>
                  <a:lstStyle/>
                  <a:p>
                    <a:fld id="{6DAB06C2-C71F-44C5-88A9-B39B04A51B9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051F-44A5-9C68-E1047DA247AE}"/>
                </c:ext>
              </c:extLst>
            </c:dLbl>
            <c:dLbl>
              <c:idx val="18"/>
              <c:layout>
                <c:manualLayout>
                  <c:x val="-0.14994331567739241"/>
                  <c:y val="0.15812099368634991"/>
                </c:manualLayout>
              </c:layout>
              <c:tx>
                <c:rich>
                  <a:bodyPr/>
                  <a:lstStyle/>
                  <a:p>
                    <a:fld id="{C7BB907A-D926-4F96-A79C-CD087DC37A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051F-44A5-9C68-E1047DA247AE}"/>
                </c:ext>
              </c:extLst>
            </c:dLbl>
            <c:dLbl>
              <c:idx val="19"/>
              <c:layout>
                <c:manualLayout>
                  <c:x val="-0.15102986144317063"/>
                  <c:y val="5.40413522725499E-2"/>
                </c:manualLayout>
              </c:layout>
              <c:tx>
                <c:rich>
                  <a:bodyPr/>
                  <a:lstStyle/>
                  <a:p>
                    <a:fld id="{9A122EE1-EB8C-4130-800E-3512C7BFF84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051F-44A5-9C68-E1047DA247AE}"/>
                </c:ext>
              </c:extLst>
            </c:dLbl>
            <c:dLbl>
              <c:idx val="20"/>
              <c:layout>
                <c:manualLayout>
                  <c:x val="-0.30097317712056304"/>
                  <c:y val="-1.8013784090849992E-2"/>
                </c:manualLayout>
              </c:layout>
              <c:tx>
                <c:rich>
                  <a:bodyPr/>
                  <a:lstStyle/>
                  <a:p>
                    <a:fld id="{B7C2D279-1700-401E-AFF3-D41007F3288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051F-44A5-9C68-E1047DA247AE}"/>
                </c:ext>
              </c:extLst>
            </c:dLbl>
            <c:dLbl>
              <c:idx val="21"/>
              <c:layout>
                <c:manualLayout>
                  <c:x val="-0.12929894612760651"/>
                  <c:y val="0.37428640277654979"/>
                </c:manualLayout>
              </c:layout>
              <c:tx>
                <c:rich>
                  <a:bodyPr/>
                  <a:lstStyle/>
                  <a:p>
                    <a:fld id="{8AD317D4-950D-4EF6-A0B4-5DF2F3C8D03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4-051F-44A5-9C68-E1047DA247AE}"/>
                </c:ext>
              </c:extLst>
            </c:dLbl>
            <c:dLbl>
              <c:idx val="22"/>
              <c:layout>
                <c:manualLayout>
                  <c:x val="-0.12821240036182829"/>
                  <c:y val="0.31223892424139982"/>
                </c:manualLayout>
              </c:layout>
              <c:tx>
                <c:rich>
                  <a:bodyPr/>
                  <a:lstStyle/>
                  <a:p>
                    <a:fld id="{DBEE0A78-FA45-4426-B6FD-B1149B2F21C3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6-051F-44A5-9C68-E1047DA247AE}"/>
                </c:ext>
              </c:extLst>
            </c:dLbl>
            <c:dLbl>
              <c:idx val="23"/>
              <c:layout>
                <c:manualLayout>
                  <c:x val="-0.11734694270404623"/>
                  <c:y val="0.26620369823144985"/>
                </c:manualLayout>
              </c:layout>
              <c:tx>
                <c:rich>
                  <a:bodyPr/>
                  <a:lstStyle/>
                  <a:p>
                    <a:fld id="{E0DA9393-CABE-4179-8C4A-93C786D2B7A3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051F-44A5-9C68-E1047DA247AE}"/>
                </c:ext>
              </c:extLst>
            </c:dLbl>
            <c:dLbl>
              <c:idx val="24"/>
              <c:layout>
                <c:manualLayout>
                  <c:x val="-9.9962210451594938E-2"/>
                  <c:y val="0.15211639898939985"/>
                </c:manualLayout>
              </c:layout>
              <c:tx>
                <c:rich>
                  <a:bodyPr/>
                  <a:lstStyle/>
                  <a:p>
                    <a:fld id="{D22F3422-E6E5-4582-88C4-110672D5216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</a:t>
                    </a:r>
                    <a:fld id="{F810E6A1-207B-4263-AD16-B86DD39CE616}" type="PERCENTAGE">
                      <a:rPr lang="uk-UA" baseline="0" smtClean="0"/>
                      <a:pPr/>
                      <a:t>[ВІДСОТОК]</a:t>
                    </a:fld>
                    <a:endParaRPr lang="uk-UA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051F-44A5-9C68-E1047DA247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Аркуш1!$A$2:$A$22</c:f>
              <c:strCache>
                <c:ptCount val="21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Сімейна та гендерна політика. Захист прав дітей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Діяльність Верховної Ради України, Президента України та Кабінету Міністрів України</c:v>
                </c:pt>
                <c:pt idx="13">
                  <c:v>Діяльність центральних органів виконавчої влади</c:v>
                </c:pt>
                <c:pt idx="14">
                  <c:v>Діяльність місцевих органів виконавчої влади</c:v>
                </c:pt>
                <c:pt idx="15">
                  <c:v>Діяльність органів місцевого самоврядування</c:v>
                </c:pt>
                <c:pt idx="16">
                  <c:v>Діяльність підприємств та установ</c:v>
                </c:pt>
                <c:pt idx="17">
                  <c:v>Обороноздатність, суверенітет, міждержавні і міжнаціональні відносини</c:v>
                </c:pt>
                <c:pt idx="18">
                  <c:v>Державне будівництво, адміністративно-територіальний устрій</c:v>
                </c:pt>
                <c:pt idx="19">
                  <c:v>Цифровізація. Правовий режим Дія Сіті</c:v>
                </c:pt>
                <c:pt idx="20">
                  <c:v>Інше</c:v>
                </c:pt>
              </c:strCache>
            </c:strRef>
          </c:cat>
          <c:val>
            <c:numRef>
              <c:f>Аркуш1!$B$2:$B$22</c:f>
              <c:numCache>
                <c:formatCode>General</c:formatCode>
                <c:ptCount val="21"/>
                <c:pt idx="0">
                  <c:v>12</c:v>
                </c:pt>
                <c:pt idx="1">
                  <c:v>3</c:v>
                </c:pt>
                <c:pt idx="2">
                  <c:v>25</c:v>
                </c:pt>
                <c:pt idx="3">
                  <c:v>448</c:v>
                </c:pt>
                <c:pt idx="4">
                  <c:v>1619</c:v>
                </c:pt>
                <c:pt idx="5">
                  <c:v>25</c:v>
                </c:pt>
                <c:pt idx="6">
                  <c:v>21</c:v>
                </c:pt>
                <c:pt idx="7">
                  <c:v>30</c:v>
                </c:pt>
                <c:pt idx="8">
                  <c:v>421</c:v>
                </c:pt>
                <c:pt idx="9">
                  <c:v>466</c:v>
                </c:pt>
                <c:pt idx="10">
                  <c:v>6</c:v>
                </c:pt>
                <c:pt idx="11">
                  <c:v>58</c:v>
                </c:pt>
                <c:pt idx="12">
                  <c:v>461</c:v>
                </c:pt>
                <c:pt idx="13">
                  <c:v>27</c:v>
                </c:pt>
                <c:pt idx="14">
                  <c:v>16</c:v>
                </c:pt>
                <c:pt idx="15">
                  <c:v>40</c:v>
                </c:pt>
                <c:pt idx="16">
                  <c:v>4</c:v>
                </c:pt>
                <c:pt idx="17">
                  <c:v>128</c:v>
                </c:pt>
                <c:pt idx="18">
                  <c:v>12</c:v>
                </c:pt>
                <c:pt idx="19">
                  <c:v>10</c:v>
                </c:pt>
                <c:pt idx="2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A-447B-8B44-DEE18A46B2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381973920"/>
              </p:ext>
            </p:extLst>
          </p:nvPr>
        </p:nvGraphicFramePr>
        <p:xfrm>
          <a:off x="544663" y="107004"/>
          <a:ext cx="10865459" cy="6429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293492749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970365809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846084516"/>
              </p:ext>
            </p:extLst>
          </p:nvPr>
        </p:nvGraphicFramePr>
        <p:xfrm>
          <a:off x="275674" y="286248"/>
          <a:ext cx="11688417" cy="634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2069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189</Words>
  <Application>Microsoft Office PowerPoint</Application>
  <PresentationFormat>Широкий екран</PresentationFormat>
  <Paragraphs>63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117</cp:revision>
  <cp:lastPrinted>2024-01-12T07:03:36Z</cp:lastPrinted>
  <dcterms:created xsi:type="dcterms:W3CDTF">2018-01-03T13:22:59Z</dcterms:created>
  <dcterms:modified xsi:type="dcterms:W3CDTF">2026-01-12T08:59:23Z</dcterms:modified>
</cp:coreProperties>
</file>