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Донецької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71913370482277"/>
          <c:y val="0.24947548360559552"/>
          <c:w val="0.70131356359484076"/>
          <c:h val="0.5977006257430256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A7B-4FAC-B58A-5E26DCDD80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FD4-489A-AFD4-0782BA7373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8B1-4F85-93F4-DF01266A15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8B1-4F85-93F4-DF01266A157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C8B1-4F85-93F4-DF01266A1570}"/>
              </c:ext>
            </c:extLst>
          </c:dPt>
          <c:dLbls>
            <c:dLbl>
              <c:idx val="0"/>
              <c:layout>
                <c:manualLayout>
                  <c:x val="8.2398741163517017E-2"/>
                  <c:y val="-0.118279827598344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72047369828555"/>
                      <c:h val="0.123518556749141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A7B-4FAC-B58A-5E26DCDD80D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D4-489A-AFD4-0782BA73739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8B1-4F85-93F4-DF01266A1570}"/>
                </c:ext>
              </c:extLst>
            </c:dLbl>
            <c:dLbl>
              <c:idx val="3"/>
              <c:layout>
                <c:manualLayout>
                  <c:x val="4.8534288780750834E-2"/>
                  <c:y val="1.6072681424742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8B1-4F85-93F4-DF01266A157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8B1-4F85-93F4-DF01266A157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A3-4AF5-AA9C-1DE4671E4BF1}"/>
                </c:ext>
              </c:extLst>
            </c:dLbl>
            <c:dLbl>
              <c:idx val="6"/>
              <c:layout>
                <c:manualLayout>
                  <c:x val="-0.1400878569476203"/>
                  <c:y val="2.009085178092598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105-40AA-8C2B-1AA7F4E41120}"/>
                </c:ext>
              </c:extLst>
            </c:dLbl>
            <c:dLbl>
              <c:idx val="7"/>
              <c:layout>
                <c:manualLayout>
                  <c:x val="-6.6183239502812744E-3"/>
                  <c:y val="-8.23724923018025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105-40AA-8C2B-1AA7F4E4112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A3-4AF5-AA9C-1DE4671E4BF1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Аркуш1!$A$2:$A$10</c:f>
              <c:strCache>
                <c:ptCount val="8"/>
                <c:pt idx="0">
                  <c:v>Поштою</c:v>
                </c:pt>
                <c:pt idx="3">
                  <c:v>Через органи влади</c:v>
                </c:pt>
                <c:pt idx="6">
                  <c:v>Засобами електронного зв'язку</c:v>
                </c:pt>
                <c:pt idx="7">
                  <c:v>Засобами телефонного зв'язку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9"/>
                <c:pt idx="0">
                  <c:v>216</c:v>
                </c:pt>
                <c:pt idx="3">
                  <c:v>6</c:v>
                </c:pt>
                <c:pt idx="6">
                  <c:v>2405</c:v>
                </c:pt>
                <c:pt idx="7">
                  <c:v>1565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7B-4FAC-B58A-5E26DCDD80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Донецької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24767316572733672"/>
          <c:y val="0.18126366292679399"/>
          <c:w val="0.72175798722882478"/>
          <c:h val="0.77458613147113642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5.3274984315843335E-2"/>
                  <c:y val="-6.33823411865162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1"/>
              <c:layout>
                <c:manualLayout>
                  <c:x val="0.2942923767519276"/>
                  <c:y val="-1.0366537549497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D5F-45C6-A198-5FFE1CA991AF}"/>
                </c:ext>
              </c:extLst>
            </c:dLbl>
            <c:dLbl>
              <c:idx val="2"/>
              <c:layout>
                <c:manualLayout>
                  <c:x val="2.3539731506492231E-2"/>
                  <c:y val="-6.53536723536585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3"/>
              <c:layout>
                <c:manualLayout>
                  <c:x val="3.1569125739570991E-2"/>
                  <c:y val="-1.2479176525965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4"/>
              <c:layout>
                <c:manualLayout>
                  <c:x val="2.1522926893175288E-2"/>
                  <c:y val="-6.338234118651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5"/>
              <c:layout>
                <c:manualLayout>
                  <c:x val="2.5690984029754602E-2"/>
                  <c:y val="-1.036653754949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6"/>
              <c:layout>
                <c:manualLayout>
                  <c:x val="2.1840306486217688E-2"/>
                  <c:y val="-4.225436547560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F0-49ED-910E-63BD7F9C6D03}"/>
                </c:ext>
              </c:extLst>
            </c:dLbl>
            <c:dLbl>
              <c:idx val="7"/>
              <c:layout>
                <c:manualLayout>
                  <c:x val="2.0452673390093733E-2"/>
                  <c:y val="-2.30993068780584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8A8-467F-A341-78E963952A3B}"/>
                </c:ext>
              </c:extLst>
            </c:dLbl>
            <c:dLbl>
              <c:idx val="8"/>
              <c:layout>
                <c:manualLayout>
                  <c:x val="1.9651401671039664E-2"/>
                  <c:y val="-4.0283034308457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8D1-427E-A475-3737AC5960C2}"/>
                </c:ext>
              </c:extLst>
            </c:dLbl>
            <c:dLbl>
              <c:idx val="9"/>
              <c:layout>
                <c:manualLayout>
                  <c:x val="1.9651401671039726E-2"/>
                  <c:y val="-6.04245514626868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8D1-427E-A475-3737AC5960C2}"/>
                </c:ext>
              </c:extLst>
            </c:dLbl>
            <c:dLbl>
              <c:idx val="10"/>
              <c:layout>
                <c:manualLayout>
                  <c:x val="2.5110124357439569E-2"/>
                  <c:y val="-4.0283034308457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8D1-427E-A475-3737AC5960C2}"/>
                </c:ext>
              </c:extLst>
            </c:dLbl>
            <c:dLbl>
              <c:idx val="11"/>
              <c:layout>
                <c:manualLayout>
                  <c:x val="2.5110124357439569E-2"/>
                  <c:y val="-6.0424551462686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8D1-427E-A475-3737AC5960C2}"/>
                </c:ext>
              </c:extLst>
            </c:dLbl>
            <c:dLbl>
              <c:idx val="12"/>
              <c:layout>
                <c:manualLayout>
                  <c:x val="2.8385357969279511E-2"/>
                  <c:y val="-4.0283034308457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0D6-413E-94AA-B64CE3C9582A}"/>
                </c:ext>
              </c:extLst>
            </c:dLbl>
            <c:dLbl>
              <c:idx val="13"/>
              <c:layout>
                <c:manualLayout>
                  <c:x val="0.28603706876735507"/>
                  <c:y val="-4.0283034308457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0D6-413E-94AA-B64CE3C9582A}"/>
                </c:ext>
              </c:extLst>
            </c:dLbl>
            <c:dLbl>
              <c:idx val="14"/>
              <c:layout>
                <c:manualLayout>
                  <c:x val="0.28712881330463508"/>
                  <c:y val="-4.0283034308457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0D6-413E-94AA-B64CE3C9582A}"/>
                </c:ext>
              </c:extLst>
            </c:dLbl>
            <c:dLbl>
              <c:idx val="15"/>
              <c:layout>
                <c:manualLayout>
                  <c:x val="0.3449912737804740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0D6-413E-94AA-B64CE3C958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7">
                  <c:v>Робітник</c:v>
                </c:pt>
                <c:pt idx="8">
                  <c:v>Державний службовець</c:v>
                </c:pt>
                <c:pt idx="9">
                  <c:v>Військовослужбовець</c:v>
                </c:pt>
                <c:pt idx="10">
                  <c:v>Працівник бюджетної сфери</c:v>
                </c:pt>
                <c:pt idx="11">
                  <c:v>Підприємець</c:v>
                </c:pt>
                <c:pt idx="12">
                  <c:v>Волонтер</c:v>
                </c:pt>
                <c:pt idx="13">
                  <c:v>Пенсіонер з числа військовослужбовців</c:v>
                </c:pt>
                <c:pt idx="14">
                  <c:v>Пенсіонер</c:v>
                </c:pt>
                <c:pt idx="15">
                  <c:v>Інші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7">
                  <c:v>4</c:v>
                </c:pt>
                <c:pt idx="8">
                  <c:v>6</c:v>
                </c:pt>
                <c:pt idx="9">
                  <c:v>7</c:v>
                </c:pt>
                <c:pt idx="10">
                  <c:v>24</c:v>
                </c:pt>
                <c:pt idx="11">
                  <c:v>43</c:v>
                </c:pt>
                <c:pt idx="12">
                  <c:v>62</c:v>
                </c:pt>
                <c:pt idx="13">
                  <c:v>1494</c:v>
                </c:pt>
                <c:pt idx="14">
                  <c:v>1505</c:v>
                </c:pt>
                <c:pt idx="15">
                  <c:v>1845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7">
                  <c:v>Робітник</c:v>
                </c:pt>
                <c:pt idx="8">
                  <c:v>Державний службовець</c:v>
                </c:pt>
                <c:pt idx="9">
                  <c:v>Військовослужбовець</c:v>
                </c:pt>
                <c:pt idx="10">
                  <c:v>Працівник бюджетної сфери</c:v>
                </c:pt>
                <c:pt idx="11">
                  <c:v>Підприємець</c:v>
                </c:pt>
                <c:pt idx="12">
                  <c:v>Волонтер</c:v>
                </c:pt>
                <c:pt idx="13">
                  <c:v>Пенсіонер з числа військовослужбовців</c:v>
                </c:pt>
                <c:pt idx="14">
                  <c:v>Пенсіонер</c:v>
                </c:pt>
                <c:pt idx="15">
                  <c:v>Інші</c:v>
                </c:pt>
              </c:strCache>
            </c:strRef>
          </c:cat>
          <c:val>
            <c:numRef>
              <c:f>Аркуш1!$C$2:$C$17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7">
                  <c:v>Робітник</c:v>
                </c:pt>
                <c:pt idx="8">
                  <c:v>Державний службовець</c:v>
                </c:pt>
                <c:pt idx="9">
                  <c:v>Військовослужбовець</c:v>
                </c:pt>
                <c:pt idx="10">
                  <c:v>Працівник бюджетної сфери</c:v>
                </c:pt>
                <c:pt idx="11">
                  <c:v>Підприємець</c:v>
                </c:pt>
                <c:pt idx="12">
                  <c:v>Волонтер</c:v>
                </c:pt>
                <c:pt idx="13">
                  <c:v>Пенсіонер з числа військовослужбовців</c:v>
                </c:pt>
                <c:pt idx="14">
                  <c:v>Пенсіонер</c:v>
                </c:pt>
                <c:pt idx="15">
                  <c:v>Інші</c:v>
                </c:pt>
              </c:strCache>
            </c:strRef>
          </c:cat>
          <c:val>
            <c:numRef>
              <c:f>Аркуш1!$D$2:$D$17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63497728"/>
        <c:axId val="63499264"/>
        <c:axId val="0"/>
      </c:bar3DChart>
      <c:catAx>
        <c:axId val="6349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3499264"/>
        <c:crosses val="autoZero"/>
        <c:auto val="1"/>
        <c:lblAlgn val="ctr"/>
        <c:lblOffset val="100"/>
        <c:noMultiLvlLbl val="0"/>
      </c:catAx>
      <c:valAx>
        <c:axId val="63499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6349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uk-UA" sz="1800" b="1" i="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Донецької області</a:t>
            </a:r>
            <a:endParaRPr lang="uk-UA" sz="1800" b="1" i="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535743851944832"/>
          <c:y val="0.15268642409682151"/>
          <c:w val="0.6909053477690289"/>
          <c:h val="0.80455675104406232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scene3d>
              <a:camera prst="orthographicFront"/>
              <a:lightRig rig="threePt" dir="t"/>
            </a:scene3d>
            <a:sp3d prstMaterial="matte">
              <a:bevelT/>
              <a:bevelB w="165100" prst="coolSlant"/>
            </a:sp3d>
          </c:spPr>
          <c:invertIfNegative val="0"/>
          <c:dLbls>
            <c:dLbl>
              <c:idx val="4"/>
              <c:layout>
                <c:manualLayout>
                  <c:x val="2.29166666666666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6C-45DB-96B6-D9D3D79EFFE3}"/>
                </c:ext>
              </c:extLst>
            </c:dLbl>
            <c:dLbl>
              <c:idx val="5"/>
              <c:layout>
                <c:manualLayout>
                  <c:x val="2.0833333333333332E-2"/>
                  <c:y val="-1.85185185185191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6C-45DB-96B6-D9D3D79EFFE3}"/>
                </c:ext>
              </c:extLst>
            </c:dLbl>
            <c:dLbl>
              <c:idx val="6"/>
              <c:layout>
                <c:manualLayout>
                  <c:x val="2.18749999999999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26C-45DB-96B6-D9D3D79EFFE3}"/>
                </c:ext>
              </c:extLst>
            </c:dLbl>
            <c:dLbl>
              <c:idx val="7"/>
              <c:layout>
                <c:manualLayout>
                  <c:x val="2.29166666666666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26C-45DB-96B6-D9D3D79EFFE3}"/>
                </c:ext>
              </c:extLst>
            </c:dLbl>
            <c:dLbl>
              <c:idx val="8"/>
              <c:layout>
                <c:manualLayout>
                  <c:x val="2.395833333333333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26C-45DB-96B6-D9D3D79EFFE3}"/>
                </c:ext>
              </c:extLst>
            </c:dLbl>
            <c:dLbl>
              <c:idx val="9"/>
              <c:layout>
                <c:manualLayout>
                  <c:x val="2.60416666666666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26C-45DB-96B6-D9D3D79EFFE3}"/>
                </c:ext>
              </c:extLst>
            </c:dLbl>
            <c:dLbl>
              <c:idx val="10"/>
              <c:layout>
                <c:manualLayout>
                  <c:x val="2.5000000000000001E-2"/>
                  <c:y val="-3.70370370370373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26C-45DB-96B6-D9D3D79EFFE3}"/>
                </c:ext>
              </c:extLst>
            </c:dLbl>
            <c:dLbl>
              <c:idx val="11"/>
              <c:layout>
                <c:manualLayout>
                  <c:x val="7.604166666666666E-2"/>
                  <c:y val="-1.1111111111111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26C-45DB-96B6-D9D3D79EFFE3}"/>
                </c:ext>
              </c:extLst>
            </c:dLbl>
            <c:dLbl>
              <c:idx val="12"/>
              <c:layout>
                <c:manualLayout>
                  <c:x val="0.1760416666666666"/>
                  <c:y val="-7.40740740740740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26C-45DB-96B6-D9D3D79EFFE3}"/>
                </c:ext>
              </c:extLst>
            </c:dLbl>
            <c:dLbl>
              <c:idx val="13"/>
              <c:layout>
                <c:manualLayout>
                  <c:x val="0.34895829670623513"/>
                  <c:y val="-1.1111111111111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26C-45DB-96B6-D9D3D79EFF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4">
                  <c:v>Ветеран праці</c:v>
                </c:pt>
                <c:pt idx="5">
                  <c:v>Учасник війни</c:v>
                </c:pt>
                <c:pt idx="6">
                  <c:v>Дитина війни</c:v>
                </c:pt>
                <c:pt idx="7">
                  <c:v>Особа з інвалідністю ІІ групи</c:v>
                </c:pt>
                <c:pt idx="8">
                  <c:v>Учасник бойових дій</c:v>
                </c:pt>
                <c:pt idx="9">
                  <c:v>Особа з інвалідністю І групи</c:v>
                </c:pt>
                <c:pt idx="10">
                  <c:v>Учасник АТО/ООС</c:v>
                </c:pt>
                <c:pt idx="11">
                  <c:v>Одинока мати</c:v>
                </c:pt>
                <c:pt idx="12">
                  <c:v>Особа з інвалідністю ІІІ групи </c:v>
                </c:pt>
                <c:pt idx="13">
                  <c:v>Переселенець, або внутрішньо переміщена особа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8</c:v>
                </c:pt>
                <c:pt idx="8">
                  <c:v>9</c:v>
                </c:pt>
                <c:pt idx="9">
                  <c:v>15</c:v>
                </c:pt>
                <c:pt idx="10">
                  <c:v>58</c:v>
                </c:pt>
                <c:pt idx="11">
                  <c:v>462</c:v>
                </c:pt>
                <c:pt idx="12">
                  <c:v>1378</c:v>
                </c:pt>
                <c:pt idx="13">
                  <c:v>2985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26C-45DB-96B6-D9D3D79EF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43293312"/>
        <c:axId val="62625280"/>
        <c:axId val="0"/>
      </c:bar3DChart>
      <c:catAx>
        <c:axId val="432933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62625280"/>
        <c:crosses val="autoZero"/>
        <c:auto val="1"/>
        <c:lblAlgn val="ctr"/>
        <c:lblOffset val="100"/>
        <c:noMultiLvlLbl val="0"/>
      </c:catAx>
      <c:valAx>
        <c:axId val="626252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uk-UA"/>
          </a:p>
        </c:txPr>
        <c:crossAx val="43293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Донецької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222358237248724"/>
          <c:y val="1.78223546277466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22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760209983410578"/>
          <c:y val="0.25887986736086444"/>
          <c:w val="0.58084645669291346"/>
          <c:h val="0.5282112314985937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5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A81-4134-BD54-D306B7770B1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F155-41A6-AF88-DE153F1BE7D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F155-41A6-AF88-DE153F1BE7D1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974A-4B67-A8D8-B39FD39EC02A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974A-4B67-A8D8-B39FD39EC02A}"/>
              </c:ext>
            </c:extLst>
          </c:dPt>
          <c:dPt>
            <c:idx val="5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EA5E-4DDD-9B9C-3F7498A018EF}"/>
              </c:ext>
            </c:extLst>
          </c:dPt>
          <c:dPt>
            <c:idx val="6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EA5E-4DDD-9B9C-3F7498A018EF}"/>
              </c:ext>
            </c:extLst>
          </c:dPt>
          <c:dPt>
            <c:idx val="7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EA5E-4DDD-9B9C-3F7498A018EF}"/>
              </c:ext>
            </c:extLst>
          </c:dPt>
          <c:dPt>
            <c:idx val="8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EA5E-4DDD-9B9C-3F7498A018EF}"/>
              </c:ext>
            </c:extLst>
          </c:dPt>
          <c:dPt>
            <c:idx val="9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210B-4414-A06B-2A4C5FA63DC0}"/>
              </c:ext>
            </c:extLst>
          </c:dPt>
          <c:dPt>
            <c:idx val="10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BF2-4DB9-A2C4-2EA92907F554}"/>
              </c:ext>
            </c:extLst>
          </c:dPt>
          <c:dLbls>
            <c:dLbl>
              <c:idx val="0"/>
              <c:layout>
                <c:manualLayout>
                  <c:x val="-0.1076991469816273"/>
                  <c:y val="5.3487314085739285E-2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Державне будівництво, адміністративно-територіальний устрій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A81-4134-BD54-D306B7770B12}"/>
                </c:ext>
              </c:extLst>
            </c:dLbl>
            <c:dLbl>
              <c:idx val="1"/>
              <c:layout>
                <c:manualLayout>
                  <c:x val="-5.3485728346456693E-2"/>
                  <c:y val="0.24123417906095071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Діяльність Верховної Ради України, Президента України та Кабінету Міністрів України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28,1%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F155-41A6-AF88-DE153F1BE7D1}"/>
                </c:ext>
              </c:extLst>
            </c:dLbl>
            <c:dLbl>
              <c:idx val="2"/>
              <c:layout>
                <c:manualLayout>
                  <c:x val="-0.21981832349081365"/>
                  <c:y val="0.16776173811606881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Діяльність місцевих органів виконавчої влади</a:t>
                    </a:r>
                    <a:r>
                      <a:rPr lang="ru-RU" baseline="0" dirty="0" smtClean="0"/>
                      <a:t>
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F155-41A6-AF88-DE153F1BE7D1}"/>
                </c:ext>
              </c:extLst>
            </c:dLbl>
            <c:dLbl>
              <c:idx val="3"/>
              <c:layout>
                <c:manualLayout>
                  <c:x val="-0.20854584973753282"/>
                  <c:y val="5.6480898221055703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Діяльність об'єднань громадян, релігія та міжконфесійні відносини</a:t>
                    </a:r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974A-4B67-A8D8-B39FD39EC02A}"/>
                </c:ext>
              </c:extLst>
            </c:dLbl>
            <c:dLbl>
              <c:idx val="4"/>
              <c:layout>
                <c:manualLayout>
                  <c:x val="-0.23091773293963255"/>
                  <c:y val="-3.833333333333333E-2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Діяльність органів місцевого самоврядування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974A-4B67-A8D8-B39FD39EC02A}"/>
                </c:ext>
              </c:extLst>
            </c:dLbl>
            <c:dLbl>
              <c:idx val="5"/>
              <c:layout>
                <c:manualLayout>
                  <c:x val="-9.0847522965879279E-2"/>
                  <c:y val="-7.4382065342123466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noProof="0" dirty="0" smtClean="0"/>
                      <a:t>Діяльність підприємств та установ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8961507545931755"/>
                      <c:h val="8.55303394387585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EA5E-4DDD-9B9C-3F7498A018EF}"/>
                </c:ext>
              </c:extLst>
            </c:dLbl>
            <c:dLbl>
              <c:idx val="6"/>
              <c:layout>
                <c:manualLayout>
                  <c:x val="9.0216535433070871E-2"/>
                  <c:y val="-7.6459755030621177E-2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Діяльність центральних органів виконавчої влади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EA5E-4DDD-9B9C-3F7498A018EF}"/>
                </c:ext>
              </c:extLst>
            </c:dLbl>
            <c:dLbl>
              <c:idx val="7"/>
              <c:layout>
                <c:manualLayout>
                  <c:x val="0.24680134514435695"/>
                  <c:y val="-9.6850393700787407E-2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Екологія та природні ресурси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1-EA5E-4DDD-9B9C-3F7498A018EF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EA5E-4DDD-9B9C-3F7498A018EF}"/>
                </c:ext>
              </c:extLst>
            </c:dLbl>
            <c:dLbl>
              <c:idx val="9"/>
              <c:layout>
                <c:manualLayout>
                  <c:x val="1.4503034776902887E-2"/>
                  <c:y val="-3.1575969670457858E-2"/>
                </c:manualLayout>
              </c:layout>
              <c:tx>
                <c:rich>
                  <a:bodyPr/>
                  <a:lstStyle/>
                  <a:p>
                    <a:r>
                      <a:rPr lang="uk-UA" noProof="0" dirty="0" smtClean="0"/>
                      <a:t>Житлова політика</a:t>
                    </a:r>
                    <a:endParaRPr lang="uk-UA" baseline="0" noProof="0" dirty="0" smtClean="0"/>
                  </a:p>
                  <a:p>
                    <a:r>
                      <a:rPr lang="uk-UA" baseline="0" dirty="0" smtClean="0"/>
                      <a:t>13,7%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C-210B-4414-A06B-2A4C5FA63DC0}"/>
                </c:ext>
              </c:extLst>
            </c:dLbl>
            <c:dLbl>
              <c:idx val="10"/>
              <c:layout>
                <c:manualLayout>
                  <c:x val="3.61186843832021E-2"/>
                  <c:y val="-0.11234106153397493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Забезпечення дотримання законності та охорони правопорядку, реалізація прав і свобод громадян, запобігання дискримінації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BBF2-4DB9-A2C4-2EA92907F554}"/>
                </c:ext>
              </c:extLst>
            </c:dLbl>
            <c:dLbl>
              <c:idx val="11"/>
              <c:layout>
                <c:manualLayout>
                  <c:x val="5.074327427821522E-2"/>
                  <c:y val="-2.6169145523476198E-2"/>
                </c:manualLayout>
              </c:layout>
              <c:tx>
                <c:rich>
                  <a:bodyPr/>
                  <a:lstStyle/>
                  <a:p>
                    <a:fld id="{5FE3FB9F-AC28-4FD6-8A7A-99582C5380D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210B-4414-A06B-2A4C5FA63DC0}"/>
                </c:ext>
              </c:extLst>
            </c:dLbl>
            <c:dLbl>
              <c:idx val="12"/>
              <c:layout>
                <c:manualLayout>
                  <c:x val="0.19057529527559039"/>
                  <c:y val="-1.843082911463441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DB65-4EA8-9144-E9D87C8FC109}"/>
                </c:ext>
              </c:extLst>
            </c:dLbl>
            <c:dLbl>
              <c:idx val="13"/>
              <c:layout>
                <c:manualLayout>
                  <c:x val="8.3831446850393704E-2"/>
                  <c:y val="6.14218431029454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DB65-4EA8-9144-E9D87C8FC109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B65-4EA8-9144-E9D87C8FC109}"/>
                </c:ext>
              </c:extLst>
            </c:dLbl>
            <c:dLbl>
              <c:idx val="15"/>
              <c:layout>
                <c:manualLayout>
                  <c:x val="6.4700951443569549E-2"/>
                  <c:y val="0.154013706620005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B65-4EA8-9144-E9D87C8FC109}"/>
                </c:ext>
              </c:extLst>
            </c:dLbl>
            <c:dLbl>
              <c:idx val="16"/>
              <c:layout>
                <c:manualLayout>
                  <c:x val="2.0833333333333332E-2"/>
                  <c:y val="9.44442986293379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DB65-4EA8-9144-E9D87C8FC109}"/>
                </c:ext>
              </c:extLst>
            </c:dLbl>
            <c:dLbl>
              <c:idx val="17"/>
              <c:layout>
                <c:manualLayout>
                  <c:x val="2.7083333333333334E-2"/>
                  <c:y val="7.40739282589676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DB65-4EA8-9144-E9D87C8FC109}"/>
                </c:ext>
              </c:extLst>
            </c:dLbl>
            <c:dLbl>
              <c:idx val="18"/>
              <c:layout>
                <c:manualLayout>
                  <c:x val="9.1316601049868773E-2"/>
                  <c:y val="0.209151064450277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DB65-4EA8-9144-E9D87C8FC109}"/>
                </c:ext>
              </c:extLst>
            </c:dLbl>
            <c:dLbl>
              <c:idx val="19"/>
              <c:layout>
                <c:manualLayout>
                  <c:x val="-0.15889575131233588"/>
                  <c:y val="0.168322251385243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DB65-4EA8-9144-E9D87C8FC109}"/>
                </c:ext>
              </c:extLst>
            </c:dLbl>
            <c:dLbl>
              <c:idx val="20"/>
              <c:layout>
                <c:manualLayout>
                  <c:x val="-5.0458169291338582E-2"/>
                  <c:y val="0.13735406086574956"/>
                </c:manualLayout>
              </c:layout>
              <c:tx>
                <c:rich>
                  <a:bodyPr/>
                  <a:lstStyle/>
                  <a:p>
                    <a:fld id="{44EFE1F2-7D92-4565-81DD-AE062B8BC24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DB65-4EA8-9144-E9D87C8FC109}"/>
                </c:ext>
              </c:extLst>
            </c:dLbl>
            <c:dLbl>
              <c:idx val="21"/>
              <c:layout>
                <c:manualLayout>
                  <c:x val="0.1875"/>
                  <c:y val="8.68701571281159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5815534776902887"/>
                      <c:h val="8.01282407516494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DB65-4EA8-9144-E9D87C8FC109}"/>
                </c:ext>
              </c:extLst>
            </c:dLbl>
            <c:dLbl>
              <c:idx val="22"/>
              <c:layout>
                <c:manualLayout>
                  <c:x val="4.791666666666667E-2"/>
                  <c:y val="0.158092855990123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DB65-4EA8-9144-E9D87C8FC109}"/>
                </c:ext>
              </c:extLst>
            </c:dLbl>
            <c:dLbl>
              <c:idx val="23"/>
              <c:layout>
                <c:manualLayout>
                  <c:x val="-0.21863123359580053"/>
                  <c:y val="0.192868097534459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DB65-4EA8-9144-E9D87C8FC109}"/>
                </c:ext>
              </c:extLst>
            </c:dLbl>
            <c:dLbl>
              <c:idx val="24"/>
              <c:layout>
                <c:manualLayout>
                  <c:x val="-0.14040813648293962"/>
                  <c:y val="0.129376951430904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DB65-4EA8-9144-E9D87C8FC10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Аркуш1!$A$2:$A$26</c:f>
              <c:strCache>
                <c:ptCount val="25"/>
                <c:pt idx="0">
                  <c:v>Державне будівництво, адміністративно-територіальний устрій</c:v>
                </c:pt>
                <c:pt idx="1">
                  <c:v>Діяльність Верховної Ради України, Президента України та Кабінету Міністрів України</c:v>
                </c:pt>
                <c:pt idx="2">
                  <c:v>Діяльність місцевих органів виконавчої влади</c:v>
                </c:pt>
                <c:pt idx="3">
                  <c:v>Діяльність об'єднань громадян, релігія та міжконфесійні відносини</c:v>
                </c:pt>
                <c:pt idx="4">
                  <c:v>Діяльність органів місцевого самоврядування</c:v>
                </c:pt>
                <c:pt idx="5">
                  <c:v>Діяльність підприємств та установ</c:v>
                </c:pt>
                <c:pt idx="6">
                  <c:v>Діяльність центральних органів виконавчої влади</c:v>
                </c:pt>
                <c:pt idx="7">
                  <c:v>Екологія та природні ресурси</c:v>
                </c:pt>
                <c:pt idx="8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9">
                  <c:v>Житлова політика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Інформаційна політика, діяльність медіа</c:v>
                </c:pt>
                <c:pt idx="12">
                  <c:v>Інше</c:v>
                </c:pt>
                <c:pt idx="13">
                  <c:v>Комунальне господарство</c:v>
                </c:pt>
                <c:pt idx="14">
                  <c:v>Культура та культурна спадщина, туризм</c:v>
                </c:pt>
                <c:pt idx="15">
                  <c:v>Молодь. Фізична культура і спорт</c:v>
                </c:pt>
                <c:pt idx="16">
                  <c:v>Обороноздатність, суверенітет, міждержавні і міжнаціональні відносини </c:v>
                </c:pt>
                <c:pt idx="17">
                  <c:v>Освіта, наукова, науково-технічна, інноваційна діяльність та інтелектуальна власність</c:v>
                </c:pt>
                <c:pt idx="18">
                  <c:v>Охорона здоров'я</c:v>
                </c:pt>
                <c:pt idx="19">
                  <c:v>Сімейна та гендерна політика. Захист прав дітей</c:v>
                </c:pt>
                <c:pt idx="20">
                  <c:v>Соціальна політика. Соціальний захист населення</c:v>
                </c:pt>
                <c:pt idx="21">
                  <c:v>Культура та культурна спадщина, туризм</c:v>
                </c:pt>
                <c:pt idx="22">
                  <c:v>Економічна, цінова, інвестиційна, зовнішньоекономічна,
регіональна політика та будівництво, підприємництво</c:v>
                </c:pt>
                <c:pt idx="23">
                  <c:v>Транспорт і зв'язок</c:v>
                </c:pt>
                <c:pt idx="24">
                  <c:v>Фінансова, податкова, митна політика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25"/>
                <c:pt idx="0">
                  <c:v>40</c:v>
                </c:pt>
                <c:pt idx="1">
                  <c:v>2980</c:v>
                </c:pt>
                <c:pt idx="2">
                  <c:v>44</c:v>
                </c:pt>
                <c:pt idx="3">
                  <c:v>34</c:v>
                </c:pt>
                <c:pt idx="4">
                  <c:v>205</c:v>
                </c:pt>
                <c:pt idx="5">
                  <c:v>10</c:v>
                </c:pt>
                <c:pt idx="6">
                  <c:v>411</c:v>
                </c:pt>
                <c:pt idx="7">
                  <c:v>36</c:v>
                </c:pt>
                <c:pt idx="8">
                  <c:v>22</c:v>
                </c:pt>
                <c:pt idx="9">
                  <c:v>1455</c:v>
                </c:pt>
                <c:pt idx="10">
                  <c:v>582</c:v>
                </c:pt>
                <c:pt idx="11">
                  <c:v>48</c:v>
                </c:pt>
                <c:pt idx="12">
                  <c:v>16</c:v>
                </c:pt>
                <c:pt idx="13">
                  <c:v>149</c:v>
                </c:pt>
                <c:pt idx="14">
                  <c:v>26</c:v>
                </c:pt>
                <c:pt idx="15">
                  <c:v>12</c:v>
                </c:pt>
                <c:pt idx="16">
                  <c:v>1432</c:v>
                </c:pt>
                <c:pt idx="17">
                  <c:v>82</c:v>
                </c:pt>
                <c:pt idx="18">
                  <c:v>132</c:v>
                </c:pt>
                <c:pt idx="19">
                  <c:v>18</c:v>
                </c:pt>
                <c:pt idx="20">
                  <c:v>2543</c:v>
                </c:pt>
                <c:pt idx="21">
                  <c:v>26</c:v>
                </c:pt>
                <c:pt idx="22">
                  <c:v>22</c:v>
                </c:pt>
                <c:pt idx="23">
                  <c:v>30</c:v>
                </c:pt>
                <c:pt idx="24">
                  <c:v>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1-4134-BD54-D306B7770B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pPr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іаграма 11"/>
          <p:cNvGraphicFramePr/>
          <p:nvPr>
            <p:extLst>
              <p:ext uri="{D42A27DB-BD31-4B8C-83A1-F6EECF244321}">
                <p14:modId xmlns:p14="http://schemas.microsoft.com/office/powerpoint/2010/main" val="2336423170"/>
              </p:ext>
            </p:extLst>
          </p:nvPr>
        </p:nvGraphicFramePr>
        <p:xfrm>
          <a:off x="373711" y="254442"/>
          <a:ext cx="11513489" cy="632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625533219"/>
              </p:ext>
            </p:extLst>
          </p:nvPr>
        </p:nvGraphicFramePr>
        <p:xfrm>
          <a:off x="286247" y="270345"/>
          <a:ext cx="11632758" cy="6305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89311979"/>
              </p:ext>
            </p:extLst>
          </p:nvPr>
        </p:nvGraphicFramePr>
        <p:xfrm>
          <a:off x="423333" y="169332"/>
          <a:ext cx="11023600" cy="651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іаграма 10"/>
          <p:cNvGraphicFramePr/>
          <p:nvPr>
            <p:extLst>
              <p:ext uri="{D42A27DB-BD31-4B8C-83A1-F6EECF244321}">
                <p14:modId xmlns:p14="http://schemas.microsoft.com/office/powerpoint/2010/main" val="2887907659"/>
              </p:ext>
            </p:extLst>
          </p:nvPr>
        </p:nvGraphicFramePr>
        <p:xfrm>
          <a:off x="0" y="0"/>
          <a:ext cx="12192000" cy="6747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5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201</Words>
  <Application>Microsoft Office PowerPoint</Application>
  <PresentationFormat>Широкий екран</PresentationFormat>
  <Paragraphs>51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159</cp:revision>
  <cp:lastPrinted>2026-01-12T12:14:58Z</cp:lastPrinted>
  <dcterms:created xsi:type="dcterms:W3CDTF">2018-01-03T13:22:59Z</dcterms:created>
  <dcterms:modified xsi:type="dcterms:W3CDTF">2026-01-12T16:42:09Z</dcterms:modified>
</cp:coreProperties>
</file>