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797675" cy="9926638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озділ за промовчанням" id="{AA2DEFDD-AFF3-4729-B23E-1B94F7837D82}">
          <p14:sldIdLst>
            <p14:sldId id="256"/>
            <p14:sldId id="257"/>
            <p14:sldId id="258"/>
            <p14:sldId id="25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звернення</a:t>
            </a:r>
            <a:r>
              <a:rPr lang="uk-UA" sz="20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мешканців Дніпропетровської області за формою надходження</a:t>
            </a:r>
            <a:endPara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7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1141581777631297"/>
          <c:y val="0.2430969944632026"/>
          <c:w val="0.78651912578350458"/>
          <c:h val="0.67117929524644682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952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  <a:bevelB/>
              <a:contourClr>
                <a:srgbClr val="000000"/>
              </a:contourClr>
            </a:sp3d>
          </c:spPr>
          <c:explosion val="1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565-41D7-998A-A12F5781B11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C-21EB-4834-BD5B-E4F6449C2E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BB54-4FDA-816D-B428ECCF62E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BB54-4FDA-816D-B428ECCF62E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D1CE-4952-9176-CAAD0D53B718}"/>
              </c:ext>
            </c:extLst>
          </c:dPt>
          <c:dLbls>
            <c:dLbl>
              <c:idx val="0"/>
              <c:layout>
                <c:manualLayout>
                  <c:x val="9.5979378321707342E-3"/>
                  <c:y val="0.2037911994572188"/>
                </c:manualLayout>
              </c:layout>
              <c:tx>
                <c:rich>
                  <a:bodyPr/>
                  <a:lstStyle/>
                  <a:p>
                    <a:r>
                      <a:rPr lang="uk-UA" dirty="0" smtClean="0"/>
                      <a:t>Поштою </a:t>
                    </a:r>
                    <a:br>
                      <a:rPr lang="uk-UA" dirty="0" smtClean="0"/>
                    </a:br>
                    <a:r>
                      <a:rPr lang="uk-UA" baseline="0" dirty="0" smtClean="0"/>
                      <a:t>23,1%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565-41D7-998A-A12F5781B110}"/>
                </c:ext>
              </c:extLst>
            </c:dLbl>
            <c:dLbl>
              <c:idx val="1"/>
              <c:layout>
                <c:manualLayout>
                  <c:x val="-2.8052197334691532E-2"/>
                  <c:y val="-0.15159331266419154"/>
                </c:manualLayout>
              </c:layout>
              <c:tx>
                <c:rich>
                  <a:bodyPr/>
                  <a:lstStyle/>
                  <a:p>
                    <a:fld id="{98931E77-0040-42FB-9B7B-2AA08B316CA1}" type="CATEGORYNAME">
                      <a:rPr lang="uk-UA" sz="1300" b="1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pPr/>
                      <a:t>[ІМ’Я КАТЕГОРІЇ]</a:t>
                    </a:fld>
                    <a:r>
                      <a:rPr lang="uk-UA" sz="1300" b="1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t>
</a:t>
                    </a:r>
                    <a:r>
                      <a:rPr lang="uk-UA" sz="1300" b="1" baseline="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t>68,8%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21EB-4834-BD5B-E4F6449C2E02}"/>
                </c:ext>
              </c:extLst>
            </c:dLbl>
            <c:dLbl>
              <c:idx val="2"/>
              <c:layout>
                <c:manualLayout>
                  <c:x val="-0.14844287756274263"/>
                  <c:y val="-9.007718578596885E-2"/>
                </c:manualLayout>
              </c:layout>
              <c:tx>
                <c:rich>
                  <a:bodyPr/>
                  <a:lstStyle/>
                  <a:p>
                    <a:fld id="{5D5D54B5-B6D0-475B-8818-1B3230A4DDB1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BB54-4FDA-816D-B428ECCF62E7}"/>
                </c:ext>
              </c:extLst>
            </c:dLbl>
            <c:dLbl>
              <c:idx val="3"/>
              <c:layout>
                <c:manualLayout>
                  <c:x val="2.3376831112242934E-3"/>
                  <c:y val="-9.447119484869905E-2"/>
                </c:manualLayout>
              </c:layout>
              <c:tx>
                <c:rich>
                  <a:bodyPr/>
                  <a:lstStyle/>
                  <a:p>
                    <a:r>
                      <a:rPr lang="ru-RU" dirty="0" err="1" smtClean="0"/>
                      <a:t>Від</a:t>
                    </a:r>
                    <a:r>
                      <a:rPr lang="ru-RU" dirty="0" smtClean="0"/>
                      <a:t> </a:t>
                    </a:r>
                    <a:r>
                      <a:rPr lang="ru-RU" dirty="0" err="1" smtClean="0"/>
                      <a:t>інших</a:t>
                    </a:r>
                    <a:r>
                      <a:rPr lang="ru-RU" dirty="0" smtClean="0"/>
                      <a:t> </a:t>
                    </a:r>
                    <a:r>
                      <a:rPr lang="ru-RU" dirty="0" err="1" smtClean="0"/>
                      <a:t>органів</a:t>
                    </a:r>
                    <a:r>
                      <a:rPr lang="ru-RU" dirty="0" smtClean="0"/>
                      <a:t>, </a:t>
                    </a:r>
                    <a:r>
                      <a:rPr lang="ru-RU" dirty="0" err="1" smtClean="0"/>
                      <a:t>установ</a:t>
                    </a:r>
                    <a:r>
                      <a:rPr lang="ru-RU" dirty="0" smtClean="0"/>
                      <a:t>, </a:t>
                    </a:r>
                    <a:r>
                      <a:rPr lang="ru-RU" dirty="0" err="1" smtClean="0"/>
                      <a:t>організацій</a:t>
                    </a:r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5,3%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BB54-4FDA-816D-B428ECCF62E7}"/>
                </c:ext>
              </c:extLst>
            </c:dLbl>
            <c:dLbl>
              <c:idx val="4"/>
              <c:layout>
                <c:manualLayout>
                  <c:x val="4.1587934757289127E-2"/>
                  <c:y val="1.7576036250920711E-2"/>
                </c:manualLayout>
              </c:layout>
              <c:tx>
                <c:rich>
                  <a:bodyPr/>
                  <a:lstStyle/>
                  <a:p>
                    <a:fld id="{BD901489-5C4F-45BA-A6D2-E2AA5635F6B1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2,1%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D1CE-4952-9176-CAAD0D53B71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dk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Аркуш1!$A$2:$A$6</c:f>
              <c:strCache>
                <c:ptCount val="5"/>
                <c:pt idx="0">
                  <c:v>Надійшло поштою</c:v>
                </c:pt>
                <c:pt idx="1">
                  <c:v>Засобами електронного зв'язку</c:v>
                </c:pt>
                <c:pt idx="2">
                  <c:v>Через органи влади </c:v>
                </c:pt>
                <c:pt idx="3">
                  <c:v>Через органи державної влади, інші установи та організації</c:v>
                </c:pt>
                <c:pt idx="4">
                  <c:v>Засобами телефонного зв'язку</c:v>
                </c:pt>
              </c:strCache>
            </c:strRef>
          </c:cat>
          <c:val>
            <c:numRef>
              <c:f>Аркуш1!$B$2:$B$6</c:f>
              <c:numCache>
                <c:formatCode>General</c:formatCode>
                <c:ptCount val="5"/>
                <c:pt idx="0">
                  <c:v>7532</c:v>
                </c:pt>
                <c:pt idx="1">
                  <c:v>22451</c:v>
                </c:pt>
                <c:pt idx="2">
                  <c:v>126</c:v>
                </c:pt>
                <c:pt idx="3">
                  <c:v>1744</c:v>
                </c:pt>
                <c:pt idx="4">
                  <c:v>695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65-41D7-998A-A12F5781B110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соціальний стан авторів звернень з Дніпропетровської області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 prstMaterial="matte"/>
      </c:spPr>
    </c:sideWall>
    <c:back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 prstMaterial="matte"/>
      </c:spPr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6.7440772265876303E-2"/>
                  <c:y val="-4.22545637840126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ED5F-45C6-A198-5FFE1CA991AF}"/>
                </c:ext>
              </c:extLst>
            </c:dLbl>
            <c:dLbl>
              <c:idx val="1"/>
              <c:layout>
                <c:manualLayout>
                  <c:x val="4.7208540586113415E-2"/>
                  <c:y val="-1.05636409460031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D5F-45C6-A198-5FFE1CA991AF}"/>
                </c:ext>
              </c:extLst>
            </c:dLbl>
            <c:dLbl>
              <c:idx val="2"/>
              <c:layout>
                <c:manualLayout>
                  <c:x val="2.3604226040581509E-2"/>
                  <c:y val="-6.338101389326730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2614946025698466E-2"/>
                      <c:h val="3.791299053348049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ED5F-45C6-A198-5FFE1CA991AF}"/>
                </c:ext>
              </c:extLst>
            </c:dLbl>
            <c:dLbl>
              <c:idx val="3"/>
              <c:layout>
                <c:manualLayout>
                  <c:x val="2.248025742195877E-2"/>
                  <c:y val="-4.22545637840126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D5F-45C6-A198-5FFE1CA991AF}"/>
                </c:ext>
              </c:extLst>
            </c:dLbl>
            <c:dLbl>
              <c:idx val="4"/>
              <c:layout>
                <c:manualLayout>
                  <c:x val="2.4728283164154645E-2"/>
                  <c:y val="-4.22545637840134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D5F-45C6-A198-5FFE1CA991AF}"/>
                </c:ext>
              </c:extLst>
            </c:dLbl>
            <c:dLbl>
              <c:idx val="5"/>
              <c:layout>
                <c:manualLayout>
                  <c:x val="3.4844399004036089E-2"/>
                  <c:y val="-8.45091275680252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D5F-45C6-A198-5FFE1CA991AF}"/>
                </c:ext>
              </c:extLst>
            </c:dLbl>
            <c:dLbl>
              <c:idx val="6"/>
              <c:layout>
                <c:manualLayout>
                  <c:x val="1.9108218808664954E-2"/>
                  <c:y val="-2.11272818920070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D5F-45C6-A198-5FFE1CA991AF}"/>
                </c:ext>
              </c:extLst>
            </c:dLbl>
            <c:dLbl>
              <c:idx val="7"/>
              <c:layout>
                <c:manualLayout>
                  <c:x val="2.1356244550860749E-2"/>
                  <c:y val="-2.11272818920063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8A2-4FC0-A210-722C2C483E61}"/>
                </c:ext>
              </c:extLst>
            </c:dLbl>
            <c:dLbl>
              <c:idx val="8"/>
              <c:layout>
                <c:manualLayout>
                  <c:x val="1.6860193066468993E-2"/>
                  <c:y val="-2.11272818920063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364-4F10-9798-9132B1E9E933}"/>
                </c:ext>
              </c:extLst>
            </c:dLbl>
            <c:dLbl>
              <c:idx val="9"/>
              <c:layout>
                <c:manualLayout>
                  <c:x val="6.2944720781484553E-2"/>
                  <c:y val="-2.11272818920063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364-4F10-9798-9132B1E9E933}"/>
                </c:ext>
              </c:extLst>
            </c:dLbl>
            <c:dLbl>
              <c:idx val="10"/>
              <c:layout>
                <c:manualLayout>
                  <c:x val="2.4728283164154645E-2"/>
                  <c:y val="-1.26763691352037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364-4F10-9798-9132B1E9E933}"/>
                </c:ext>
              </c:extLst>
            </c:dLbl>
            <c:dLbl>
              <c:idx val="11"/>
              <c:layout>
                <c:manualLayout>
                  <c:x val="2.9224423153496878E-2"/>
                  <c:y val="-5.281737294726453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1704592070505165E-2"/>
                      <c:h val="3.580026234427986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B61E-48E8-AB68-19BABACBF786}"/>
                </c:ext>
              </c:extLst>
            </c:dLbl>
            <c:dLbl>
              <c:idx val="12"/>
              <c:layout>
                <c:manualLayout>
                  <c:x val="2.3604270293056707E-2"/>
                  <c:y val="-6.33818456760189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61E-48E8-AB68-19BABACBF786}"/>
                </c:ext>
              </c:extLst>
            </c:dLbl>
            <c:dLbl>
              <c:idx val="13"/>
              <c:layout>
                <c:manualLayout>
                  <c:x val="0.29561538509875779"/>
                  <c:y val="-1.05636409460031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5A2-4538-85E7-C65010C7AC0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Аркуш1!$A$2:$A$15</c:f>
              <c:strCache>
                <c:ptCount val="14"/>
                <c:pt idx="0">
                  <c:v>Пенсіонер</c:v>
                </c:pt>
                <c:pt idx="1">
                  <c:v>Пенсіонер з числа військовослужбовців</c:v>
                </c:pt>
                <c:pt idx="2">
                  <c:v>Робітник</c:v>
                </c:pt>
                <c:pt idx="3">
                  <c:v>Працівник бюджетної сфери</c:v>
                </c:pt>
                <c:pt idx="4">
                  <c:v>Військовослужбовець</c:v>
                </c:pt>
                <c:pt idx="5">
                  <c:v>Підприємець</c:v>
                </c:pt>
                <c:pt idx="6">
                  <c:v>Безробітний</c:v>
                </c:pt>
                <c:pt idx="7">
                  <c:v>Здобувач освіти</c:v>
                </c:pt>
                <c:pt idx="8">
                  <c:v>Служитель релігійної організації</c:v>
                </c:pt>
                <c:pt idx="9">
                  <c:v>Особа, шо позбавлена волі; особа, воля якої обмежена</c:v>
                </c:pt>
                <c:pt idx="10">
                  <c:v>Журналіст</c:v>
                </c:pt>
                <c:pt idx="11">
                  <c:v>Адвокат</c:v>
                </c:pt>
                <c:pt idx="12">
                  <c:v>Волонтер</c:v>
                </c:pt>
                <c:pt idx="13">
                  <c:v>Інші</c:v>
                </c:pt>
              </c:strCache>
            </c:strRef>
          </c:cat>
          <c:val>
            <c:numRef>
              <c:f>Аркуш1!$B$2:$B$15</c:f>
              <c:numCache>
                <c:formatCode>General</c:formatCode>
                <c:ptCount val="14"/>
                <c:pt idx="0">
                  <c:v>3369</c:v>
                </c:pt>
                <c:pt idx="1">
                  <c:v>1649</c:v>
                </c:pt>
                <c:pt idx="2">
                  <c:v>29</c:v>
                </c:pt>
                <c:pt idx="3">
                  <c:v>62</c:v>
                </c:pt>
                <c:pt idx="4">
                  <c:v>477</c:v>
                </c:pt>
                <c:pt idx="5">
                  <c:v>842</c:v>
                </c:pt>
                <c:pt idx="6">
                  <c:v>23</c:v>
                </c:pt>
                <c:pt idx="7">
                  <c:v>86</c:v>
                </c:pt>
                <c:pt idx="8">
                  <c:v>2</c:v>
                </c:pt>
                <c:pt idx="9">
                  <c:v>3009</c:v>
                </c:pt>
                <c:pt idx="10">
                  <c:v>21</c:v>
                </c:pt>
                <c:pt idx="11">
                  <c:v>68</c:v>
                </c:pt>
                <c:pt idx="12">
                  <c:v>57</c:v>
                </c:pt>
                <c:pt idx="13">
                  <c:v>23427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5F-45C6-A198-5FFE1CA991AF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Аркуш1!$A$2:$A$15</c:f>
              <c:strCache>
                <c:ptCount val="14"/>
                <c:pt idx="0">
                  <c:v>Пенсіонер</c:v>
                </c:pt>
                <c:pt idx="1">
                  <c:v>Пенсіонер з числа військовослужбовців</c:v>
                </c:pt>
                <c:pt idx="2">
                  <c:v>Робітник</c:v>
                </c:pt>
                <c:pt idx="3">
                  <c:v>Працівник бюджетної сфери</c:v>
                </c:pt>
                <c:pt idx="4">
                  <c:v>Військовослужбовець</c:v>
                </c:pt>
                <c:pt idx="5">
                  <c:v>Підприємець</c:v>
                </c:pt>
                <c:pt idx="6">
                  <c:v>Безробітний</c:v>
                </c:pt>
                <c:pt idx="7">
                  <c:v>Здобувач освіти</c:v>
                </c:pt>
                <c:pt idx="8">
                  <c:v>Служитель релігійної організації</c:v>
                </c:pt>
                <c:pt idx="9">
                  <c:v>Особа, шо позбавлена волі; особа, воля якої обмежена</c:v>
                </c:pt>
                <c:pt idx="10">
                  <c:v>Журналіст</c:v>
                </c:pt>
                <c:pt idx="11">
                  <c:v>Адвокат</c:v>
                </c:pt>
                <c:pt idx="12">
                  <c:v>Волонтер</c:v>
                </c:pt>
                <c:pt idx="13">
                  <c:v>Інші</c:v>
                </c:pt>
              </c:strCache>
            </c:strRef>
          </c:cat>
          <c:val>
            <c:numRef>
              <c:f>Аркуш1!$C$2:$C$15</c:f>
              <c:numCache>
                <c:formatCode>General</c:formatCode>
                <c:ptCount val="14"/>
              </c:numCache>
            </c:numRef>
          </c:val>
          <c:extLst>
            <c:ext xmlns:c16="http://schemas.microsoft.com/office/drawing/2014/chart" uri="{C3380CC4-5D6E-409C-BE32-E72D297353CC}">
              <c16:uniqueId val="{00000001-ED5F-45C6-A198-5FFE1CA991AF}"/>
            </c:ext>
          </c:extLst>
        </c:ser>
        <c:ser>
          <c:idx val="2"/>
          <c:order val="2"/>
          <c:tx>
            <c:strRef>
              <c:f>Аркуш1!$D$1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Аркуш1!$A$2:$A$15</c:f>
              <c:strCache>
                <c:ptCount val="14"/>
                <c:pt idx="0">
                  <c:v>Пенсіонер</c:v>
                </c:pt>
                <c:pt idx="1">
                  <c:v>Пенсіонер з числа військовослужбовців</c:v>
                </c:pt>
                <c:pt idx="2">
                  <c:v>Робітник</c:v>
                </c:pt>
                <c:pt idx="3">
                  <c:v>Працівник бюджетної сфери</c:v>
                </c:pt>
                <c:pt idx="4">
                  <c:v>Військовослужбовець</c:v>
                </c:pt>
                <c:pt idx="5">
                  <c:v>Підприємець</c:v>
                </c:pt>
                <c:pt idx="6">
                  <c:v>Безробітний</c:v>
                </c:pt>
                <c:pt idx="7">
                  <c:v>Здобувач освіти</c:v>
                </c:pt>
                <c:pt idx="8">
                  <c:v>Служитель релігійної організації</c:v>
                </c:pt>
                <c:pt idx="9">
                  <c:v>Особа, шо позбавлена волі; особа, воля якої обмежена</c:v>
                </c:pt>
                <c:pt idx="10">
                  <c:v>Журналіст</c:v>
                </c:pt>
                <c:pt idx="11">
                  <c:v>Адвокат</c:v>
                </c:pt>
                <c:pt idx="12">
                  <c:v>Волонтер</c:v>
                </c:pt>
                <c:pt idx="13">
                  <c:v>Інші</c:v>
                </c:pt>
              </c:strCache>
            </c:strRef>
          </c:cat>
          <c:val>
            <c:numRef>
              <c:f>Аркуш1!$D$2:$D$15</c:f>
              <c:numCache>
                <c:formatCode>General</c:formatCode>
                <c:ptCount val="14"/>
              </c:numCache>
            </c:numRef>
          </c:val>
          <c:extLst>
            <c:ext xmlns:c16="http://schemas.microsoft.com/office/drawing/2014/chart" uri="{C3380CC4-5D6E-409C-BE32-E72D297353CC}">
              <c16:uniqueId val="{00000002-ED5F-45C6-A198-5FFE1CA991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"/>
        <c:shape val="cylinder"/>
        <c:axId val="802797791"/>
        <c:axId val="802803615"/>
        <c:axId val="0"/>
      </c:bar3DChart>
      <c:catAx>
        <c:axId val="8027977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2803615"/>
        <c:crosses val="autoZero"/>
        <c:auto val="1"/>
        <c:lblAlgn val="ctr"/>
        <c:lblOffset val="100"/>
        <c:noMultiLvlLbl val="0"/>
      </c:catAx>
      <c:valAx>
        <c:axId val="80280361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27977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категорії авторів звернень з Дніпропетровської області</a:t>
            </a: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4.4615275459383923E-2"/>
                  <c:y val="-4.17574425243327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3472-4F0E-9FDE-FEE5A5DF083B}"/>
                </c:ext>
              </c:extLst>
            </c:dLbl>
            <c:dLbl>
              <c:idx val="1"/>
              <c:layout>
                <c:manualLayout>
                  <c:x val="1.7883524111329242E-2"/>
                  <c:y val="-1.0437716637283017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7845574320890295E-2"/>
                      <c:h val="3.955481963086420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2-3472-4F0E-9FDE-FEE5A5DF083B}"/>
                </c:ext>
              </c:extLst>
            </c:dLbl>
            <c:dLbl>
              <c:idx val="2"/>
              <c:layout>
                <c:manualLayout>
                  <c:x val="5.0175006145759433E-2"/>
                  <c:y val="-8.35148850486655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3472-4F0E-9FDE-FEE5A5DF083B}"/>
                </c:ext>
              </c:extLst>
            </c:dLbl>
            <c:dLbl>
              <c:idx val="3"/>
              <c:layout>
                <c:manualLayout>
                  <c:x val="5.240887897576698E-2"/>
                  <c:y val="-4.17574425243327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3472-4F0E-9FDE-FEE5A5DF083B}"/>
                </c:ext>
              </c:extLst>
            </c:dLbl>
            <c:dLbl>
              <c:idx val="4"/>
              <c:layout>
                <c:manualLayout>
                  <c:x val="1.9012870443707607E-2"/>
                  <c:y val="-6.26361637864998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3472-4F0E-9FDE-FEE5A5DF083B}"/>
                </c:ext>
              </c:extLst>
            </c:dLbl>
            <c:dLbl>
              <c:idx val="5"/>
              <c:layout>
                <c:manualLayout>
                  <c:x val="2.4581985307885666E-2"/>
                  <c:y val="-7.6554426931337486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3472-4F0E-9FDE-FEE5A5DF083B}"/>
                </c:ext>
              </c:extLst>
            </c:dLbl>
            <c:dLbl>
              <c:idx val="6"/>
              <c:layout>
                <c:manualLayout>
                  <c:x val="1.8991032497232243E-2"/>
                  <c:y val="-4.175744252433351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3472-4F0E-9FDE-FEE5A5DF083B}"/>
                </c:ext>
              </c:extLst>
            </c:dLbl>
            <c:dLbl>
              <c:idx val="7"/>
              <c:layout>
                <c:manualLayout>
                  <c:x val="2.1218678442903548E-2"/>
                  <c:y val="-2.08787212621663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3472-4F0E-9FDE-FEE5A5DF083B}"/>
                </c:ext>
              </c:extLst>
            </c:dLbl>
            <c:dLbl>
              <c:idx val="8"/>
              <c:layout>
                <c:manualLayout>
                  <c:x val="4.3157132093528505E-2"/>
                  <c:y val="-1.25272327572999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3472-4F0E-9FDE-FEE5A5DF083B}"/>
                </c:ext>
              </c:extLst>
            </c:dLbl>
            <c:dLbl>
              <c:idx val="9"/>
              <c:layout>
                <c:manualLayout>
                  <c:x val="1.447969864686287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2C34-455A-BC87-D3084816A72E}"/>
                </c:ext>
              </c:extLst>
            </c:dLbl>
            <c:dLbl>
              <c:idx val="10"/>
              <c:layout>
                <c:manualLayout>
                  <c:x val="1.3365875674027259E-2"/>
                  <c:y val="-7.6554426931337486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303C-465F-8B77-721748F8F5F6}"/>
                </c:ext>
              </c:extLst>
            </c:dLbl>
            <c:dLbl>
              <c:idx val="11"/>
              <c:layout>
                <c:manualLayout>
                  <c:x val="1.4479698646862953E-2"/>
                  <c:y val="-2.087872126216714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C90A-449F-98CD-A9050FB3833E}"/>
                </c:ext>
              </c:extLst>
            </c:dLbl>
            <c:dLbl>
              <c:idx val="12"/>
              <c:layout>
                <c:manualLayout>
                  <c:x val="1.5593521619698564E-2"/>
                  <c:y val="-6.26361637864995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C90A-449F-98CD-A9050FB3833E}"/>
                </c:ext>
              </c:extLst>
            </c:dLbl>
            <c:dLbl>
              <c:idx val="13"/>
              <c:layout>
                <c:manualLayout>
                  <c:x val="2.004881351104101E-2"/>
                  <c:y val="-6.26361637864991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C90A-449F-98CD-A9050FB3833E}"/>
                </c:ext>
              </c:extLst>
            </c:dLbl>
            <c:dLbl>
              <c:idx val="14"/>
              <c:layout>
                <c:manualLayout>
                  <c:x val="2.450410540238345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4891-4508-AB09-DF43F7E28E49}"/>
                </c:ext>
              </c:extLst>
            </c:dLbl>
            <c:dLbl>
              <c:idx val="15"/>
              <c:layout>
                <c:manualLayout>
                  <c:x val="2.1162636483876625E-2"/>
                  <c:y val="-2.087872126216675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E9A3-4F83-9BE8-534199331D03}"/>
                </c:ext>
              </c:extLst>
            </c:dLbl>
            <c:dLbl>
              <c:idx val="16"/>
              <c:layout>
                <c:manualLayout>
                  <c:x val="2.4504105402383458E-2"/>
                  <c:y val="-1.04393606310831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1F94-4BD9-B359-2919C3AD8FE9}"/>
                </c:ext>
              </c:extLst>
            </c:dLbl>
            <c:dLbl>
              <c:idx val="17"/>
              <c:layout>
                <c:manualLayout>
                  <c:x val="0.30518749455695743"/>
                  <c:y val="-8.35148850486655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1F94-4BD9-B359-2919C3AD8FE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Аркуш1!$A$2:$A$19</c:f>
              <c:strCache>
                <c:ptCount val="18"/>
                <c:pt idx="0">
                  <c:v>Учасник війни</c:v>
                </c:pt>
                <c:pt idx="1">
                  <c:v>Дитина війни</c:v>
                </c:pt>
                <c:pt idx="2">
                  <c:v>Особа з інвалідністю внаслідок війни</c:v>
                </c:pt>
                <c:pt idx="3">
                  <c:v>Учасник бойових дій</c:v>
                </c:pt>
                <c:pt idx="4">
                  <c:v>Ветеран праці</c:v>
                </c:pt>
                <c:pt idx="5">
                  <c:v>Ветеран військової служби</c:v>
                </c:pt>
                <c:pt idx="6">
                  <c:v>Особа з інвалідністю І групи</c:v>
                </c:pt>
                <c:pt idx="7">
                  <c:v>Особа з інвалідністю ІІ групи</c:v>
                </c:pt>
                <c:pt idx="8">
                  <c:v>Особа з інвалідністю ІІІ групи</c:v>
                </c:pt>
                <c:pt idx="9">
                  <c:v>Дитина з інвалідністю</c:v>
                </c:pt>
                <c:pt idx="10">
                  <c:v>Особа з інвалідністю з дитинства</c:v>
                </c:pt>
                <c:pt idx="11">
                  <c:v>Одинока мати</c:v>
                </c:pt>
                <c:pt idx="12">
                  <c:v>Багатодітна сім'я</c:v>
                </c:pt>
                <c:pt idx="13">
                  <c:v>Учасник ліквідаціії наслідків на Чорнобильській АЕС</c:v>
                </c:pt>
                <c:pt idx="14">
                  <c:v>Учасник АТО/ООС</c:v>
                </c:pt>
                <c:pt idx="15">
                  <c:v>Член сім'ї загиблого</c:v>
                </c:pt>
                <c:pt idx="16">
                  <c:v>Переселенець, або внутрішньо переміщена особа</c:v>
                </c:pt>
                <c:pt idx="17">
                  <c:v>Інші категорії</c:v>
                </c:pt>
              </c:strCache>
            </c:strRef>
          </c:cat>
          <c:val>
            <c:numRef>
              <c:f>Аркуш1!$B$2:$B$19</c:f>
              <c:numCache>
                <c:formatCode>General</c:formatCode>
                <c:ptCount val="18"/>
                <c:pt idx="0">
                  <c:v>2423</c:v>
                </c:pt>
                <c:pt idx="1">
                  <c:v>9</c:v>
                </c:pt>
                <c:pt idx="2">
                  <c:v>2424</c:v>
                </c:pt>
                <c:pt idx="3">
                  <c:v>2475</c:v>
                </c:pt>
                <c:pt idx="4">
                  <c:v>40</c:v>
                </c:pt>
                <c:pt idx="5">
                  <c:v>443</c:v>
                </c:pt>
                <c:pt idx="6">
                  <c:v>22</c:v>
                </c:pt>
                <c:pt idx="7">
                  <c:v>48</c:v>
                </c:pt>
                <c:pt idx="8">
                  <c:v>1656</c:v>
                </c:pt>
                <c:pt idx="9">
                  <c:v>2</c:v>
                </c:pt>
                <c:pt idx="10">
                  <c:v>25</c:v>
                </c:pt>
                <c:pt idx="11">
                  <c:v>44</c:v>
                </c:pt>
                <c:pt idx="12">
                  <c:v>69</c:v>
                </c:pt>
                <c:pt idx="13">
                  <c:v>6</c:v>
                </c:pt>
                <c:pt idx="14">
                  <c:v>414</c:v>
                </c:pt>
                <c:pt idx="15">
                  <c:v>413</c:v>
                </c:pt>
                <c:pt idx="16">
                  <c:v>456</c:v>
                </c:pt>
                <c:pt idx="17">
                  <c:v>29385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72-4F0E-9FDE-FEE5A5DF083B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Аркуш1!$A$2:$A$19</c:f>
              <c:strCache>
                <c:ptCount val="18"/>
                <c:pt idx="0">
                  <c:v>Учасник війни</c:v>
                </c:pt>
                <c:pt idx="1">
                  <c:v>Дитина війни</c:v>
                </c:pt>
                <c:pt idx="2">
                  <c:v>Особа з інвалідністю внаслідок війни</c:v>
                </c:pt>
                <c:pt idx="3">
                  <c:v>Учасник бойових дій</c:v>
                </c:pt>
                <c:pt idx="4">
                  <c:v>Ветеран праці</c:v>
                </c:pt>
                <c:pt idx="5">
                  <c:v>Ветеран військової служби</c:v>
                </c:pt>
                <c:pt idx="6">
                  <c:v>Особа з інвалідністю І групи</c:v>
                </c:pt>
                <c:pt idx="7">
                  <c:v>Особа з інвалідністю ІІ групи</c:v>
                </c:pt>
                <c:pt idx="8">
                  <c:v>Особа з інвалідністю ІІІ групи</c:v>
                </c:pt>
                <c:pt idx="9">
                  <c:v>Дитина з інвалідністю</c:v>
                </c:pt>
                <c:pt idx="10">
                  <c:v>Особа з інвалідністю з дитинства</c:v>
                </c:pt>
                <c:pt idx="11">
                  <c:v>Одинока мати</c:v>
                </c:pt>
                <c:pt idx="12">
                  <c:v>Багатодітна сім'я</c:v>
                </c:pt>
                <c:pt idx="13">
                  <c:v>Учасник ліквідаціії наслідків на Чорнобильській АЕС</c:v>
                </c:pt>
                <c:pt idx="14">
                  <c:v>Учасник АТО/ООС</c:v>
                </c:pt>
                <c:pt idx="15">
                  <c:v>Член сім'ї загиблого</c:v>
                </c:pt>
                <c:pt idx="16">
                  <c:v>Переселенець, або внутрішньо переміщена особа</c:v>
                </c:pt>
                <c:pt idx="17">
                  <c:v>Інші категорії</c:v>
                </c:pt>
              </c:strCache>
            </c:strRef>
          </c:cat>
          <c:val>
            <c:numRef>
              <c:f>Аркуш1!$C$2:$C$19</c:f>
              <c:numCache>
                <c:formatCode>General</c:formatCode>
                <c:ptCount val="18"/>
              </c:numCache>
            </c:numRef>
          </c:val>
          <c:extLst>
            <c:ext xmlns:c16="http://schemas.microsoft.com/office/drawing/2014/chart" uri="{C3380CC4-5D6E-409C-BE32-E72D297353CC}">
              <c16:uniqueId val="{00000001-3472-4F0E-9FDE-FEE5A5DF083B}"/>
            </c:ext>
          </c:extLst>
        </c:ser>
        <c:ser>
          <c:idx val="2"/>
          <c:order val="2"/>
          <c:tx>
            <c:strRef>
              <c:f>Аркуш1!$D$1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Аркуш1!$A$2:$A$19</c:f>
              <c:strCache>
                <c:ptCount val="18"/>
                <c:pt idx="0">
                  <c:v>Учасник війни</c:v>
                </c:pt>
                <c:pt idx="1">
                  <c:v>Дитина війни</c:v>
                </c:pt>
                <c:pt idx="2">
                  <c:v>Особа з інвалідністю внаслідок війни</c:v>
                </c:pt>
                <c:pt idx="3">
                  <c:v>Учасник бойових дій</c:v>
                </c:pt>
                <c:pt idx="4">
                  <c:v>Ветеран праці</c:v>
                </c:pt>
                <c:pt idx="5">
                  <c:v>Ветеран військової служби</c:v>
                </c:pt>
                <c:pt idx="6">
                  <c:v>Особа з інвалідністю І групи</c:v>
                </c:pt>
                <c:pt idx="7">
                  <c:v>Особа з інвалідністю ІІ групи</c:v>
                </c:pt>
                <c:pt idx="8">
                  <c:v>Особа з інвалідністю ІІІ групи</c:v>
                </c:pt>
                <c:pt idx="9">
                  <c:v>Дитина з інвалідністю</c:v>
                </c:pt>
                <c:pt idx="10">
                  <c:v>Особа з інвалідністю з дитинства</c:v>
                </c:pt>
                <c:pt idx="11">
                  <c:v>Одинока мати</c:v>
                </c:pt>
                <c:pt idx="12">
                  <c:v>Багатодітна сім'я</c:v>
                </c:pt>
                <c:pt idx="13">
                  <c:v>Учасник ліквідаціії наслідків на Чорнобильській АЕС</c:v>
                </c:pt>
                <c:pt idx="14">
                  <c:v>Учасник АТО/ООС</c:v>
                </c:pt>
                <c:pt idx="15">
                  <c:v>Член сім'ї загиблого</c:v>
                </c:pt>
                <c:pt idx="16">
                  <c:v>Переселенець, або внутрішньо переміщена особа</c:v>
                </c:pt>
                <c:pt idx="17">
                  <c:v>Інші категорії</c:v>
                </c:pt>
              </c:strCache>
            </c:strRef>
          </c:cat>
          <c:val>
            <c:numRef>
              <c:f>Аркуш1!$D$2:$D$19</c:f>
              <c:numCache>
                <c:formatCode>General</c:formatCode>
                <c:ptCount val="18"/>
              </c:numCache>
            </c:numRef>
          </c:val>
          <c:extLst>
            <c:ext xmlns:c16="http://schemas.microsoft.com/office/drawing/2014/chart" uri="{C3380CC4-5D6E-409C-BE32-E72D297353CC}">
              <c16:uniqueId val="{00000002-3472-4F0E-9FDE-FEE5A5DF08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"/>
        <c:shape val="cylinder"/>
        <c:axId val="800495327"/>
        <c:axId val="800485759"/>
        <c:axId val="0"/>
      </c:bar3DChart>
      <c:catAx>
        <c:axId val="80049532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0485759"/>
        <c:crosses val="autoZero"/>
        <c:auto val="1"/>
        <c:lblAlgn val="ctr"/>
        <c:lblOffset val="100"/>
        <c:noMultiLvlLbl val="0"/>
      </c:catAx>
      <c:valAx>
        <c:axId val="80048575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8004953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 про основні питання, порушені у зверненнях мешканців Дніпропетровської області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3323917173728486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uk-UA"/>
        </a:p>
      </c:txPr>
    </c:title>
    <c:autoTitleDeleted val="0"/>
    <c:view3D>
      <c:rotX val="30"/>
      <c:rotY val="27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7111678168224151"/>
          <c:y val="0.29778629032830001"/>
          <c:w val="0.49470899267197593"/>
          <c:h val="0.42642425124989347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2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427A-447B-8B44-DEE18A46B2F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427A-447B-8B44-DEE18A46B2F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427A-447B-8B44-DEE18A46B2F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427A-447B-8B44-DEE18A46B2F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A-427A-447B-8B44-DEE18A46B2F2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427A-447B-8B44-DEE18A46B2F2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E-427A-447B-8B44-DEE18A46B2F2}"/>
              </c:ext>
            </c:extLst>
          </c:dPt>
          <c:dPt>
            <c:idx val="7"/>
            <c:bubble3D val="0"/>
            <c:spPr>
              <a:solidFill>
                <a:srgbClr val="C000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427A-447B-8B44-DEE18A46B2F2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427A-447B-8B44-DEE18A46B2F2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A-4B6E-441C-A725-202B022B46E2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B-4B6E-441C-A725-202B022B46E2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C-4B6E-441C-A725-202B022B46E2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D-4B6E-441C-A725-202B022B46E2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E-4B6E-441C-A725-202B022B46E2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F-4B6E-441C-A725-202B022B46E2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1-4B6E-441C-A725-202B022B46E2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0-4B6E-441C-A725-202B022B46E2}"/>
              </c:ext>
            </c:extLst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8-051F-44A5-9C68-E1047DA247AE}"/>
              </c:ext>
            </c:extLst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3-051F-44A5-9C68-E1047DA247AE}"/>
              </c:ext>
            </c:extLst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2-051F-44A5-9C68-E1047DA247AE}"/>
              </c:ext>
            </c:extLst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9-051F-44A5-9C68-E1047DA247AE}"/>
              </c:ext>
            </c:extLst>
          </c:dPt>
          <c:dPt>
            <c:idx val="21"/>
            <c:bubble3D val="0"/>
            <c:spPr>
              <a:solidFill>
                <a:schemeClr val="accent4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4-051F-44A5-9C68-E1047DA247AE}"/>
              </c:ext>
            </c:extLst>
          </c:dPt>
          <c:dPt>
            <c:idx val="22"/>
            <c:bubble3D val="0"/>
            <c:spPr>
              <a:solidFill>
                <a:schemeClr val="accent5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6-051F-44A5-9C68-E1047DA247AE}"/>
              </c:ext>
            </c:extLst>
          </c:dPt>
          <c:dPt>
            <c:idx val="23"/>
            <c:bubble3D val="0"/>
            <c:spPr>
              <a:solidFill>
                <a:schemeClr val="accent6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5-051F-44A5-9C68-E1047DA247AE}"/>
              </c:ext>
            </c:extLst>
          </c:dPt>
          <c:dPt>
            <c:idx val="24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7-051F-44A5-9C68-E1047DA247AE}"/>
              </c:ext>
            </c:extLst>
          </c:dPt>
          <c:dLbls>
            <c:dLbl>
              <c:idx val="0"/>
              <c:layout>
                <c:manualLayout>
                  <c:x val="-0.20779255223354881"/>
                  <c:y val="0.27420982449404985"/>
                </c:manualLayout>
              </c:layout>
              <c:tx>
                <c:rich>
                  <a:bodyPr/>
                  <a:lstStyle/>
                  <a:p>
                    <a:fld id="{A012B94E-D1C5-46F3-B812-B82B51C18F21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1,5%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427A-447B-8B44-DEE18A46B2F2}"/>
                </c:ext>
              </c:extLst>
            </c:dLbl>
            <c:dLbl>
              <c:idx val="1"/>
              <c:layout>
                <c:manualLayout>
                  <c:x val="-0.22545824639897771"/>
                  <c:y val="0.20115392234782481"/>
                </c:manualLayout>
              </c:layout>
              <c:tx>
                <c:rich>
                  <a:bodyPr/>
                  <a:lstStyle/>
                  <a:p>
                    <a:r>
                      <a:rPr lang="ru-RU" noProof="0" dirty="0" smtClean="0"/>
                      <a:t>Аграрна політика і земельні відносини</a:t>
                    </a:r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771050690611057"/>
                      <c:h val="6.919294622452046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427A-447B-8B44-DEE18A46B2F2}"/>
                </c:ext>
              </c:extLst>
            </c:dLbl>
            <c:dLbl>
              <c:idx val="2"/>
              <c:layout>
                <c:manualLayout>
                  <c:x val="-0.20753024126363734"/>
                  <c:y val="0.12009189393899987"/>
                </c:manualLayout>
              </c:layout>
              <c:tx>
                <c:rich>
                  <a:bodyPr/>
                  <a:lstStyle/>
                  <a:p>
                    <a:fld id="{D25F829B-5E0D-41EA-8FE7-38D55C12D95C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427A-447B-8B44-DEE18A46B2F2}"/>
                </c:ext>
              </c:extLst>
            </c:dLbl>
            <c:dLbl>
              <c:idx val="3"/>
              <c:layout>
                <c:manualLayout>
                  <c:x val="-0.13282696878456682"/>
                  <c:y val="3.6027568181699984E-2"/>
                </c:manualLayout>
              </c:layout>
              <c:tx>
                <c:rich>
                  <a:bodyPr/>
                  <a:lstStyle/>
                  <a:p>
                    <a:fld id="{ED72D5E1-4DCB-4C07-BB16-080516F76191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1,8%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427A-447B-8B44-DEE18A46B2F2}"/>
                </c:ext>
              </c:extLst>
            </c:dLbl>
            <c:dLbl>
              <c:idx val="4"/>
              <c:layout>
                <c:manualLayout>
                  <c:x val="-0.18162296913260367"/>
                  <c:y val="1.4010720959549992E-2"/>
                </c:manualLayout>
              </c:layout>
              <c:tx>
                <c:rich>
                  <a:bodyPr/>
                  <a:lstStyle/>
                  <a:p>
                    <a:fld id="{BD3D0340-1BF6-44E9-8491-40901D492BD2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9,8%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427A-447B-8B44-DEE18A46B2F2}"/>
                </c:ext>
              </c:extLst>
            </c:dLbl>
            <c:dLbl>
              <c:idx val="5"/>
              <c:layout>
                <c:manualLayout>
                  <c:x val="-0.24881898036320915"/>
                  <c:y val="1.2009189393899994E-2"/>
                </c:manualLayout>
              </c:layout>
              <c:tx>
                <c:rich>
                  <a:bodyPr/>
                  <a:lstStyle/>
                  <a:p>
                    <a:fld id="{DC3D5DC0-E70C-4664-8D06-C3E63A9A9318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6,9%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427A-447B-8B44-DEE18A46B2F2}"/>
                </c:ext>
              </c:extLst>
            </c:dLbl>
            <c:dLbl>
              <c:idx val="6"/>
              <c:layout>
                <c:manualLayout>
                  <c:x val="-0.33356955009390921"/>
                  <c:y val="-6.6050541666449969E-2"/>
                </c:manualLayout>
              </c:layout>
              <c:tx>
                <c:rich>
                  <a:bodyPr/>
                  <a:lstStyle/>
                  <a:p>
                    <a:fld id="{2C0C2200-4B9D-41BD-8C0E-09E3AD24EA12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E-427A-447B-8B44-DEE18A46B2F2}"/>
                </c:ext>
              </c:extLst>
            </c:dLbl>
            <c:dLbl>
              <c:idx val="7"/>
              <c:layout>
                <c:manualLayout>
                  <c:x val="-0.3150982720756797"/>
                  <c:y val="-0.12809802020159997"/>
                </c:manualLayout>
              </c:layout>
              <c:tx>
                <c:rich>
                  <a:bodyPr/>
                  <a:lstStyle/>
                  <a:p>
                    <a:fld id="{B1BBF011-A965-46D0-A06B-11800DDB9C49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427A-447B-8B44-DEE18A46B2F2}"/>
                </c:ext>
              </c:extLst>
            </c:dLbl>
            <c:dLbl>
              <c:idx val="8"/>
              <c:layout>
                <c:manualLayout>
                  <c:x val="-0.23360733964231431"/>
                  <c:y val="-0.18614243560544991"/>
                </c:manualLayout>
              </c:layout>
              <c:tx>
                <c:rich>
                  <a:bodyPr/>
                  <a:lstStyle/>
                  <a:p>
                    <a:fld id="{59EF9274-5562-47A7-9DAF-118AD56F1639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1,9%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427A-447B-8B44-DEE18A46B2F2}"/>
                </c:ext>
              </c:extLst>
            </c:dLbl>
            <c:dLbl>
              <c:idx val="9"/>
              <c:layout>
                <c:manualLayout>
                  <c:x val="-0.11540407909813626"/>
                  <c:y val="-0.1812437264987492"/>
                </c:manualLayout>
              </c:layout>
              <c:tx>
                <c:rich>
                  <a:bodyPr/>
                  <a:lstStyle/>
                  <a:p>
                    <a:fld id="{E51FBA92-6770-456C-9A7B-DA604C9FCA8F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A-4B6E-441C-A725-202B022B46E2}"/>
                </c:ext>
              </c:extLst>
            </c:dLbl>
            <c:dLbl>
              <c:idx val="10"/>
              <c:layout>
                <c:manualLayout>
                  <c:x val="-0.11191425665254756"/>
                  <c:y val="-0.19314779608522489"/>
                </c:manualLayout>
              </c:layout>
              <c:tx>
                <c:rich>
                  <a:bodyPr/>
                  <a:lstStyle/>
                  <a:p>
                    <a:fld id="{D1039B72-DBD1-4727-A393-9A42902E628D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32,8%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212188271517005"/>
                      <c:h val="0.1313105571649235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B-4B6E-441C-A725-202B022B46E2}"/>
                </c:ext>
              </c:extLst>
            </c:dLbl>
            <c:dLbl>
              <c:idx val="11"/>
              <c:layout>
                <c:manualLayout>
                  <c:x val="0.11463062106699291"/>
                  <c:y val="-0.28621885628703919"/>
                </c:manualLayout>
              </c:layout>
              <c:tx>
                <c:rich>
                  <a:bodyPr/>
                  <a:lstStyle/>
                  <a:p>
                    <a:fld id="{13EC1554-21A0-4AF7-B2D8-2F74C33E1C3F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158616774196197"/>
                      <c:h val="6.788202184947506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C-4B6E-441C-A725-202B022B46E2}"/>
                </c:ext>
              </c:extLst>
            </c:dLbl>
            <c:dLbl>
              <c:idx val="12"/>
              <c:layout>
                <c:manualLayout>
                  <c:x val="9.9962210451594938E-2"/>
                  <c:y val="-0.41631856565519976"/>
                </c:manualLayout>
              </c:layout>
              <c:tx>
                <c:rich>
                  <a:bodyPr/>
                  <a:lstStyle/>
                  <a:p>
                    <a:fld id="{2EE7AA74-4A3D-4F72-B36A-C73C367C841E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3285343943495511E-2"/>
                      <c:h val="0.1032189828405704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D-4B6E-441C-A725-202B022B46E2}"/>
                </c:ext>
              </c:extLst>
            </c:dLbl>
            <c:dLbl>
              <c:idx val="13"/>
              <c:layout>
                <c:manualLayout>
                  <c:x val="0.11734694270404608"/>
                  <c:y val="-0.19715085921652498"/>
                </c:manualLayout>
              </c:layout>
              <c:tx>
                <c:rich>
                  <a:bodyPr/>
                  <a:lstStyle/>
                  <a:p>
                    <a:fld id="{25B21A17-F41F-4956-9A1A-BB875E372F05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75077566106685"/>
                      <c:h val="0.1266168868430189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E-4B6E-441C-A725-202B022B46E2}"/>
                </c:ext>
              </c:extLst>
            </c:dLbl>
            <c:dLbl>
              <c:idx val="14"/>
              <c:layout>
                <c:manualLayout>
                  <c:x val="0.18253981698291566"/>
                  <c:y val="-8.0061262625999954E-2"/>
                </c:manualLayout>
              </c:layout>
              <c:tx>
                <c:rich>
                  <a:bodyPr/>
                  <a:lstStyle/>
                  <a:p>
                    <a:fld id="{0BDDF40F-7A8F-4C5D-8616-CDE5E3301A5D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8184054350559177E-2"/>
                      <c:h val="0.1032189828405704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F-4B6E-441C-A725-202B022B46E2}"/>
                </c:ext>
              </c:extLst>
            </c:dLbl>
            <c:dLbl>
              <c:idx val="15"/>
              <c:layout>
                <c:manualLayout>
                  <c:x val="0.10647802007748354"/>
                  <c:y val="3.1023896868485664E-2"/>
                </c:manualLayout>
              </c:layout>
              <c:tx>
                <c:rich>
                  <a:bodyPr/>
                  <a:lstStyle/>
                  <a:p>
                    <a:fld id="{AAEE5B4B-EF7C-4C15-9915-D5A5EDC676F2}" type="CATEGORYNAME">
                      <a:rPr lang="uk-UA" dirty="0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0,9%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561016603018182"/>
                      <c:h val="0.1019080584655250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1-4B6E-441C-A725-202B022B46E2}"/>
                </c:ext>
              </c:extLst>
            </c:dLbl>
            <c:dLbl>
              <c:idx val="16"/>
              <c:layout>
                <c:manualLayout>
                  <c:x val="0.13781960380092531"/>
                  <c:y val="0.10708193876227494"/>
                </c:manualLayout>
              </c:layout>
              <c:tx>
                <c:rich>
                  <a:bodyPr/>
                  <a:lstStyle/>
                  <a:p>
                    <a:fld id="{3F47F0C8-B53D-4DA5-8C4D-677DCAF23C68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6,4%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895294803393821"/>
                      <c:h val="0.1146076974491189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0-4B6E-441C-A725-202B022B46E2}"/>
                </c:ext>
              </c:extLst>
            </c:dLbl>
            <c:dLbl>
              <c:idx val="17"/>
              <c:layout>
                <c:manualLayout>
                  <c:x val="2.2468996443230856E-2"/>
                  <c:y val="0.20015315656499991"/>
                </c:manualLayout>
              </c:layout>
              <c:tx>
                <c:rich>
                  <a:bodyPr/>
                  <a:lstStyle/>
                  <a:p>
                    <a:fld id="{6DAB06C2-C71F-44C5-88A9-B39B04A51B9D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8-051F-44A5-9C68-E1047DA247AE}"/>
                </c:ext>
              </c:extLst>
            </c:dLbl>
            <c:dLbl>
              <c:idx val="18"/>
              <c:layout>
                <c:manualLayout>
                  <c:x val="-0.12386621729871547"/>
                  <c:y val="0.20415621969629991"/>
                </c:manualLayout>
              </c:layout>
              <c:tx>
                <c:rich>
                  <a:bodyPr/>
                  <a:lstStyle/>
                  <a:p>
                    <a:fld id="{C7BB907A-D926-4F96-A79C-CD087DC37A73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2,4%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3-051F-44A5-9C68-E1047DA247AE}"/>
                </c:ext>
              </c:extLst>
            </c:dLbl>
            <c:dLbl>
              <c:idx val="19"/>
              <c:layout>
                <c:manualLayout>
                  <c:x val="-0.30749245171523226"/>
                  <c:y val="0.23017613004974974"/>
                </c:manualLayout>
              </c:layout>
              <c:tx>
                <c:rich>
                  <a:bodyPr/>
                  <a:lstStyle/>
                  <a:p>
                    <a:fld id="{9A122EE1-EB8C-4130-800E-3512C7BFF84A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2-051F-44A5-9C68-E1047DA247AE}"/>
                </c:ext>
              </c:extLst>
            </c:dLbl>
            <c:dLbl>
              <c:idx val="20"/>
              <c:layout>
                <c:manualLayout>
                  <c:x val="2.8250189910233352E-2"/>
                  <c:y val="7.6058199494699955E-2"/>
                </c:manualLayout>
              </c:layout>
              <c:tx>
                <c:rich>
                  <a:bodyPr/>
                  <a:lstStyle/>
                  <a:p>
                    <a:fld id="{B7C2D279-1700-401E-AFF3-D41007F3288B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21,3%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9-051F-44A5-9C68-E1047DA247AE}"/>
                </c:ext>
              </c:extLst>
            </c:dLbl>
            <c:dLbl>
              <c:idx val="21"/>
              <c:layout>
                <c:manualLayout>
                  <c:x val="-0.12929894612760651"/>
                  <c:y val="0.37428640277654979"/>
                </c:manualLayout>
              </c:layout>
              <c:tx>
                <c:rich>
                  <a:bodyPr/>
                  <a:lstStyle/>
                  <a:p>
                    <a:fld id="{8AD317D4-950D-4EF6-A0B4-5DF2F3C8D033}" type="CATEGORYNAME">
                      <a:rPr lang="ru-RU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2,6%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4-051F-44A5-9C68-E1047DA247AE}"/>
                </c:ext>
              </c:extLst>
            </c:dLbl>
            <c:dLbl>
              <c:idx val="22"/>
              <c:layout>
                <c:manualLayout>
                  <c:x val="-0.12821240036182829"/>
                  <c:y val="0.31223892424139982"/>
                </c:manualLayout>
              </c:layout>
              <c:tx>
                <c:rich>
                  <a:bodyPr/>
                  <a:lstStyle/>
                  <a:p>
                    <a:fld id="{DBEE0A78-FA45-4426-B6FD-B1149B2F21C3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6-051F-44A5-9C68-E1047DA247AE}"/>
                </c:ext>
              </c:extLst>
            </c:dLbl>
            <c:dLbl>
              <c:idx val="23"/>
              <c:layout>
                <c:manualLayout>
                  <c:x val="-0.11734694270404623"/>
                  <c:y val="0.26620369823144985"/>
                </c:manualLayout>
              </c:layout>
              <c:tx>
                <c:rich>
                  <a:bodyPr/>
                  <a:lstStyle/>
                  <a:p>
                    <a:fld id="{E0DA9393-CABE-4179-8C4A-93C786D2B7A3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3,8%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5-051F-44A5-9C68-E1047DA247AE}"/>
                </c:ext>
              </c:extLst>
            </c:dLbl>
            <c:dLbl>
              <c:idx val="24"/>
              <c:layout>
                <c:manualLayout>
                  <c:x val="-9.9962210451594938E-2"/>
                  <c:y val="0.15211639898939985"/>
                </c:manualLayout>
              </c:layout>
              <c:tx>
                <c:rich>
                  <a:bodyPr/>
                  <a:lstStyle/>
                  <a:p>
                    <a:fld id="{D22F3422-E6E5-4582-88C4-110672D5216B}" type="CATEGORYNAME">
                      <a:rPr lang="uk-UA"/>
                      <a:pPr/>
                      <a:t>[ІМ’Я КАТЕГОРІЇ]</a:t>
                    </a:fld>
                    <a:r>
                      <a:rPr lang="uk-UA" baseline="0" dirty="0"/>
                      <a:t>
</a:t>
                    </a:r>
                    <a:r>
                      <a:rPr lang="uk-UA" baseline="0" dirty="0" smtClean="0"/>
                      <a:t>1,</a:t>
                    </a:r>
                    <a:fld id="{F810E6A1-207B-4263-AD16-B86DD39CE616}" type="PERCENTAGE">
                      <a:rPr lang="uk-UA" baseline="0" smtClean="0"/>
                      <a:pPr/>
                      <a:t>[ВІДСОТОК]</a:t>
                    </a:fld>
                    <a:endParaRPr lang="uk-UA" baseline="0" dirty="0" smtClean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7-051F-44A5-9C68-E1047DA247AE}"/>
                </c:ext>
              </c:extLst>
            </c:dLbl>
            <c:spPr>
              <a:solidFill>
                <a:schemeClr val="lt1"/>
              </a:solidFill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Аркуш1!$A$2:$A$26</c:f>
              <c:strCache>
                <c:ptCount val="25"/>
                <c:pt idx="0">
                  <c:v>Промислова політика</c:v>
                </c:pt>
                <c:pt idx="1">
                  <c:v>Аграрна політика і земельні відносини</c:v>
                </c:pt>
                <c:pt idx="2">
                  <c:v>Транспорт і зв'язок</c:v>
                </c:pt>
                <c:pt idx="3">
                  <c:v>Економічна, цінова, інвестиційна, зовнішньоекономічна, регіональна політика та будівництво, підприємництво</c:v>
                </c:pt>
                <c:pt idx="4">
                  <c:v>Фінансова, податкова, митна політика</c:v>
                </c:pt>
                <c:pt idx="5">
                  <c:v>Соціальна політика. Соціальний захист населення</c:v>
                </c:pt>
                <c:pt idx="6">
                  <c:v>Праця і заробітна плата</c:v>
                </c:pt>
                <c:pt idx="7">
                  <c:v>Охорона здоров'я</c:v>
                </c:pt>
                <c:pt idx="8">
                  <c:v>Комунальне господарство</c:v>
                </c:pt>
                <c:pt idx="9">
                  <c:v>Житлова політика</c:v>
                </c:pt>
                <c:pt idx="10">
                  <c:v>Забезпечення дотримання законності та охорони правопорядку, реалізація прав і свобод громадян, запобігання дискримінації</c:v>
                </c:pt>
                <c:pt idx="11">
                  <c:v>Сімейна та гендерна політика. Захист прав дітей</c:v>
                </c:pt>
                <c:pt idx="12">
                  <c:v>Культура та культурна спадщина, туризм</c:v>
                </c:pt>
                <c:pt idx="13">
                  <c:v>Освіта, наукова, науково-технічна, інноваційна діяльність та інтелектуальна власність</c:v>
                </c:pt>
                <c:pt idx="14">
                  <c:v>Інформаційна політика, діяльність медіа</c:v>
                </c:pt>
                <c:pt idx="15">
                  <c:v>Діяльність об'єднань громадян, регігія та міжконфесійні відносини</c:v>
                </c:pt>
                <c:pt idx="16">
                  <c:v>Діяльність Верховної Ради України, Президента України та Кабінету Міністрів України</c:v>
                </c:pt>
                <c:pt idx="17">
                  <c:v>Діяльність центральних органів виконавчої влади</c:v>
                </c:pt>
                <c:pt idx="18">
                  <c:v>Діяльність органів місцевого самоврядування</c:v>
                </c:pt>
                <c:pt idx="19">
                  <c:v>Діяльність підприємств та установ</c:v>
                </c:pt>
                <c:pt idx="20">
                  <c:v>Обороноздатність, суверенітет, міждержавні і міжнаціональні відносини</c:v>
                </c:pt>
                <c:pt idx="21">
                  <c:v>Державне будівництво, адміністративно-територіальний устрій</c:v>
                </c:pt>
                <c:pt idx="22">
                  <c:v>Цифровізація. Правовий режим Дія Сіті</c:v>
                </c:pt>
                <c:pt idx="23">
                  <c:v>Європейська та євроатлантична інтеграція</c:v>
                </c:pt>
                <c:pt idx="24">
                  <c:v>Інше</c:v>
                </c:pt>
              </c:strCache>
            </c:strRef>
          </c:cat>
          <c:val>
            <c:numRef>
              <c:f>Аркуш1!$B$2:$B$26</c:f>
              <c:numCache>
                <c:formatCode>General</c:formatCode>
                <c:ptCount val="25"/>
                <c:pt idx="0">
                  <c:v>802</c:v>
                </c:pt>
                <c:pt idx="1">
                  <c:v>188</c:v>
                </c:pt>
                <c:pt idx="2">
                  <c:v>430</c:v>
                </c:pt>
                <c:pt idx="3">
                  <c:v>942</c:v>
                </c:pt>
                <c:pt idx="4">
                  <c:v>5060</c:v>
                </c:pt>
                <c:pt idx="5">
                  <c:v>3600</c:v>
                </c:pt>
                <c:pt idx="6">
                  <c:v>92</c:v>
                </c:pt>
                <c:pt idx="7">
                  <c:v>512</c:v>
                </c:pt>
                <c:pt idx="8">
                  <c:v>996</c:v>
                </c:pt>
                <c:pt idx="9">
                  <c:v>77</c:v>
                </c:pt>
                <c:pt idx="10">
                  <c:v>17028</c:v>
                </c:pt>
                <c:pt idx="11">
                  <c:v>404</c:v>
                </c:pt>
                <c:pt idx="12">
                  <c:v>38</c:v>
                </c:pt>
                <c:pt idx="13">
                  <c:v>674</c:v>
                </c:pt>
                <c:pt idx="14">
                  <c:v>413</c:v>
                </c:pt>
                <c:pt idx="15">
                  <c:v>448</c:v>
                </c:pt>
                <c:pt idx="16">
                  <c:v>3336</c:v>
                </c:pt>
                <c:pt idx="17">
                  <c:v>81</c:v>
                </c:pt>
                <c:pt idx="18">
                  <c:v>1245</c:v>
                </c:pt>
                <c:pt idx="19">
                  <c:v>410</c:v>
                </c:pt>
                <c:pt idx="20">
                  <c:v>11060</c:v>
                </c:pt>
                <c:pt idx="21">
                  <c:v>1366</c:v>
                </c:pt>
                <c:pt idx="22">
                  <c:v>40</c:v>
                </c:pt>
                <c:pt idx="23">
                  <c:v>1991</c:v>
                </c:pt>
                <c:pt idx="24">
                  <c:v>569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7A-447B-8B44-DEE18A46B2F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2186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5982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2038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804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07634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86413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880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9080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30981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90753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2193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AFA5A-CDC0-4B19-853E-61FB8D16DDE0}" type="datetimeFigureOut">
              <a:rPr lang="uk-UA" smtClean="0"/>
              <a:t>12.01.2026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168871-2749-4B3F-B6B1-28032C8804E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5853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Діаграма 11"/>
          <p:cNvGraphicFramePr/>
          <p:nvPr>
            <p:extLst>
              <p:ext uri="{D42A27DB-BD31-4B8C-83A1-F6EECF244321}">
                <p14:modId xmlns:p14="http://schemas.microsoft.com/office/powerpoint/2010/main" val="4252985724"/>
              </p:ext>
            </p:extLst>
          </p:nvPr>
        </p:nvGraphicFramePr>
        <p:xfrm>
          <a:off x="544663" y="357809"/>
          <a:ext cx="10865459" cy="57805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1452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Діаграма 14"/>
          <p:cNvGraphicFramePr/>
          <p:nvPr>
            <p:extLst>
              <p:ext uri="{D42A27DB-BD31-4B8C-83A1-F6EECF244321}">
                <p14:modId xmlns:p14="http://schemas.microsoft.com/office/powerpoint/2010/main" val="3190289930"/>
              </p:ext>
            </p:extLst>
          </p:nvPr>
        </p:nvGraphicFramePr>
        <p:xfrm>
          <a:off x="469127" y="397565"/>
          <a:ext cx="11298803" cy="60111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94139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/>
          <p:cNvGraphicFramePr/>
          <p:nvPr>
            <p:extLst>
              <p:ext uri="{D42A27DB-BD31-4B8C-83A1-F6EECF244321}">
                <p14:modId xmlns:p14="http://schemas.microsoft.com/office/powerpoint/2010/main" val="2834139020"/>
              </p:ext>
            </p:extLst>
          </p:nvPr>
        </p:nvGraphicFramePr>
        <p:xfrm>
          <a:off x="421419" y="365760"/>
          <a:ext cx="11402171" cy="6082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11640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іаграма 4"/>
          <p:cNvGraphicFramePr/>
          <p:nvPr>
            <p:extLst>
              <p:ext uri="{D42A27DB-BD31-4B8C-83A1-F6EECF244321}">
                <p14:modId xmlns:p14="http://schemas.microsoft.com/office/powerpoint/2010/main" val="352596716"/>
              </p:ext>
            </p:extLst>
          </p:nvPr>
        </p:nvGraphicFramePr>
        <p:xfrm>
          <a:off x="275674" y="286248"/>
          <a:ext cx="11688417" cy="63451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0178768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626</TotalTime>
  <Words>185</Words>
  <Application>Microsoft Office PowerPoint</Application>
  <PresentationFormat>Широкий екран</PresentationFormat>
  <Paragraphs>52</Paragraphs>
  <Slides>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Анісімов Віталій Анатолійович</dc:creator>
  <cp:lastModifiedBy>Адамович Наталія Миколаївна</cp:lastModifiedBy>
  <cp:revision>113</cp:revision>
  <cp:lastPrinted>2026-01-12T09:01:58Z</cp:lastPrinted>
  <dcterms:created xsi:type="dcterms:W3CDTF">2018-01-03T13:22:59Z</dcterms:created>
  <dcterms:modified xsi:type="dcterms:W3CDTF">2026-01-12T09:02:06Z</dcterms:modified>
</cp:coreProperties>
</file>