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5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4291" autoAdjust="0"/>
  </p:normalViewPr>
  <p:slideViewPr>
    <p:cSldViewPr snapToGrid="0">
      <p:cViewPr varScale="1">
        <p:scale>
          <a:sx n="114" d="100"/>
          <a:sy n="114" d="100"/>
        </p:scale>
        <p:origin x="132" y="4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Вінницької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594521858114239"/>
          <c:y val="0.26506703977685353"/>
          <c:w val="0.70293253724466287"/>
          <c:h val="0.60034857185327639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1EB-4834-BD5B-E4F6449C2E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E849-42CA-B709-A2B722DEB6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9C88-4990-ADEF-C008BC84558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66DF-4FAD-B11F-BA573FABD27B}"/>
              </c:ext>
            </c:extLst>
          </c:dPt>
          <c:dLbls>
            <c:dLbl>
              <c:idx val="0"/>
              <c:layout>
                <c:manualLayout>
                  <c:x val="4.4663184500535136E-2"/>
                  <c:y val="-5.3022195973496163E-4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Поштою </a:t>
                    </a:r>
                    <a:br>
                      <a:rPr lang="uk-UA" dirty="0" smtClean="0"/>
                    </a:br>
                    <a:r>
                      <a:rPr lang="uk-UA" dirty="0" smtClean="0"/>
                      <a:t>54,3</a:t>
                    </a:r>
                    <a:r>
                      <a:rPr lang="uk-UA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-1.636378177857006E-2"/>
                  <c:y val="-3.9546081564571733E-2"/>
                </c:manualLayout>
              </c:layout>
              <c:tx>
                <c:rich>
                  <a:bodyPr/>
                  <a:lstStyle/>
                  <a:p>
                    <a:fld id="{98931E77-0040-42FB-9B7B-2AA08B316CA1}" type="CATEGORYNAME">
                      <a:rPr lang="uk-UA" sz="1300" b="1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/>
                      <a:t>[ІМ’Я КАТЕГОРІЇ]</a:t>
                    </a:fld>
                    <a:r>
                      <a:rPr lang="uk-UA" sz="1300" b="1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
</a:t>
                    </a:r>
                    <a:r>
                      <a:rPr lang="uk-UA" sz="1300" b="1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42,5%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1EB-4834-BD5B-E4F6449C2E02}"/>
                </c:ext>
              </c:extLst>
            </c:dLbl>
            <c:dLbl>
              <c:idx val="2"/>
              <c:layout>
                <c:manualLayout>
                  <c:x val="-0.11220878933876617"/>
                  <c:y val="-0.13182027188190565"/>
                </c:manualLayout>
              </c:layout>
              <c:tx>
                <c:rich>
                  <a:bodyPr/>
                  <a:lstStyle/>
                  <a:p>
                    <a:fld id="{8F9EB06D-3160-47C5-B2C9-C553EAC5D00E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0,69%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E849-42CA-B709-A2B722DEB6D0}"/>
                </c:ext>
              </c:extLst>
            </c:dLbl>
            <c:dLbl>
              <c:idx val="3"/>
              <c:layout>
                <c:manualLayout>
                  <c:x val="6.7792810225504513E-2"/>
                  <c:y val="-0.11204723109961984"/>
                </c:manualLayout>
              </c:layout>
              <c:tx>
                <c:rich>
                  <a:bodyPr/>
                  <a:lstStyle/>
                  <a:p>
                    <a:fld id="{E206BBB6-C6DB-40F4-946F-8CC922BAA096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0,94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C88-4990-ADEF-C008BC845580}"/>
                </c:ext>
              </c:extLst>
            </c:dLbl>
            <c:dLbl>
              <c:idx val="4"/>
              <c:layout>
                <c:manualLayout>
                  <c:x val="3.8571771335200844E-2"/>
                  <c:y val="1.098502265682547E-2"/>
                </c:manualLayout>
              </c:layout>
              <c:tx>
                <c:rich>
                  <a:bodyPr/>
                  <a:lstStyle/>
                  <a:p>
                    <a:fld id="{F827F682-2865-45CD-8504-E9C3889B91E8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66DF-4FAD-B11F-BA573FABD2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Надійшло поштою</c:v>
                </c:pt>
                <c:pt idx="1">
                  <c:v>Засобами електронного зв'язку</c:v>
                </c:pt>
                <c:pt idx="2">
                  <c:v>Засобами телефонного зв'язку</c:v>
                </c:pt>
                <c:pt idx="3">
                  <c:v>Через органи влади</c:v>
                </c:pt>
                <c:pt idx="4">
                  <c:v>Від інших органів установ, організацій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5636</c:v>
                </c:pt>
                <c:pt idx="1">
                  <c:v>4411</c:v>
                </c:pt>
                <c:pt idx="2">
                  <c:v>72</c:v>
                </c:pt>
                <c:pt idx="3">
                  <c:v>98</c:v>
                </c:pt>
                <c:pt idx="4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30685551380973719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0.12701345443406711"/>
                  <c:y val="-4.22545637840141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2.248025742195877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D5F-45C6-A198-5FFE1CA991AF}"/>
                </c:ext>
              </c:extLst>
            </c:dLbl>
            <c:dLbl>
              <c:idx val="3"/>
              <c:layout>
                <c:manualLayout>
                  <c:x val="2.0232231679762892E-2"/>
                  <c:y val="-4.22545637840134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4"/>
              <c:layout>
                <c:manualLayout>
                  <c:x val="3.2596373261840131E-2"/>
                  <c:y val="-5.28165411645117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28239256848712E-2"/>
                      <c:h val="4.84766314794836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D5F-45C6-A198-5FFE1CA991AF}"/>
                </c:ext>
              </c:extLst>
            </c:dLbl>
            <c:dLbl>
              <c:idx val="5"/>
              <c:layout>
                <c:manualLayout>
                  <c:x val="1.9108218808664871E-2"/>
                  <c:y val="-6.3381845676019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9B6-427D-9298-CB91A0B4630F}"/>
                </c:ext>
              </c:extLst>
            </c:dLbl>
            <c:dLbl>
              <c:idx val="6"/>
              <c:layout>
                <c:manualLayout>
                  <c:x val="1.6298186630920024E-2"/>
                  <c:y val="-4.22537320012617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248025742195877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CE86-492B-A36B-332FDAF5D39B}"/>
                </c:ext>
              </c:extLst>
            </c:dLbl>
            <c:dLbl>
              <c:idx val="7"/>
              <c:layout>
                <c:manualLayout>
                  <c:x val="6.6316759394778366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864-4D42-8E71-438FFF944ADE}"/>
                </c:ext>
              </c:extLst>
            </c:dLbl>
            <c:dLbl>
              <c:idx val="8"/>
              <c:layout>
                <c:manualLayout>
                  <c:x val="1.7984205937567013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864-4D42-8E71-438FFF944ADE}"/>
                </c:ext>
              </c:extLst>
            </c:dLbl>
            <c:dLbl>
              <c:idx val="9"/>
              <c:layout>
                <c:manualLayout>
                  <c:x val="1.9108218808664871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1E-4507-AEEA-AA4E5F233562}"/>
                </c:ext>
              </c:extLst>
            </c:dLbl>
            <c:dLbl>
              <c:idx val="10"/>
              <c:layout>
                <c:manualLayout>
                  <c:x val="1.9108218808664871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1E-4507-AEEA-AA4E5F233562}"/>
                </c:ext>
              </c:extLst>
            </c:dLbl>
            <c:dLbl>
              <c:idx val="11"/>
              <c:layout>
                <c:manualLayout>
                  <c:x val="4.0464463359525783E-2"/>
                  <c:y val="-8.45091275680256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1E-4507-AEEA-AA4E5F233562}"/>
                </c:ext>
              </c:extLst>
            </c:dLbl>
            <c:dLbl>
              <c:idx val="12"/>
              <c:layout>
                <c:manualLayout>
                  <c:x val="2.3604270293056707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6C6-451E-804B-DA01C7060DAE}"/>
                </c:ext>
              </c:extLst>
            </c:dLbl>
            <c:dLbl>
              <c:idx val="13"/>
              <c:layout>
                <c:manualLayout>
                  <c:x val="0.10116115839881437"/>
                  <c:y val="-3.87329026895478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92E-46E0-A2DC-DA5AFE5B4057}"/>
                </c:ext>
              </c:extLst>
            </c:dLbl>
            <c:dLbl>
              <c:idx val="14"/>
              <c:layout>
                <c:manualLayout>
                  <c:x val="2.248025742195877E-2"/>
                  <c:y val="-2.11272818920065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92E-46E0-A2DC-DA5AFE5B4057}"/>
                </c:ext>
              </c:extLst>
            </c:dLbl>
            <c:dLbl>
              <c:idx val="15"/>
              <c:layout>
                <c:manualLayout>
                  <c:x val="0.22929862570397944"/>
                  <c:y val="-2.11272818920065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2E-46E0-A2DC-DA5AFE5B40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Аркуш1!$A$2:$A$17</c:f>
              <c:strCache>
                <c:ptCount val="16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Служитель релігійної організації</c:v>
                </c:pt>
                <c:pt idx="11">
                  <c:v>Особа, шо позбавлена волі; особа, воля якої обмежена</c:v>
                </c:pt>
                <c:pt idx="12">
                  <c:v>Журналіст</c:v>
                </c:pt>
                <c:pt idx="13">
                  <c:v>Адвокат</c:v>
                </c:pt>
                <c:pt idx="14">
                  <c:v>Волонтер</c:v>
                </c:pt>
                <c:pt idx="15">
                  <c:v>Інші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16"/>
                <c:pt idx="0">
                  <c:v>4410</c:v>
                </c:pt>
                <c:pt idx="1">
                  <c:v>1607</c:v>
                </c:pt>
                <c:pt idx="2">
                  <c:v>41</c:v>
                </c:pt>
                <c:pt idx="3">
                  <c:v>2</c:v>
                </c:pt>
                <c:pt idx="4">
                  <c:v>102</c:v>
                </c:pt>
                <c:pt idx="5">
                  <c:v>2</c:v>
                </c:pt>
                <c:pt idx="6">
                  <c:v>14</c:v>
                </c:pt>
                <c:pt idx="7">
                  <c:v>708</c:v>
                </c:pt>
                <c:pt idx="8">
                  <c:v>5</c:v>
                </c:pt>
                <c:pt idx="9">
                  <c:v>2</c:v>
                </c:pt>
                <c:pt idx="10">
                  <c:v>3</c:v>
                </c:pt>
                <c:pt idx="11">
                  <c:v>256</c:v>
                </c:pt>
                <c:pt idx="12">
                  <c:v>24</c:v>
                </c:pt>
                <c:pt idx="13">
                  <c:v>1200</c:v>
                </c:pt>
                <c:pt idx="14">
                  <c:v>24</c:v>
                </c:pt>
                <c:pt idx="15">
                  <c:v>3210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Вінницької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4566461948342996E-2"/>
                  <c:y val="-2.08762552714661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2300866212232743E-2"/>
                      <c:h val="3.74669475046475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1"/>
              <c:layout>
                <c:manualLayout>
                  <c:x val="6.9116223568301161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2"/>
              <c:layout>
                <c:manualLayout>
                  <c:x val="2.4581985307885666E-2"/>
                  <c:y val="-6.26361637865006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3"/>
              <c:layout>
                <c:manualLayout>
                  <c:x val="2.4581985307885666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4"/>
              <c:layout>
                <c:manualLayout>
                  <c:x val="6.7999243301999163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472-4F0E-9FDE-FEE5A5DF083B}"/>
                </c:ext>
              </c:extLst>
            </c:dLbl>
            <c:dLbl>
              <c:idx val="5"/>
              <c:layout>
                <c:manualLayout>
                  <c:x val="2.3446324388574771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472-4F0E-9FDE-FEE5A5DF083B}"/>
                </c:ext>
              </c:extLst>
            </c:dLbl>
            <c:dLbl>
              <c:idx val="6"/>
              <c:layout>
                <c:manualLayout>
                  <c:x val="4.09294861478572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34-455A-BC87-D3084816A72E}"/>
                </c:ext>
              </c:extLst>
            </c:dLbl>
            <c:dLbl>
              <c:idx val="7"/>
              <c:layout>
                <c:manualLayout>
                  <c:x val="0.14256934052295822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3C-465F-8B77-721748F8F5F6}"/>
                </c:ext>
              </c:extLst>
            </c:dLbl>
            <c:dLbl>
              <c:idx val="8"/>
              <c:layout>
                <c:manualLayout>
                  <c:x val="2.2276459456712236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A3-4F83-9BE8-534199331D03}"/>
                </c:ext>
              </c:extLst>
            </c:dLbl>
            <c:dLbl>
              <c:idx val="9"/>
              <c:layout>
                <c:manualLayout>
                  <c:x val="2.2276459456712236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9FC-46DA-B945-2C8E7B5CE56E}"/>
                </c:ext>
              </c:extLst>
            </c:dLbl>
            <c:dLbl>
              <c:idx val="10"/>
              <c:layout>
                <c:manualLayout>
                  <c:x val="2.1162636483876625E-2"/>
                  <c:y val="-3.82772134656687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A5-4E65-B759-927D686AEBBC}"/>
                </c:ext>
              </c:extLst>
            </c:dLbl>
            <c:dLbl>
              <c:idx val="11"/>
              <c:layout>
                <c:manualLayout>
                  <c:x val="2.3390282429547847E-2"/>
                  <c:y val="4.1757442524332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AA5-4E65-B759-927D686AEBBC}"/>
                </c:ext>
              </c:extLst>
            </c:dLbl>
            <c:dLbl>
              <c:idx val="12"/>
              <c:layout>
                <c:manualLayout>
                  <c:x val="2.450410540238337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AA5-4E65-B759-927D686AEBBC}"/>
                </c:ext>
              </c:extLst>
            </c:dLbl>
            <c:dLbl>
              <c:idx val="13"/>
              <c:layout>
                <c:manualLayout>
                  <c:x val="0.27511427429039609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A5-4E65-B759-927D686AEB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Аркуш1!$A$2:$A$26</c:f>
              <c:strCache>
                <c:ptCount val="14"/>
                <c:pt idx="0">
                  <c:v>Дитина війни</c:v>
                </c:pt>
                <c:pt idx="1">
                  <c:v>Особа з інвалідністю внаслідок війни</c:v>
                </c:pt>
                <c:pt idx="2">
                  <c:v>Учасник бойових дій</c:v>
                </c:pt>
                <c:pt idx="3">
                  <c:v>Ветеран праці</c:v>
                </c:pt>
                <c:pt idx="4">
                  <c:v>Ветеран військової служби</c:v>
                </c:pt>
                <c:pt idx="5">
                  <c:v>Особа з інвалідністю І групи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Багатодітна сім'я</c:v>
                </c:pt>
                <c:pt idx="9">
                  <c:v>Учасник ліквідаціії наслідків на Чорнобильській АЕС</c:v>
                </c:pt>
                <c:pt idx="10">
                  <c:v>Учасник АТО/ООС</c:v>
                </c:pt>
                <c:pt idx="11">
                  <c:v>Член сім'ї загиблого</c:v>
                </c:pt>
                <c:pt idx="12">
                  <c:v>Переселенець, або внутрішньо переміщена особа</c:v>
                </c:pt>
                <c:pt idx="13">
                  <c:v>Інші категорії</c:v>
                </c:pt>
              </c:strCache>
            </c:strRef>
          </c:cat>
          <c:val>
            <c:numRef>
              <c:f>Аркуш1!$B$2:$B$26</c:f>
              <c:numCache>
                <c:formatCode>General</c:formatCode>
                <c:ptCount val="14"/>
                <c:pt idx="0">
                  <c:v>16</c:v>
                </c:pt>
                <c:pt idx="1">
                  <c:v>1195</c:v>
                </c:pt>
                <c:pt idx="2">
                  <c:v>11</c:v>
                </c:pt>
                <c:pt idx="3">
                  <c:v>9</c:v>
                </c:pt>
                <c:pt idx="4">
                  <c:v>1199</c:v>
                </c:pt>
                <c:pt idx="5">
                  <c:v>11</c:v>
                </c:pt>
                <c:pt idx="6">
                  <c:v>426</c:v>
                </c:pt>
                <c:pt idx="7">
                  <c:v>3315</c:v>
                </c:pt>
                <c:pt idx="8">
                  <c:v>5</c:v>
                </c:pt>
                <c:pt idx="9">
                  <c:v>4</c:v>
                </c:pt>
                <c:pt idx="10">
                  <c:v>6</c:v>
                </c:pt>
                <c:pt idx="11">
                  <c:v>4</c:v>
                </c:pt>
                <c:pt idx="12">
                  <c:v>10</c:v>
                </c:pt>
                <c:pt idx="13">
                  <c:v>7005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view3D>
      <c:rotX val="30"/>
      <c:rotY val="12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008619389572375"/>
          <c:y val="0.26288233549709311"/>
          <c:w val="0.55125254767165177"/>
          <c:h val="0.5018813203794744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A20D-4210-BAE4-40C8854DA7F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F08B-464D-80E6-F1D0DAF7EA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F08B-464D-80E6-F1D0DAF7EA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BCD1-49BA-B23B-6A0D78E2044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BCD1-49BA-B23B-6A0D78E2044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DFDE-4167-A563-6606714A6BD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7B64-444D-9252-2047C676BA9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7B64-444D-9252-2047C676BA9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7B64-444D-9252-2047C676BA9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7B64-444D-9252-2047C676BA96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7B64-444D-9252-2047C676BA96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7B64-444D-9252-2047C676BA96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7B64-444D-9252-2047C676BA96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7B64-444D-9252-2047C676BA96}"/>
              </c:ext>
            </c:extLst>
          </c:dPt>
          <c:dLbls>
            <c:dLbl>
              <c:idx val="0"/>
              <c:layout>
                <c:manualLayout>
                  <c:x val="0.15243055884661205"/>
                  <c:y val="0.18731472959352718"/>
                </c:manualLayout>
              </c:layout>
              <c:tx>
                <c:rich>
                  <a:bodyPr/>
                  <a:lstStyle/>
                  <a:p>
                    <a:fld id="{9FBA5408-7689-432D-BF15-264818A45E0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A20D-4210-BAE4-40C8854DA7FD}"/>
                </c:ext>
              </c:extLst>
            </c:dLbl>
            <c:dLbl>
              <c:idx val="1"/>
              <c:layout>
                <c:manualLayout>
                  <c:x val="3.6534785024478121E-2"/>
                  <c:y val="0.22507421638918657"/>
                </c:manualLayout>
              </c:layout>
              <c:tx>
                <c:rich>
                  <a:bodyPr/>
                  <a:lstStyle/>
                  <a:p>
                    <a:fld id="{B4C2146B-39D2-4A56-BD06-1BD9D77C9CC8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0,2 %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F08B-464D-80E6-F1D0DAF7EA2E}"/>
                </c:ext>
              </c:extLst>
            </c:dLbl>
            <c:dLbl>
              <c:idx val="2"/>
              <c:layout>
                <c:manualLayout>
                  <c:x val="-0.12802237480201359"/>
                  <c:y val="0.17311400852609121"/>
                </c:manualLayout>
              </c:layout>
              <c:tx>
                <c:rich>
                  <a:bodyPr/>
                  <a:lstStyle/>
                  <a:p>
                    <a:fld id="{19BFD012-F556-4FE7-9066-C48DDE346A4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7,9 %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F08B-464D-80E6-F1D0DAF7EA2E}"/>
                </c:ext>
              </c:extLst>
            </c:dLbl>
            <c:dLbl>
              <c:idx val="3"/>
              <c:layout>
                <c:manualLayout>
                  <c:x val="-0.2147395050017373"/>
                  <c:y val="8.7495792691024976E-2"/>
                </c:manualLayout>
              </c:layout>
              <c:tx>
                <c:rich>
                  <a:bodyPr/>
                  <a:lstStyle/>
                  <a:p>
                    <a:fld id="{36CED178-E89E-489F-B8B0-A57EB143715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BCD1-49BA-B23B-6A0D78E2044C}"/>
                </c:ext>
              </c:extLst>
            </c:dLbl>
            <c:dLbl>
              <c:idx val="4"/>
              <c:layout>
                <c:manualLayout>
                  <c:x val="-8.6092651680963625E-2"/>
                  <c:y val="6.3006748619716751E-2"/>
                </c:manualLayout>
              </c:layout>
              <c:tx>
                <c:rich>
                  <a:bodyPr/>
                  <a:lstStyle/>
                  <a:p>
                    <a:fld id="{E3A242AD-AC05-4E9E-B49B-9249D6B6B5F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7,8%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BCD1-49BA-B23B-6A0D78E2044C}"/>
                </c:ext>
              </c:extLst>
            </c:dLbl>
            <c:dLbl>
              <c:idx val="5"/>
              <c:layout>
                <c:manualLayout>
                  <c:x val="-5.4172685564575815E-2"/>
                  <c:y val="-1.2884221814431275E-2"/>
                </c:manualLayout>
              </c:layout>
              <c:tx>
                <c:rich>
                  <a:bodyPr/>
                  <a:lstStyle/>
                  <a:p>
                    <a:fld id="{86BE48BB-FB6F-49AA-905E-016A0604C89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DFDE-4167-A563-6606714A6BD3}"/>
                </c:ext>
              </c:extLst>
            </c:dLbl>
            <c:dLbl>
              <c:idx val="6"/>
              <c:layout>
                <c:manualLayout>
                  <c:x val="-4.9195800960550658E-2"/>
                  <c:y val="-4.0649515238527036E-2"/>
                </c:manualLayout>
              </c:layout>
              <c:tx>
                <c:rich>
                  <a:bodyPr/>
                  <a:lstStyle/>
                  <a:p>
                    <a:fld id="{FADA12CE-B547-4E08-ADCB-00FF577B51A7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48,6%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7B64-444D-9252-2047C676BA96}"/>
                </c:ext>
              </c:extLst>
            </c:dLbl>
            <c:dLbl>
              <c:idx val="7"/>
              <c:layout>
                <c:manualLayout>
                  <c:x val="-0.20237363576953793"/>
                  <c:y val="-0.10772121538209664"/>
                </c:manualLayout>
              </c:layout>
              <c:tx>
                <c:rich>
                  <a:bodyPr/>
                  <a:lstStyle/>
                  <a:p>
                    <a:fld id="{7727515D-3168-4405-BD24-0950AF9073D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7B64-444D-9252-2047C676BA96}"/>
                </c:ext>
              </c:extLst>
            </c:dLbl>
            <c:dLbl>
              <c:idx val="8"/>
              <c:layout>
                <c:manualLayout>
                  <c:x val="-3.9133023491347195E-2"/>
                  <c:y val="-0.15040320638255003"/>
                </c:manualLayout>
              </c:layout>
              <c:tx>
                <c:rich>
                  <a:bodyPr/>
                  <a:lstStyle/>
                  <a:p>
                    <a:fld id="{603EDDCC-8A86-46AF-BBE7-9DA6F4A69B5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7B64-444D-9252-2047C676BA96}"/>
                </c:ext>
              </c:extLst>
            </c:dLbl>
            <c:dLbl>
              <c:idx val="9"/>
              <c:layout>
                <c:manualLayout>
                  <c:x val="0.10010715538196424"/>
                  <c:y val="-6.962232473514246E-2"/>
                </c:manualLayout>
              </c:layout>
              <c:tx>
                <c:rich>
                  <a:bodyPr/>
                  <a:lstStyle/>
                  <a:p>
                    <a:fld id="{213A729C-E2A9-4FEF-B9CB-EFE3531C565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7B64-444D-9252-2047C676BA96}"/>
                </c:ext>
              </c:extLst>
            </c:dLbl>
            <c:dLbl>
              <c:idx val="10"/>
              <c:layout>
                <c:manualLayout>
                  <c:x val="0.16873817514444286"/>
                  <c:y val="3.1710393046533161E-3"/>
                </c:manualLayout>
              </c:layout>
              <c:tx>
                <c:rich>
                  <a:bodyPr/>
                  <a:lstStyle/>
                  <a:p>
                    <a:fld id="{6B063594-65D3-4264-990D-EC1B7A66C596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7B64-444D-9252-2047C676BA96}"/>
                </c:ext>
              </c:extLst>
            </c:dLbl>
            <c:dLbl>
              <c:idx val="11"/>
              <c:layout>
                <c:manualLayout>
                  <c:x val="0.12362703164221835"/>
                  <c:y val="-3.9270793924035131E-2"/>
                </c:manualLayout>
              </c:layout>
              <c:tx>
                <c:rich>
                  <a:bodyPr/>
                  <a:lstStyle/>
                  <a:p>
                    <a:fld id="{1A13123C-6D19-4077-BA2D-CB7EFC81746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12,1%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7B64-444D-9252-2047C676BA96}"/>
                </c:ext>
              </c:extLst>
            </c:dLbl>
            <c:dLbl>
              <c:idx val="12"/>
              <c:layout>
                <c:manualLayout>
                  <c:x val="0.12451926734717038"/>
                  <c:y val="-1.2884221814431347E-2"/>
                </c:manualLayout>
              </c:layout>
              <c:tx>
                <c:rich>
                  <a:bodyPr/>
                  <a:lstStyle/>
                  <a:p>
                    <a:fld id="{774958A4-9FF8-4DD1-A38D-3378B97F64A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  <a:fld id="{650725C5-4254-46D9-A8BD-B363F2AEC72A}" type="PERCENTAGE">
                      <a:rPr lang="ru-RU" baseline="0" smtClean="0"/>
                      <a:pPr/>
                      <a:t>[ВІДСОТОК]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7B64-444D-9252-2047C676BA96}"/>
                </c:ext>
              </c:extLst>
            </c:dLbl>
            <c:dLbl>
              <c:idx val="13"/>
              <c:layout>
                <c:manualLayout>
                  <c:x val="0.13359848505225544"/>
                  <c:y val="8.6362350997099227E-2"/>
                </c:manualLayout>
              </c:layout>
              <c:tx>
                <c:rich>
                  <a:bodyPr/>
                  <a:lstStyle/>
                  <a:p>
                    <a:fld id="{1BA2B88A-B90A-43CA-828F-B2B812FAED4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7B64-444D-9252-2047C676BA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Аркуш1!$A$2:$A$31</c:f>
              <c:strCache>
                <c:ptCount val="14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Фінансова, податкова, митна політика</c:v>
                </c:pt>
                <c:pt idx="3">
                  <c:v>Соціальна політика. Соціальний захист населення</c:v>
                </c:pt>
                <c:pt idx="4">
                  <c:v>Охорона здоров'я</c:v>
                </c:pt>
                <c:pt idx="5">
                  <c:v>Комунальне господарство</c:v>
                </c:pt>
                <c:pt idx="6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7">
                  <c:v>Сімейна та гендерна політика. Захист прав дітей</c:v>
                </c:pt>
                <c:pt idx="8">
                  <c:v>Освіта, наукова, науково-технічна, інноваційна діяльність та інтелектуальна власність</c:v>
                </c:pt>
                <c:pt idx="9">
                  <c:v>Діяльність Верховної Ради України, Президента України та Кабінету Міністрів України</c:v>
                </c:pt>
                <c:pt idx="10">
                  <c:v>Діяльність органів місцевого самоврядування</c:v>
                </c:pt>
                <c:pt idx="11">
                  <c:v>Обороноздатність, суверенітет, міждержавні і міжнаціональні відносини</c:v>
                </c:pt>
                <c:pt idx="12">
                  <c:v>Державне будівництво, адміністративно-територіальний устрій</c:v>
                </c:pt>
                <c:pt idx="13">
                  <c:v>Цифровізація. Правовий режим Дія Сіті</c:v>
                </c:pt>
              </c:strCache>
            </c:strRef>
          </c:cat>
          <c:val>
            <c:numRef>
              <c:f>Аркуш1!$B$2:$B$31</c:f>
              <c:numCache>
                <c:formatCode>General</c:formatCode>
                <c:ptCount val="14"/>
                <c:pt idx="0">
                  <c:v>40</c:v>
                </c:pt>
                <c:pt idx="1">
                  <c:v>35</c:v>
                </c:pt>
                <c:pt idx="2">
                  <c:v>1695</c:v>
                </c:pt>
                <c:pt idx="3">
                  <c:v>2017</c:v>
                </c:pt>
                <c:pt idx="4">
                  <c:v>1673</c:v>
                </c:pt>
                <c:pt idx="5">
                  <c:v>59</c:v>
                </c:pt>
                <c:pt idx="6">
                  <c:v>10465</c:v>
                </c:pt>
                <c:pt idx="7">
                  <c:v>702</c:v>
                </c:pt>
                <c:pt idx="8">
                  <c:v>518</c:v>
                </c:pt>
                <c:pt idx="9">
                  <c:v>985</c:v>
                </c:pt>
                <c:pt idx="10">
                  <c:v>71</c:v>
                </c:pt>
                <c:pt idx="11">
                  <c:v>2609</c:v>
                </c:pt>
                <c:pt idx="12">
                  <c:v>94</c:v>
                </c:pt>
                <c:pt idx="13">
                  <c:v>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5-4EA5-A0B9-893FA36A0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354465294"/>
              </p:ext>
            </p:extLst>
          </p:nvPr>
        </p:nvGraphicFramePr>
        <p:xfrm>
          <a:off x="318783" y="234892"/>
          <a:ext cx="11459360" cy="6283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7346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4084703020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1515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977040739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638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852761958"/>
              </p:ext>
            </p:extLst>
          </p:nvPr>
        </p:nvGraphicFramePr>
        <p:xfrm>
          <a:off x="243281" y="184558"/>
          <a:ext cx="11711031" cy="6467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18488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111</Words>
  <Application>Microsoft Office PowerPoint</Application>
  <PresentationFormat>Широкий екран</PresentationFormat>
  <Paragraphs>23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134</cp:revision>
  <cp:lastPrinted>2024-01-12T08:10:15Z</cp:lastPrinted>
  <dcterms:created xsi:type="dcterms:W3CDTF">2018-01-03T13:22:59Z</dcterms:created>
  <dcterms:modified xsi:type="dcterms:W3CDTF">2026-01-08T07:32:59Z</dcterms:modified>
</cp:coreProperties>
</file>