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>
        <p:scale>
          <a:sx n="90" d="100"/>
          <a:sy n="90" d="100"/>
        </p:scale>
        <p:origin x="1278" y="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 мешканців Автономної Республіки Крим та </a:t>
            </a:r>
          </a:p>
          <a:p>
            <a:pPr>
              <a:defRPr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Севастополя за формою надходження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88"/>
      <c:depthPercent val="6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725865209471767"/>
          <c:y val="0.29848769076217158"/>
          <c:w val="0.83265027322404372"/>
          <c:h val="0.55886825351942981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ln>
              <a:noFill/>
            </a:ln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8"/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BCB-4F77-868B-6EA8690404C4}"/>
              </c:ext>
            </c:extLst>
          </c:dPt>
          <c:dLbls>
            <c:dLbl>
              <c:idx val="0"/>
              <c:layout>
                <c:manualLayout>
                  <c:x val="-8.025956284153006E-2"/>
                  <c:y val="-0.2232210277245601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028342512513804"/>
                      <c:h val="0.1034077682146293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BCB-4F77-868B-6EA8690404C4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</c:f>
              <c:strCache>
                <c:ptCount val="1"/>
                <c:pt idx="0">
                  <c:v>Засобами електронного зв'язку</c:v>
                </c:pt>
              </c:strCache>
            </c:strRef>
          </c:cat>
          <c:val>
            <c:numRef>
              <c:f>Аркуш1!$B$2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CB-4F77-868B-6EA8690404C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softEdge rad="0"/>
    </a:effectLst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Автономної Республіки Крим та м. Севастополя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5.9367801238327474E-2"/>
                  <c:y val="8.76390774365431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60A-46E1-9CD6-E14E423D364B}"/>
                </c:ext>
              </c:extLst>
            </c:dLbl>
            <c:dLbl>
              <c:idx val="1"/>
              <c:layout>
                <c:manualLayout>
                  <c:x val="6.279286669438483E-2"/>
                  <c:y val="2.19097693591357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E1F-4832-BA55-35A08D3434E3}"/>
                </c:ext>
              </c:extLst>
            </c:dLbl>
            <c:dLbl>
              <c:idx val="2"/>
              <c:layout>
                <c:manualLayout>
                  <c:x val="0.40644110078547252"/>
                  <c:y val="-6.57293080774073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E1F-4832-BA55-35A08D3434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Аркуш1!$A$2:$A$4</c:f>
              <c:strCache>
                <c:ptCount val="3"/>
                <c:pt idx="0">
                  <c:v>Здобувач освіти</c:v>
                </c:pt>
                <c:pt idx="1">
                  <c:v>Волонтер</c:v>
                </c:pt>
                <c:pt idx="2">
                  <c:v>Інші</c:v>
                </c:pt>
              </c:strCache>
            </c:strRef>
          </c:cat>
          <c:val>
            <c:numRef>
              <c:f>Аркуш1!$B$2:$B$4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7B-4F54-BB2D-F98F8A02FBA0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Аркуш1!$A$2:$A$4</c:f>
              <c:strCache>
                <c:ptCount val="3"/>
                <c:pt idx="0">
                  <c:v>Здобувач освіти</c:v>
                </c:pt>
                <c:pt idx="1">
                  <c:v>Волонтер</c:v>
                </c:pt>
                <c:pt idx="2">
                  <c:v>Інші</c:v>
                </c:pt>
              </c:strCache>
            </c:strRef>
          </c:cat>
          <c:val>
            <c:numRef>
              <c:f>Аркуш1!$C$2:$C$4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3F7B-4F54-BB2D-F98F8A02FBA0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Аркуш1!$A$2:$A$4</c:f>
              <c:strCache>
                <c:ptCount val="3"/>
                <c:pt idx="0">
                  <c:v>Здобувач освіти</c:v>
                </c:pt>
                <c:pt idx="1">
                  <c:v>Волонтер</c:v>
                </c:pt>
                <c:pt idx="2">
                  <c:v>Інші</c:v>
                </c:pt>
              </c:strCache>
            </c:strRef>
          </c:cat>
          <c:val>
            <c:numRef>
              <c:f>Аркуш1!$D$2:$D$4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2-3F7B-4F54-BB2D-F98F8A02FBA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507625519"/>
        <c:axId val="1507638415"/>
        <c:axId val="0"/>
      </c:bar3DChart>
      <c:catAx>
        <c:axId val="15076255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507638415"/>
        <c:crosses val="autoZero"/>
        <c:auto val="1"/>
        <c:lblAlgn val="ctr"/>
        <c:lblOffset val="100"/>
        <c:noMultiLvlLbl val="0"/>
      </c:catAx>
      <c:valAx>
        <c:axId val="15076384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507625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Автономної Республіки Крим та </a:t>
            </a:r>
          </a:p>
          <a:p>
            <a:pPr>
              <a:defRPr>
                <a:solidFill>
                  <a:schemeClr val="tx1"/>
                </a:solidFill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Севастополя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6.3290514151840518E-2"/>
                  <c:y val="1.2915545384327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526-498A-B501-E66796EAC123}"/>
                </c:ext>
              </c:extLst>
            </c:dLbl>
            <c:dLbl>
              <c:idx val="1"/>
              <c:layout>
                <c:manualLayout>
                  <c:x val="0.29458857496129404"/>
                  <c:y val="-4.30518179477605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BB0-4C98-A353-A772FF144B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Аркуш1!$A$2:$A$3</c:f>
              <c:strCache>
                <c:ptCount val="2"/>
                <c:pt idx="0">
                  <c:v>Переселенець, або внутрішньо переміщена особа</c:v>
                </c:pt>
                <c:pt idx="1">
                  <c:v>Інші</c:v>
                </c:pt>
              </c:strCache>
            </c:strRef>
          </c:cat>
          <c:val>
            <c:numRef>
              <c:f>Аркуш1!$B$2:$B$3</c:f>
              <c:numCache>
                <c:formatCode>General</c:formatCode>
                <c:ptCount val="2"/>
                <c:pt idx="0">
                  <c:v>2</c:v>
                </c:pt>
                <c:pt idx="1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C2-48E5-A877-BFADF74A764E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Аркуш1!$A$2:$A$3</c:f>
              <c:strCache>
                <c:ptCount val="2"/>
                <c:pt idx="0">
                  <c:v>Переселенець, або внутрішньо переміщена особа</c:v>
                </c:pt>
                <c:pt idx="1">
                  <c:v>Інші</c:v>
                </c:pt>
              </c:strCache>
            </c:strRef>
          </c:cat>
          <c:val>
            <c:numRef>
              <c:f>Аркуш1!$C$2:$C$3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1-39C2-48E5-A877-BFADF74A764E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Аркуш1!$A$2:$A$3</c:f>
              <c:strCache>
                <c:ptCount val="2"/>
                <c:pt idx="0">
                  <c:v>Переселенець, або внутрішньо переміщена особа</c:v>
                </c:pt>
                <c:pt idx="1">
                  <c:v>Інші</c:v>
                </c:pt>
              </c:strCache>
            </c:strRef>
          </c:cat>
          <c:val>
            <c:numRef>
              <c:f>Аркуш1!$D$2:$D$3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2-39C2-48E5-A877-BFADF74A76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0"/>
        <c:shape val="cylinder"/>
        <c:axId val="1512017791"/>
        <c:axId val="1512009471"/>
        <c:axId val="0"/>
      </c:bar3DChart>
      <c:catAx>
        <c:axId val="1512017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512009471"/>
        <c:crosses val="autoZero"/>
        <c:auto val="1"/>
        <c:lblAlgn val="ctr"/>
        <c:lblOffset val="100"/>
        <c:noMultiLvlLbl val="0"/>
      </c:catAx>
      <c:valAx>
        <c:axId val="151200947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51201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питання, порушені у зверненнях мешканців Автономної Республіки Крим та </a:t>
            </a:r>
          </a:p>
          <a:p>
            <a:pPr>
              <a:defRPr/>
            </a:pP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Севастополя  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523772481569573"/>
          <c:y val="9.843736953465149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200"/>
      <c:depthPercent val="10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807848372905517"/>
          <c:y val="0.19061591321965926"/>
          <c:w val="0.65690522714724298"/>
          <c:h val="0.58288364845493157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5"/>
          <c:dPt>
            <c:idx val="0"/>
            <c:bubble3D val="0"/>
            <c:explosion val="17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0498-4108-9E58-D1C9343EFDE0}"/>
              </c:ext>
            </c:extLst>
          </c:dPt>
          <c:dPt>
            <c:idx val="1"/>
            <c:bubble3D val="0"/>
            <c:explosion val="13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0198-402D-AD38-6BA33CD0C5B1}"/>
              </c:ext>
            </c:extLst>
          </c:dPt>
          <c:dPt>
            <c:idx val="2"/>
            <c:bubble3D val="0"/>
            <c:explosion val="23"/>
            <c:spPr>
              <a:solidFill>
                <a:schemeClr val="accent6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0198-402D-AD38-6BA33CD0C5B1}"/>
              </c:ext>
            </c:extLst>
          </c:dPt>
          <c:dPt>
            <c:idx val="3"/>
            <c:bubble3D val="0"/>
            <c:explosion val="17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0198-402D-AD38-6BA33CD0C5B1}"/>
              </c:ext>
            </c:extLst>
          </c:dPt>
          <c:dPt>
            <c:idx val="4"/>
            <c:bubble3D val="0"/>
            <c:explosion val="14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8FCA-4AB5-8797-7DE8290A962F}"/>
              </c:ext>
            </c:extLst>
          </c:dPt>
          <c:dLbls>
            <c:dLbl>
              <c:idx val="0"/>
              <c:layout>
                <c:manualLayout>
                  <c:x val="4.4026673070142582E-2"/>
                  <c:y val="0.16090511334867638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08438810-0E58-441D-9ADD-FC56C1EA481B}" type="CATEGORYNAME">
                      <a:rPr lang="ru-RU" sz="1300" dirty="0" smtClean="0"/>
                      <a:pPr>
                        <a:defRPr sz="11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[ІМ’Я КАТЕГОРІЇ]</a:t>
                    </a:fld>
                    <a:endParaRPr lang="ru-RU" sz="1300" baseline="0" dirty="0" smtClean="0"/>
                  </a:p>
                  <a:p>
                    <a:pPr>
                      <a:defRPr sz="11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fld id="{9BC2203D-3652-4446-8228-446201AA7D16}" type="PERCENTAGE">
                      <a:rPr lang="ru-RU" dirty="0" smtClean="0"/>
                      <a:pPr>
                        <a:defRPr sz="11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[ВІДСОТОК]</a:t>
                    </a:fld>
                    <a:endParaRPr lang="uk-UA"/>
                  </a:p>
                </c:rich>
              </c:tx>
              <c:numFmt formatCode="0.0%" sourceLinked="0"/>
              <c:spPr>
                <a:noFill/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2839659725152212"/>
                      <c:h val="0.1312010299387779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4-0498-4108-9E58-D1C9343EFDE0}"/>
                </c:ext>
              </c:extLst>
            </c:dLbl>
            <c:dLbl>
              <c:idx val="1"/>
              <c:layout>
                <c:manualLayout>
                  <c:x val="-5.9753604280407976E-2"/>
                  <c:y val="-0.11534751045974327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74AAB487-B020-4AA5-A2C6-9FA9EA0BB46D}" type="CATEGORYNAME">
                      <a:rPr lang="ru-RU" sz="1300" dirty="0" smtClean="0"/>
                      <a:pPr>
                        <a:defRPr sz="11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[ІМ’Я КАТЕГОРІЇ]</a:t>
                    </a:fld>
                    <a:endParaRPr lang="ru-RU" sz="1300" baseline="0" dirty="0" smtClean="0"/>
                  </a:p>
                  <a:p>
                    <a:pPr>
                      <a:defRPr sz="11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fld id="{0706DFE5-BE7A-4593-B98C-3E56914FFEB3}" type="PERCENTAGE">
                      <a:rPr lang="ru-RU" dirty="0" smtClean="0"/>
                      <a:pPr>
                        <a:defRPr sz="11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[ВІДСОТОК]</a:t>
                    </a:fld>
                    <a:endParaRPr lang="uk-UA"/>
                  </a:p>
                </c:rich>
              </c:tx>
              <c:numFmt formatCode="0.0%" sourceLinked="0"/>
              <c:spPr>
                <a:noFill/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730679442052066"/>
                      <c:h val="0.1198355566091579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0198-402D-AD38-6BA33CD0C5B1}"/>
                </c:ext>
              </c:extLst>
            </c:dLbl>
            <c:dLbl>
              <c:idx val="2"/>
              <c:layout>
                <c:manualLayout>
                  <c:x val="0.168473929369548"/>
                  <c:y val="8.7237670676343054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907788F3-AD46-4628-B6BC-23833EC7E0E4}" type="CATEGORYNAME">
                      <a:rPr lang="ru-RU" sz="1300" dirty="0" smtClean="0"/>
                      <a:pPr>
                        <a:defRPr sz="11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[ІМ’Я КАТЕГОРІЇ]</a:t>
                    </a:fld>
                    <a:endParaRPr lang="ru-RU" sz="1300" baseline="0" dirty="0" smtClean="0"/>
                  </a:p>
                  <a:p>
                    <a:pPr>
                      <a:defRPr sz="11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fld id="{D03BCC88-2DBC-4DE2-BC38-693725FD4268}" type="PERCENTAGE">
                      <a:rPr lang="ru-RU" dirty="0" smtClean="0"/>
                      <a:pPr>
                        <a:defRPr sz="11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[ВІДСОТОК]</a:t>
                    </a:fld>
                    <a:endParaRPr lang="uk-UA"/>
                  </a:p>
                </c:rich>
              </c:tx>
              <c:numFmt formatCode="0.0%" sourceLinked="0"/>
              <c:spPr>
                <a:noFill/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5387307420112271"/>
                      <c:h val="0.1514155933939941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0198-402D-AD38-6BA33CD0C5B1}"/>
                </c:ext>
              </c:extLst>
            </c:dLbl>
            <c:dLbl>
              <c:idx val="3"/>
              <c:layout>
                <c:manualLayout>
                  <c:x val="5.0029466699247731E-2"/>
                  <c:y val="5.9127907216364087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99202791-B2D8-4C4B-8576-FE63D6DF583C}" type="CATEGORYNAME">
                      <a:rPr lang="uk-UA" sz="1300" dirty="0" smtClean="0"/>
                      <a:pPr>
                        <a:defRPr sz="11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[ІМ’Я КАТЕГОРІЇ]</a:t>
                    </a:fld>
                    <a:endParaRPr lang="uk-UA" sz="1300" baseline="0" dirty="0" smtClean="0"/>
                  </a:p>
                  <a:p>
                    <a:pPr>
                      <a:defRPr sz="11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fld id="{887B7ABF-33C2-40A8-8234-ED393811D13C}" type="PERCENTAGE">
                      <a:rPr lang="uk-UA" dirty="0" smtClean="0"/>
                      <a:pPr>
                        <a:defRPr sz="11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[ВІДСОТОК]</a:t>
                    </a:fld>
                    <a:endParaRPr lang="uk-UA"/>
                  </a:p>
                </c:rich>
              </c:tx>
              <c:numFmt formatCode="0.0%" sourceLinked="0"/>
              <c:spPr>
                <a:noFill/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4724725224086427"/>
                      <c:h val="0.1688631275292627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0198-402D-AD38-6BA33CD0C5B1}"/>
                </c:ext>
              </c:extLst>
            </c:dLbl>
            <c:dLbl>
              <c:idx val="4"/>
              <c:layout>
                <c:manualLayout>
                  <c:x val="-5.3154205113592645E-2"/>
                  <c:y val="0.13570304327431126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3D3FA395-1821-4DFF-AA89-46ECA827664B}" type="CATEGORYNAME">
                      <a:rPr lang="ru-RU" sz="1300" dirty="0" smtClean="0"/>
                      <a:pPr>
                        <a:defRPr sz="11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[ІМ’Я КАТЕГОРІЇ]</a:t>
                    </a:fld>
                    <a:endParaRPr lang="ru-RU" sz="1300" baseline="0" dirty="0" smtClean="0"/>
                  </a:p>
                  <a:p>
                    <a:pPr>
                      <a:defRPr sz="11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fld id="{D36FDFE5-D482-49A2-BCF9-C0FB891E9009}" type="PERCENTAGE">
                      <a:rPr lang="ru-RU" dirty="0" smtClean="0"/>
                      <a:pPr>
                        <a:defRPr sz="11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[ВІДСОТОК]</a:t>
                    </a:fld>
                    <a:endParaRPr lang="uk-UA"/>
                  </a:p>
                </c:rich>
              </c:tx>
              <c:numFmt formatCode="0.0%" sourceLinked="0"/>
              <c:spPr>
                <a:noFill/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8316153585340548"/>
                      <c:h val="9.851079266605190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8FCA-4AB5-8797-7DE8290A962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Аркуш1!$A$2:$A$6</c:f>
              <c:strCache>
                <c:ptCount val="5"/>
                <c:pt idx="0">
                  <c:v>Діяльність Верховної Ради України, Президента України та Кабінету Міністрів України</c:v>
                </c:pt>
                <c:pt idx="1">
                  <c:v>Європейська та євроатлантична інтеграція </c:v>
                </c:pt>
                <c:pt idx="2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3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4">
                  <c:v>Обороноздатність, суверенітет, міждержавні і міжнаціональні відносини</c:v>
                </c:pt>
              </c:strCache>
            </c:strRef>
          </c:cat>
          <c:val>
            <c:numRef>
              <c:f>Аркуш1!$B$2:$B$6</c:f>
              <c:numCache>
                <c:formatCode>General</c:formatCode>
                <c:ptCount val="5"/>
                <c:pt idx="0">
                  <c:v>4</c:v>
                </c:pt>
                <c:pt idx="1">
                  <c:v>2</c:v>
                </c:pt>
                <c:pt idx="2">
                  <c:v>22</c:v>
                </c:pt>
                <c:pt idx="3">
                  <c:v>2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99-4070-9B2F-A33DCC12F4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8967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725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1338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4003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5042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0079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8910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404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0673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8677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225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5500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9689866"/>
              </p:ext>
            </p:extLst>
          </p:nvPr>
        </p:nvGraphicFramePr>
        <p:xfrm>
          <a:off x="559620" y="424071"/>
          <a:ext cx="11155680" cy="5860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9119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489568374"/>
              </p:ext>
            </p:extLst>
          </p:nvPr>
        </p:nvGraphicFramePr>
        <p:xfrm>
          <a:off x="580445" y="548640"/>
          <a:ext cx="11123875" cy="5796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21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1589607538"/>
              </p:ext>
            </p:extLst>
          </p:nvPr>
        </p:nvGraphicFramePr>
        <p:xfrm>
          <a:off x="628153" y="469127"/>
          <a:ext cx="11036409" cy="5899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77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0508458"/>
              </p:ext>
            </p:extLst>
          </p:nvPr>
        </p:nvGraphicFramePr>
        <p:xfrm>
          <a:off x="173703" y="158074"/>
          <a:ext cx="11826910" cy="6551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574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8475">
        <p:circle/>
      </p:transition>
    </mc:Choice>
    <mc:Fallback xmlns="">
      <p:transition spd="slow" advClick="0" advTm="8475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74</Words>
  <Application>Microsoft Office PowerPoint</Application>
  <PresentationFormat>Широкий екран</PresentationFormat>
  <Paragraphs>23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kmolchanova@rada.gov.ua</dc:creator>
  <cp:lastModifiedBy>Адамович Наталія Миколаївна</cp:lastModifiedBy>
  <cp:revision>85</cp:revision>
  <cp:lastPrinted>2023-01-12T13:15:33Z</cp:lastPrinted>
  <dcterms:created xsi:type="dcterms:W3CDTF">2018-01-10T09:24:52Z</dcterms:created>
  <dcterms:modified xsi:type="dcterms:W3CDTF">2026-01-06T15:04:48Z</dcterms:modified>
</cp:coreProperties>
</file>