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CC0099"/>
    <a:srgbClr val="0080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звернення громадян, отримані Управлінням з питань звернень громадян Апарату Верховної Ради України у 20</a:t>
            </a:r>
            <a:r>
              <a:rPr lang="en-US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році за допомогою засобів електронного 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uk-UA" sz="1800" b="1" i="0" u="none" strike="noStrike" baseline="0" noProof="0" dirty="0" smtClean="0">
                <a:effectLst/>
              </a:rPr>
              <a:t>'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язку 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регіонах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43381318587120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130"/>
      <c:depthPercent val="8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172064933135483"/>
          <c:y val="0.35509878506976716"/>
          <c:w val="0.55977860395071366"/>
          <c:h val="0.51109993185999258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1"/>
          <c:dPt>
            <c:idx val="0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A9AC-41B3-8FAF-608EB2E6A3A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9AC-41B3-8FAF-608EB2E6A3A3}"/>
              </c:ext>
            </c:extLst>
          </c:dPt>
          <c:dPt>
            <c:idx val="2"/>
            <c:bubble3D val="0"/>
            <c:spPr/>
            <c:extLst>
              <c:ext xmlns:c16="http://schemas.microsoft.com/office/drawing/2014/chart" uri="{C3380CC4-5D6E-409C-BE32-E72D297353CC}">
                <c16:uniqueId val="{00000014-A9AC-41B3-8FAF-608EB2E6A3A3}"/>
              </c:ext>
            </c:extLst>
          </c:dPt>
          <c:dPt>
            <c:idx val="3"/>
            <c:bubble3D val="0"/>
            <c:spPr/>
            <c:extLst>
              <c:ext xmlns:c16="http://schemas.microsoft.com/office/drawing/2014/chart" uri="{C3380CC4-5D6E-409C-BE32-E72D297353CC}">
                <c16:uniqueId val="{00000013-A9AC-41B3-8FAF-608EB2E6A3A3}"/>
              </c:ext>
            </c:extLst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9AC-41B3-8FAF-608EB2E6A3A3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9AC-41B3-8FAF-608EB2E6A3A3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9AC-41B3-8FAF-608EB2E6A3A3}"/>
              </c:ext>
            </c:extLst>
          </c:dPt>
          <c:dPt>
            <c:idx val="7"/>
            <c:bubble3D val="0"/>
            <c:spPr>
              <a:solidFill>
                <a:srgbClr val="9933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A9AC-41B3-8FAF-608EB2E6A3A3}"/>
              </c:ext>
            </c:extLst>
          </c:dPt>
          <c:dPt>
            <c:idx val="8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9AC-41B3-8FAF-608EB2E6A3A3}"/>
              </c:ext>
            </c:extLst>
          </c:dPt>
          <c:dPt>
            <c:idx val="9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A9AC-41B3-8FAF-608EB2E6A3A3}"/>
              </c:ext>
            </c:extLst>
          </c:dPt>
          <c:dPt>
            <c:idx val="1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A9AC-41B3-8FAF-608EB2E6A3A3}"/>
              </c:ext>
            </c:extLst>
          </c:dPt>
          <c:dPt>
            <c:idx val="11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A9AC-41B3-8FAF-608EB2E6A3A3}"/>
              </c:ext>
            </c:extLst>
          </c:dPt>
          <c:dPt>
            <c:idx val="12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A9AC-41B3-8FAF-608EB2E6A3A3}"/>
              </c:ext>
            </c:extLst>
          </c:dPt>
          <c:dPt>
            <c:idx val="13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9AC-41B3-8FAF-608EB2E6A3A3}"/>
              </c:ext>
            </c:extLst>
          </c:dPt>
          <c:dPt>
            <c:idx val="14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9AC-41B3-8FAF-608EB2E6A3A3}"/>
              </c:ext>
            </c:extLst>
          </c:dPt>
          <c:dPt>
            <c:idx val="15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9AC-41B3-8FAF-608EB2E6A3A3}"/>
              </c:ext>
            </c:extLst>
          </c:dPt>
          <c:dPt>
            <c:idx val="16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A9AC-41B3-8FAF-608EB2E6A3A3}"/>
              </c:ext>
            </c:extLst>
          </c:dPt>
          <c:dPt>
            <c:idx val="17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9AC-41B3-8FAF-608EB2E6A3A3}"/>
              </c:ext>
            </c:extLst>
          </c:dPt>
          <c:dPt>
            <c:idx val="18"/>
            <c:bubble3D val="0"/>
            <c:spPr>
              <a:solidFill>
                <a:srgbClr val="CC009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A9AC-41B3-8FAF-608EB2E6A3A3}"/>
              </c:ext>
            </c:extLst>
          </c:dPt>
          <c:dPt>
            <c:idx val="19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9AC-41B3-8FAF-608EB2E6A3A3}"/>
              </c:ext>
            </c:extLst>
          </c:dPt>
          <c:dPt>
            <c:idx val="20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A9AC-41B3-8FAF-608EB2E6A3A3}"/>
              </c:ext>
            </c:extLst>
          </c:dPt>
          <c:dPt>
            <c:idx val="21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A9AC-41B3-8FAF-608EB2E6A3A3}"/>
              </c:ext>
            </c:extLst>
          </c:dPt>
          <c:dPt>
            <c:idx val="2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9AC-41B3-8FAF-608EB2E6A3A3}"/>
              </c:ext>
            </c:extLst>
          </c:dPt>
          <c:dPt>
            <c:idx val="23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A9AC-41B3-8FAF-608EB2E6A3A3}"/>
              </c:ext>
            </c:extLst>
          </c:dPt>
          <c:dLbls>
            <c:dLbl>
              <c:idx val="0"/>
              <c:layout>
                <c:manualLayout>
                  <c:x val="0.10911732267085469"/>
                  <c:y val="-5.0382188968742851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92197697574963E-2"/>
                      <c:h val="9.2294445761633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C-A9AC-41B3-8FAF-608EB2E6A3A3}"/>
                </c:ext>
              </c:extLst>
            </c:dLbl>
            <c:dLbl>
              <c:idx val="1"/>
              <c:layout>
                <c:manualLayout>
                  <c:x val="0.1212181058762296"/>
                  <c:y val="4.0778333770085398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12-A9AC-41B3-8FAF-608EB2E6A3A3}"/>
                </c:ext>
              </c:extLst>
            </c:dLbl>
            <c:dLbl>
              <c:idx val="2"/>
              <c:layout>
                <c:manualLayout>
                  <c:x val="0.11040459796834919"/>
                  <c:y val="5.62736193700628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A9AC-41B3-8FAF-608EB2E6A3A3}"/>
                </c:ext>
              </c:extLst>
            </c:dLbl>
            <c:dLbl>
              <c:idx val="3"/>
              <c:layout>
                <c:manualLayout>
                  <c:x val="1.6194998292562674E-2"/>
                  <c:y val="9.81783695421589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A9AC-41B3-8FAF-608EB2E6A3A3}"/>
                </c:ext>
              </c:extLst>
            </c:dLbl>
            <c:dLbl>
              <c:idx val="4"/>
              <c:layout>
                <c:manualLayout>
                  <c:x val="-4.4763000340294151E-2"/>
                  <c:y val="7.3998693903357018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26615279365723"/>
                      <c:h val="8.266041691357005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9AC-41B3-8FAF-608EB2E6A3A3}"/>
                </c:ext>
              </c:extLst>
            </c:dLbl>
            <c:dLbl>
              <c:idx val="5"/>
              <c:layout>
                <c:manualLayout>
                  <c:x val="-0.14821997918457885"/>
                  <c:y val="0.10341040967343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9AC-41B3-8FAF-608EB2E6A3A3}"/>
                </c:ext>
              </c:extLst>
            </c:dLbl>
            <c:dLbl>
              <c:idx val="6"/>
              <c:layout>
                <c:manualLayout>
                  <c:x val="-0.13164948390046705"/>
                  <c:y val="6.78897388222667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9AC-41B3-8FAF-608EB2E6A3A3}"/>
                </c:ext>
              </c:extLst>
            </c:dLbl>
            <c:dLbl>
              <c:idx val="7"/>
              <c:layout>
                <c:manualLayout>
                  <c:x val="-9.2859530911178864E-2"/>
                  <c:y val="3.3025776690750269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A9AC-41B3-8FAF-608EB2E6A3A3}"/>
                </c:ext>
              </c:extLst>
            </c:dLbl>
            <c:dLbl>
              <c:idx val="8"/>
              <c:layout>
                <c:manualLayout>
                  <c:x val="-0.12453274192557165"/>
                  <c:y val="1.3261705995149971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82730923694779"/>
                      <c:h val="6.68175417641998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9AC-41B3-8FAF-608EB2E6A3A3}"/>
                </c:ext>
              </c:extLst>
            </c:dLbl>
            <c:dLbl>
              <c:idx val="9"/>
              <c:layout>
                <c:manualLayout>
                  <c:x val="-0.10310077380622087"/>
                  <c:y val="-5.2576629189180196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A9AC-41B3-8FAF-608EB2E6A3A3}"/>
                </c:ext>
              </c:extLst>
            </c:dLbl>
            <c:dLbl>
              <c:idx val="10"/>
              <c:layout>
                <c:manualLayout>
                  <c:x val="-0.15134597175061351"/>
                  <c:y val="-8.51646555274093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9AC-41B3-8FAF-608EB2E6A3A3}"/>
                </c:ext>
              </c:extLst>
            </c:dLbl>
            <c:dLbl>
              <c:idx val="11"/>
              <c:layout>
                <c:manualLayout>
                  <c:x val="-0.13311258963051534"/>
                  <c:y val="-0.137578563376883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A9AC-41B3-8FAF-608EB2E6A3A3}"/>
                </c:ext>
              </c:extLst>
            </c:dLbl>
            <c:dLbl>
              <c:idx val="12"/>
              <c:layout>
                <c:manualLayout>
                  <c:x val="-0.18845822088809414"/>
                  <c:y val="-0.1101209179280482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A9AC-41B3-8FAF-608EB2E6A3A3}"/>
                </c:ext>
              </c:extLst>
            </c:dLbl>
            <c:dLbl>
              <c:idx val="13"/>
              <c:layout>
                <c:manualLayout>
                  <c:x val="-0.2045010713000768"/>
                  <c:y val="-0.13308043309166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9AC-41B3-8FAF-608EB2E6A3A3}"/>
                </c:ext>
              </c:extLst>
            </c:dLbl>
            <c:dLbl>
              <c:idx val="14"/>
              <c:layout>
                <c:manualLayout>
                  <c:x val="-0.1356827949386665"/>
                  <c:y val="-6.12436573996496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9AC-41B3-8FAF-608EB2E6A3A3}"/>
                </c:ext>
              </c:extLst>
            </c:dLbl>
            <c:dLbl>
              <c:idx val="15"/>
              <c:layout>
                <c:manualLayout>
                  <c:x val="-0.20279532450557411"/>
                  <c:y val="-0.120404973150147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9AC-41B3-8FAF-608EB2E6A3A3}"/>
                </c:ext>
              </c:extLst>
            </c:dLbl>
            <c:dLbl>
              <c:idx val="16"/>
              <c:layout>
                <c:manualLayout>
                  <c:x val="-8.73784283740483E-2"/>
                  <c:y val="-0.118181114840835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9AC-41B3-8FAF-608EB2E6A3A3}"/>
                </c:ext>
              </c:extLst>
            </c:dLbl>
            <c:dLbl>
              <c:idx val="17"/>
              <c:layout>
                <c:manualLayout>
                  <c:x val="5.1984853628766264E-3"/>
                  <c:y val="-0.11621631289749641"/>
                </c:manualLayout>
              </c:layout>
              <c:tx>
                <c:rich>
                  <a:bodyPr/>
                  <a:lstStyle/>
                  <a:p>
                    <a:fld id="{7F7B8446-7724-49CF-886E-167C9AD6225F}" type="CATEGORYNAME">
                      <a:rPr lang="uk-UA" b="1" dirty="0"/>
                      <a:pPr/>
                      <a:t>[ІМ’Я КАТЕГОРІЇ]</a:t>
                    </a:fld>
                    <a:r>
                      <a:rPr lang="uk-UA" b="1" baseline="0" dirty="0"/>
                      <a:t>
</a:t>
                    </a:r>
                    <a:fld id="{B56241B3-65FC-4B24-953F-6E181A7C3643}" type="PERCENTAGE">
                      <a:rPr lang="uk-UA" b="1" baseline="0" dirty="0"/>
                      <a:pPr/>
                      <a:t>[ВІДСОТОК]</a:t>
                    </a:fld>
                    <a:endParaRPr lang="uk-UA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9AC-41B3-8FAF-608EB2E6A3A3}"/>
                </c:ext>
              </c:extLst>
            </c:dLbl>
            <c:dLbl>
              <c:idx val="18"/>
              <c:layout>
                <c:manualLayout>
                  <c:x val="-1.6082576876014571E-2"/>
                  <c:y val="-0.148561197563573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A9AC-41B3-8FAF-608EB2E6A3A3}"/>
                </c:ext>
              </c:extLst>
            </c:dLbl>
            <c:dLbl>
              <c:idx val="19"/>
              <c:layout>
                <c:manualLayout>
                  <c:x val="7.0221417926759386E-2"/>
                  <c:y val="-0.1596689003414985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9AC-41B3-8FAF-608EB2E6A3A3}"/>
                </c:ext>
              </c:extLst>
            </c:dLbl>
            <c:dLbl>
              <c:idx val="20"/>
              <c:layout>
                <c:manualLayout>
                  <c:x val="0.12468369648944114"/>
                  <c:y val="-0.1197880296658638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9AC-41B3-8FAF-608EB2E6A3A3}"/>
                </c:ext>
              </c:extLst>
            </c:dLbl>
            <c:dLbl>
              <c:idx val="21"/>
              <c:layout>
                <c:manualLayout>
                  <c:x val="0.17256204898843527"/>
                  <c:y val="-8.51258885824691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9AC-41B3-8FAF-608EB2E6A3A3}"/>
                </c:ext>
              </c:extLst>
            </c:dLbl>
            <c:dLbl>
              <c:idx val="22"/>
              <c:layout>
                <c:manualLayout>
                  <c:x val="9.2810803812169468E-2"/>
                  <c:y val="4.3659399944261735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92052198294489E-2"/>
                      <c:h val="7.24878323412900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A9AC-41B3-8FAF-608EB2E6A3A3}"/>
                </c:ext>
              </c:extLst>
            </c:dLbl>
            <c:dLbl>
              <c:idx val="23"/>
              <c:layout>
                <c:manualLayout>
                  <c:x val="0.14654605416902097"/>
                  <c:y val="6.99250866224923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A9AC-41B3-8FAF-608EB2E6A3A3}"/>
                </c:ext>
              </c:extLst>
            </c:dLbl>
            <c:dLbl>
              <c:idx val="24"/>
              <c:layout>
                <c:manualLayout>
                  <c:x val="4.0413659259948637E-2"/>
                  <c:y val="-1.26782884310618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EFAA-459D-9BE5-6FB63CBC2CB9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Аркуш1!$A$2:$A$29</c:f>
              <c:strCache>
                <c:ptCount val="25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Житомирська</c:v>
                </c:pt>
                <c:pt idx="5">
                  <c:v>Закарпатська</c:v>
                </c:pt>
                <c:pt idx="6">
                  <c:v>Запорізька</c:v>
                </c:pt>
                <c:pt idx="7">
                  <c:v>Івано-Франківська</c:v>
                </c:pt>
                <c:pt idx="8">
                  <c:v>Київська</c:v>
                </c:pt>
                <c:pt idx="9">
                  <c:v>Кіровоградська</c:v>
                </c:pt>
                <c:pt idx="10">
                  <c:v>Луганська</c:v>
                </c:pt>
                <c:pt idx="11">
                  <c:v>Львівська</c:v>
                </c:pt>
                <c:pt idx="12">
                  <c:v>Миколаївська</c:v>
                </c:pt>
                <c:pt idx="13">
                  <c:v>Одеська</c:v>
                </c:pt>
                <c:pt idx="14">
                  <c:v>Полтавська</c:v>
                </c:pt>
                <c:pt idx="15">
                  <c:v>Рівненська</c:v>
                </c:pt>
                <c:pt idx="16">
                  <c:v>Сумська</c:v>
                </c:pt>
                <c:pt idx="17">
                  <c:v>Тернопільська</c:v>
                </c:pt>
                <c:pt idx="18">
                  <c:v>Харківська</c:v>
                </c:pt>
                <c:pt idx="19">
                  <c:v>Херсонська</c:v>
                </c:pt>
                <c:pt idx="20">
                  <c:v>Хмельницька</c:v>
                </c:pt>
                <c:pt idx="21">
                  <c:v>Черкаська</c:v>
                </c:pt>
                <c:pt idx="22">
                  <c:v>Чернівецька</c:v>
                </c:pt>
                <c:pt idx="23">
                  <c:v>Чернігівська</c:v>
                </c:pt>
                <c:pt idx="24">
                  <c:v>м. Київ</c:v>
                </c:pt>
              </c:strCache>
            </c:strRef>
          </c:cat>
          <c:val>
            <c:numRef>
              <c:f>Аркуш1!$B$2:$B$29</c:f>
              <c:numCache>
                <c:formatCode>General</c:formatCode>
                <c:ptCount val="25"/>
                <c:pt idx="0">
                  <c:v>11527</c:v>
                </c:pt>
                <c:pt idx="1">
                  <c:v>1447</c:v>
                </c:pt>
                <c:pt idx="2">
                  <c:v>20908</c:v>
                </c:pt>
                <c:pt idx="3">
                  <c:v>4459</c:v>
                </c:pt>
                <c:pt idx="4">
                  <c:v>3538</c:v>
                </c:pt>
                <c:pt idx="5">
                  <c:v>2176</c:v>
                </c:pt>
                <c:pt idx="6">
                  <c:v>4552</c:v>
                </c:pt>
                <c:pt idx="7">
                  <c:v>2625</c:v>
                </c:pt>
                <c:pt idx="8">
                  <c:v>11430</c:v>
                </c:pt>
                <c:pt idx="9">
                  <c:v>2518</c:v>
                </c:pt>
                <c:pt idx="10">
                  <c:v>469</c:v>
                </c:pt>
                <c:pt idx="11">
                  <c:v>12267</c:v>
                </c:pt>
                <c:pt idx="12">
                  <c:v>5342</c:v>
                </c:pt>
                <c:pt idx="13">
                  <c:v>6011</c:v>
                </c:pt>
                <c:pt idx="14">
                  <c:v>18562</c:v>
                </c:pt>
                <c:pt idx="15">
                  <c:v>4301</c:v>
                </c:pt>
                <c:pt idx="16">
                  <c:v>985</c:v>
                </c:pt>
                <c:pt idx="17">
                  <c:v>2158</c:v>
                </c:pt>
                <c:pt idx="18">
                  <c:v>15019</c:v>
                </c:pt>
                <c:pt idx="19">
                  <c:v>107</c:v>
                </c:pt>
                <c:pt idx="20">
                  <c:v>5405</c:v>
                </c:pt>
                <c:pt idx="21">
                  <c:v>4540</c:v>
                </c:pt>
                <c:pt idx="22">
                  <c:v>2990</c:v>
                </c:pt>
                <c:pt idx="23">
                  <c:v>1857</c:v>
                </c:pt>
                <c:pt idx="24">
                  <c:v>47661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AC-41B3-8FAF-608EB2E6A3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соціальний стан авторів звернень громадян, отриманих Управлінням з питань звернень громадян Апарату Верховної Ради України у 2025 році за допомогою засобів електронного 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endParaRPr lang="uk-UA" sz="18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466606938150937"/>
          <c:y val="0.16745339532087067"/>
          <c:w val="0.60539459137969065"/>
          <c:h val="0.77399549162082915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30709709734501628"/>
                  <c:y val="-7.13861499354064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592759201376289E-2"/>
                      <c:h val="2.40676012763248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3D6-4C11-975B-4168B64A08D1}"/>
                </c:ext>
              </c:extLst>
            </c:dLbl>
            <c:dLbl>
              <c:idx val="1"/>
              <c:layout>
                <c:manualLayout>
                  <c:x val="0.18036701413960302"/>
                  <c:y val="-4.0792544536143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07-4D71-AD93-2E0CDEF55329}"/>
                </c:ext>
              </c:extLst>
            </c:dLbl>
            <c:dLbl>
              <c:idx val="2"/>
              <c:layout>
                <c:manualLayout>
                  <c:x val="0.12426488837561085"/>
                  <c:y val="-2.0396272268071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3D6-4C11-975B-4168B64A08D1}"/>
                </c:ext>
              </c:extLst>
            </c:dLbl>
            <c:dLbl>
              <c:idx val="3"/>
              <c:layout>
                <c:manualLayout>
                  <c:x val="0.10761055619859639"/>
                  <c:y val="-3.059440840210859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993966001146909E-2"/>
                      <c:h val="2.81468557299392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3D6-4C11-975B-4168B64A08D1}"/>
                </c:ext>
              </c:extLst>
            </c:dLbl>
            <c:dLbl>
              <c:idx val="4"/>
              <c:layout>
                <c:manualLayout>
                  <c:x val="0.10090593983182257"/>
                  <c:y val="-6.119042280990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3D6-4C11-975B-4168B64A08D1}"/>
                </c:ext>
              </c:extLst>
            </c:dLbl>
            <c:dLbl>
              <c:idx val="5"/>
              <c:layout>
                <c:manualLayout>
                  <c:x val="9.0811691398862679E-2"/>
                  <c:y val="-2.039546926522669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214620293142301E-2"/>
                      <c:h val="3.99970899176889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3D6-4C11-975B-4168B64A08D1}"/>
                </c:ext>
              </c:extLst>
            </c:dLbl>
            <c:dLbl>
              <c:idx val="6"/>
              <c:layout>
                <c:manualLayout>
                  <c:x val="6.7555794874868E-2"/>
                  <c:y val="-2.0396272268071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D6-4C11-975B-4168B64A08D1}"/>
                </c:ext>
              </c:extLst>
            </c:dLbl>
            <c:dLbl>
              <c:idx val="7"/>
              <c:layout>
                <c:manualLayout>
                  <c:x val="8.2484915002867268E-2"/>
                  <c:y val="-8.158508907228835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2950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F6-4147-A613-80ACF91D681C}"/>
                </c:ext>
              </c:extLst>
            </c:dLbl>
            <c:dLbl>
              <c:idx val="8"/>
              <c:layout>
                <c:manualLayout>
                  <c:x val="5.4989943335244845E-2"/>
                  <c:y val="-2.0396272268071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5F-4B95-961C-528F91F7A3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Аркуш1!$A$2:$A$11</c:f>
              <c:strCache>
                <c:ptCount val="9"/>
                <c:pt idx="0">
                  <c:v>пенсіонер</c:v>
                </c:pt>
                <c:pt idx="1">
                  <c:v>пенсіонер з числа військовослужбовців</c:v>
                </c:pt>
                <c:pt idx="2">
                  <c:v>працівник бюджетної сфери</c:v>
                </c:pt>
                <c:pt idx="3">
                  <c:v>підприємець</c:v>
                </c:pt>
                <c:pt idx="4">
                  <c:v>журналіст</c:v>
                </c:pt>
                <c:pt idx="5">
                  <c:v>робітник</c:v>
                </c:pt>
                <c:pt idx="6">
                  <c:v>здобувач освіти</c:v>
                </c:pt>
                <c:pt idx="7">
                  <c:v>волонтер</c:v>
                </c:pt>
                <c:pt idx="8">
                  <c:v>військовослужбовець</c:v>
                </c:pt>
              </c:strCache>
            </c:strRef>
          </c:cat>
          <c:val>
            <c:numRef>
              <c:f>Аркуш1!$B$2:$B$11</c:f>
              <c:numCache>
                <c:formatCode>General</c:formatCode>
                <c:ptCount val="10"/>
                <c:pt idx="0">
                  <c:v>23921</c:v>
                </c:pt>
                <c:pt idx="1">
                  <c:v>12231</c:v>
                </c:pt>
                <c:pt idx="2">
                  <c:v>7524</c:v>
                </c:pt>
                <c:pt idx="3">
                  <c:v>5545</c:v>
                </c:pt>
                <c:pt idx="4">
                  <c:v>4453</c:v>
                </c:pt>
                <c:pt idx="5">
                  <c:v>3949</c:v>
                </c:pt>
                <c:pt idx="6">
                  <c:v>3237</c:v>
                </c:pt>
                <c:pt idx="7">
                  <c:v>2950</c:v>
                </c:pt>
                <c:pt idx="8">
                  <c:v>2820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6-4C11-975B-4168B64A08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100"/>
        <c:shape val="cylinder"/>
        <c:axId val="374129344"/>
        <c:axId val="374125032"/>
        <c:axId val="0"/>
      </c:bar3DChart>
      <c:catAx>
        <c:axId val="374129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74125032"/>
        <c:crosses val="autoZero"/>
        <c:auto val="1"/>
        <c:lblAlgn val="ctr"/>
        <c:lblOffset val="100"/>
        <c:noMultiLvlLbl val="0"/>
      </c:catAx>
      <c:valAx>
        <c:axId val="374125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7412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категорії авторів звернень громадян, отриманих Управлінням з питань звернень громадян Апарату Верховної Ради України у 2025 році за допомогою засобів електронного </a:t>
            </a:r>
            <a:r>
              <a:rPr lang="uk-UA" sz="1800" b="1" baseline="0" noProof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endParaRPr lang="uk-UA" sz="1800" b="1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353839816519165"/>
          <c:y val="1.2898732928010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.23376567154583056"/>
                  <c:y val="-2.022653721682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36-445B-9CC6-8813A08114AC}"/>
                </c:ext>
              </c:extLst>
            </c:dLbl>
            <c:dLbl>
              <c:idx val="1"/>
              <c:layout>
                <c:manualLayout>
                  <c:x val="3.9222134116285508E-2"/>
                  <c:y val="-2.1497464515964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36-445B-9CC6-8813A08114AC}"/>
                </c:ext>
              </c:extLst>
            </c:dLbl>
            <c:dLbl>
              <c:idx val="2"/>
              <c:layout>
                <c:manualLayout>
                  <c:x val="0.2711718994449325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36-445B-9CC6-8813A08114AC}"/>
                </c:ext>
              </c:extLst>
            </c:dLbl>
            <c:dLbl>
              <c:idx val="3"/>
              <c:layout>
                <c:manualLayout>
                  <c:x val="0.33113435202846059"/>
                  <c:y val="-4.04538707540198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636848760206599E-2"/>
                      <c:h val="2.64967637540453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7F5-46AD-8F1E-E7256EB87BDE}"/>
                </c:ext>
              </c:extLst>
            </c:dLbl>
            <c:dLbl>
              <c:idx val="4"/>
              <c:layout>
                <c:manualLayout>
                  <c:x val="0.23315102548166555"/>
                  <c:y val="-8.21770761664500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36-445B-9CC6-8813A08114AC}"/>
                </c:ext>
              </c:extLst>
            </c:dLbl>
            <c:dLbl>
              <c:idx val="5"/>
              <c:layout>
                <c:manualLayout>
                  <c:x val="6.4262317567133145E-2"/>
                  <c:y val="-7.416311305642714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636-445B-9CC6-8813A08114AC}"/>
                </c:ext>
              </c:extLst>
            </c:dLbl>
            <c:dLbl>
              <c:idx val="6"/>
              <c:layout>
                <c:manualLayout>
                  <c:x val="0.21235387154154425"/>
                  <c:y val="-6.19521315903480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36-445B-9CC6-8813A08114AC}"/>
                </c:ext>
              </c:extLst>
            </c:dLbl>
            <c:dLbl>
              <c:idx val="7"/>
              <c:layout>
                <c:manualLayout>
                  <c:x val="0.26472334497760441"/>
                  <c:y val="-1.20089888642561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677032211054202E-2"/>
                      <c:h val="3.05420711974110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B636-445B-9CC6-8813A08114AC}"/>
                </c:ext>
              </c:extLst>
            </c:dLbl>
            <c:dLbl>
              <c:idx val="8"/>
              <c:layout>
                <c:manualLayout>
                  <c:x val="0.19834045562675467"/>
                  <c:y val="3.03406021456055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193330618717985E-2"/>
                      <c:h val="4.470064724919094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B636-445B-9CC6-8813A08114AC}"/>
                </c:ext>
              </c:extLst>
            </c:dLbl>
            <c:dLbl>
              <c:idx val="9"/>
              <c:layout>
                <c:manualLayout>
                  <c:x val="7.0765735839351918E-2"/>
                  <c:y val="-6.0679611650485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636-445B-9CC6-8813A08114AC}"/>
                </c:ext>
              </c:extLst>
            </c:dLbl>
            <c:dLbl>
              <c:idx val="10"/>
              <c:layout>
                <c:manualLayout>
                  <c:x val="0.2122972075180557"/>
                  <c:y val="-4.04530744336569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C4-47A5-AF73-0F51E2DEFDE0}"/>
                </c:ext>
              </c:extLst>
            </c:dLbl>
            <c:dLbl>
              <c:idx val="11"/>
              <c:layout>
                <c:manualLayout>
                  <c:x val="0.15459591521827643"/>
                  <c:y val="-6.067961165048506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015923362122546E-2"/>
                      <c:h val="3.45873786407766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3F6-4795-860E-909D58DB927F}"/>
                </c:ext>
              </c:extLst>
            </c:dLbl>
            <c:dLbl>
              <c:idx val="12"/>
              <c:layout>
                <c:manualLayout>
                  <c:x val="8.3830179378924577E-2"/>
                  <c:y val="-8.0906148867314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C4-47A5-AF73-0F51E2DEFDE0}"/>
                </c:ext>
              </c:extLst>
            </c:dLbl>
            <c:dLbl>
              <c:idx val="13"/>
              <c:layout>
                <c:manualLayout>
                  <c:x val="6.5322217697863311E-2"/>
                  <c:y val="-5.4611650485436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8D-4BE4-8932-97AEE61BC074}"/>
                </c:ext>
              </c:extLst>
            </c:dLbl>
            <c:dLbl>
              <c:idx val="14"/>
              <c:layout>
                <c:manualLayout>
                  <c:x val="6.5322217697863269E-2"/>
                  <c:y val="4.75325217236194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956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056106812970149E-2"/>
                      <c:h val="4.470064724919094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849-4B18-85F1-AFA4B05FA7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Аркуш1!$A$2:$A$16</c:f>
              <c:strCache>
                <c:ptCount val="15"/>
                <c:pt idx="0">
                  <c:v>Учасників війни</c:v>
                </c:pt>
                <c:pt idx="1">
                  <c:v>Дітей війни</c:v>
                </c:pt>
                <c:pt idx="2">
                  <c:v>Особа з інвалідністю внаслідок війни</c:v>
                </c:pt>
                <c:pt idx="3">
                  <c:v>Учасників бойових дій</c:v>
                </c:pt>
                <c:pt idx="4">
                  <c:v>Ветеранів військової служби</c:v>
                </c:pt>
                <c:pt idx="5">
                  <c:v>Осіб з інвалідністю I групи</c:v>
                </c:pt>
                <c:pt idx="6">
                  <c:v>Осіб з інвалідністю II групи</c:v>
                </c:pt>
                <c:pt idx="7">
                  <c:v>Осіб з інвалідністю III групи</c:v>
                </c:pt>
                <c:pt idx="8">
                  <c:v>Дітей з інвалідністю з дитинства</c:v>
                </c:pt>
                <c:pt idx="9">
                  <c:v>Учасників ліквідації наслідків аварії на ЧАЕС</c:v>
                </c:pt>
                <c:pt idx="10">
                  <c:v>Учасник АТО/ООС</c:v>
                </c:pt>
                <c:pt idx="11">
                  <c:v>Переселенець, або внутрішьо переміщена особа</c:v>
                </c:pt>
                <c:pt idx="12">
                  <c:v>Ветеранів праці</c:v>
                </c:pt>
                <c:pt idx="13">
                  <c:v>Одиноких матерів</c:v>
                </c:pt>
                <c:pt idx="14">
                  <c:v>Особа, що потерпіла від Чорнобильської катастрофи</c:v>
                </c:pt>
              </c:strCache>
            </c:strRef>
          </c:cat>
          <c:val>
            <c:numRef>
              <c:f>Аркуш1!$B$2:$B$16</c:f>
              <c:numCache>
                <c:formatCode>General</c:formatCode>
                <c:ptCount val="15"/>
                <c:pt idx="0">
                  <c:v>8737</c:v>
                </c:pt>
                <c:pt idx="1">
                  <c:v>431</c:v>
                </c:pt>
                <c:pt idx="2">
                  <c:v>10010</c:v>
                </c:pt>
                <c:pt idx="3">
                  <c:v>12586</c:v>
                </c:pt>
                <c:pt idx="4">
                  <c:v>8686</c:v>
                </c:pt>
                <c:pt idx="5">
                  <c:v>1318</c:v>
                </c:pt>
                <c:pt idx="6">
                  <c:v>7566</c:v>
                </c:pt>
                <c:pt idx="7">
                  <c:v>9850</c:v>
                </c:pt>
                <c:pt idx="8">
                  <c:v>6130</c:v>
                </c:pt>
                <c:pt idx="9">
                  <c:v>1798</c:v>
                </c:pt>
                <c:pt idx="10">
                  <c:v>7842</c:v>
                </c:pt>
                <c:pt idx="11">
                  <c:v>5173</c:v>
                </c:pt>
                <c:pt idx="12">
                  <c:v>2310</c:v>
                </c:pt>
                <c:pt idx="13">
                  <c:v>956</c:v>
                </c:pt>
                <c:pt idx="14">
                  <c:v>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6-445B-9CC6-8813A08114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10090112"/>
        <c:axId val="310087760"/>
        <c:axId val="0"/>
      </c:bar3DChart>
      <c:catAx>
        <c:axId val="31009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10087760"/>
        <c:crosses val="autoZero"/>
        <c:auto val="1"/>
        <c:lblAlgn val="ctr"/>
        <c:lblOffset val="100"/>
        <c:noMultiLvlLbl val="0"/>
      </c:catAx>
      <c:valAx>
        <c:axId val="310087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1009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питання, порушені у зверненнях громадян, які отримані Управлінням з питань звернень громадян Апарату Верховної Ради України у </a:t>
            </a:r>
            <a:r>
              <a:rPr lang="en-US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uk-UA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році за допомогою засобів електронного зв'язку</a:t>
            </a:r>
            <a:endPara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8.4790296014998878E-2"/>
          <c:y val="4.20205346917344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view3D>
      <c:rotX val="30"/>
      <c:rotY val="1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645894510907643"/>
          <c:y val="0.27430507819668271"/>
          <c:w val="0.60433277052507262"/>
          <c:h val="0.5481298871034069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  <a:contourClr>
                <a:srgbClr val="000000"/>
              </a:contourClr>
            </a:sp3d>
          </c:spPr>
          <c:explosion val="10"/>
          <c:dPt>
            <c:idx val="0"/>
            <c:bubble3D val="0"/>
            <c:spPr>
              <a:solidFill>
                <a:srgbClr val="00808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AE81-4866-A21B-3C282FDDD0AF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E81-4866-A21B-3C282FDDD0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AE81-4866-A21B-3C282FDDD0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AE81-4866-A21B-3C282FDDD0AF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E81-4866-A21B-3C282FDDD0AF}"/>
              </c:ext>
            </c:extLst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AE81-4866-A21B-3C282FDDD0AF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AE81-4866-A21B-3C282FDDD0A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AE81-4866-A21B-3C282FDDD0AF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AE81-4866-A21B-3C282FDDD0A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T/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5B84-4571-9947-E4959A45B8EC}"/>
              </c:ext>
            </c:extLst>
          </c:dPt>
          <c:dLbls>
            <c:dLbl>
              <c:idx val="0"/>
              <c:layout>
                <c:manualLayout>
                  <c:x val="-3.1438479610940248E-2"/>
                  <c:y val="2.75412180670887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E2CA564-F712-4990-AE10-52CB4D8A02E0}" type="CATEGORYNAME">
                      <a:rPr lang="ru-RU" baseline="0" dirty="0" smtClean="0"/>
                      <a:pPr>
                        <a:defRPr sz="1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baseline="0" dirty="0" smtClean="0"/>
                      <a:t>
6,6%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48837481552194"/>
                      <c:h val="8.122270959196306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AE81-4866-A21B-3C282FDDD0AF}"/>
                </c:ext>
              </c:extLst>
            </c:dLbl>
            <c:dLbl>
              <c:idx val="1"/>
              <c:layout>
                <c:manualLayout>
                  <c:x val="-0.12905369400970215"/>
                  <c:y val="6.03700920021535E-2"/>
                </c:manualLayout>
              </c:layout>
              <c:tx>
                <c:rich>
                  <a:bodyPr/>
                  <a:lstStyle/>
                  <a:p>
                    <a:fld id="{737E523A-D51A-4315-ADC6-C24ACBC3F5D6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9,4%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83432245280397"/>
                      <c:h val="7.39020253887789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E81-4866-A21B-3C282FDDD0AF}"/>
                </c:ext>
              </c:extLst>
            </c:dLbl>
            <c:dLbl>
              <c:idx val="2"/>
              <c:layout>
                <c:manualLayout>
                  <c:x val="-9.3632831845298137E-2"/>
                  <c:y val="-3.84578813522881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E81-4866-A21B-3C282FDDD0AF}"/>
                </c:ext>
              </c:extLst>
            </c:dLbl>
            <c:dLbl>
              <c:idx val="3"/>
              <c:layout>
                <c:manualLayout>
                  <c:x val="-8.3850493222742239E-2"/>
                  <c:y val="-0.14301941002581833"/>
                </c:manualLayout>
              </c:layout>
              <c:tx>
                <c:rich>
                  <a:bodyPr/>
                  <a:lstStyle/>
                  <a:p>
                    <a:fld id="{16070C1F-51B8-49EE-9158-8B022F00B9DE}" type="CATEGORYNAME">
                      <a:rPr lang="uk-UA" baseline="0" dirty="0" smtClean="0"/>
                      <a:pPr/>
                      <a:t>[ІМ’Я КАТЕГОРІЇ]</a:t>
                    </a:fld>
                    <a:r>
                      <a:rPr lang="uk-UA" baseline="0" dirty="0" smtClean="0"/>
                      <a:t>
6,4%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E81-4866-A21B-3C282FDDD0AF}"/>
                </c:ext>
              </c:extLst>
            </c:dLbl>
            <c:dLbl>
              <c:idx val="4"/>
              <c:layout>
                <c:manualLayout>
                  <c:x val="-0.1544442587625382"/>
                  <c:y val="-0.123947783281662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81-4866-A21B-3C282FDDD0AF}"/>
                </c:ext>
              </c:extLst>
            </c:dLbl>
            <c:dLbl>
              <c:idx val="5"/>
              <c:layout>
                <c:manualLayout>
                  <c:x val="-1.0246223246975428E-2"/>
                  <c:y val="-4.7908829990122078E-3"/>
                </c:manualLayout>
              </c:layout>
              <c:tx>
                <c:rich>
                  <a:bodyPr/>
                  <a:lstStyle/>
                  <a:p>
                    <a:fld id="{EB65E070-EB58-433E-89E5-9A083E84F363}" type="CATEGORYNAME">
                      <a:rPr lang="ru-RU" baseline="0" dirty="0" smtClean="0"/>
                      <a:pPr/>
                      <a:t>[ІМ’Я КАТЕГОРІЇ]</a:t>
                    </a:fld>
                    <a:r>
                      <a:rPr lang="ru-RU" baseline="0" dirty="0" smtClean="0"/>
                      <a:t>
32,7%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E81-4866-A21B-3C282FDDD0AF}"/>
                </c:ext>
              </c:extLst>
            </c:dLbl>
            <c:dLbl>
              <c:idx val="6"/>
              <c:layout>
                <c:manualLayout>
                  <c:x val="9.8210917169561443E-2"/>
                  <c:y val="-7.94235496685051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9154992-211B-401A-9905-6D218DC6AA19}" type="CATEGORYNAME">
                      <a:rPr lang="ru-RU" baseline="0" dirty="0" smtClean="0"/>
                      <a:pPr>
                        <a:defRPr sz="1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endParaRPr lang="ru-RU" baseline="0" dirty="0" smtClean="0"/>
                  </a:p>
                  <a:p>
                    <a:pPr>
                      <a:defRPr sz="1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/>
                      <a:t>5%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217505110866222"/>
                      <c:h val="0.100951938549756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AE81-4866-A21B-3C282FDDD0AF}"/>
                </c:ext>
              </c:extLst>
            </c:dLbl>
            <c:dLbl>
              <c:idx val="7"/>
              <c:layout>
                <c:manualLayout>
                  <c:x val="0.10683422217717647"/>
                  <c:y val="2.730812393975860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E598005-0F6C-4E72-99C8-E6D5E09EE604}" type="CATEGORYNAME">
                      <a:rPr lang="ru-RU" baseline="0" noProof="0" dirty="0" smtClean="0"/>
                      <a:pPr>
                        <a:defRPr sz="1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baseline="0" noProof="0" dirty="0" smtClean="0"/>
                      <a:t>
6,5%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60188055470907"/>
                      <c:h val="0.117337418549538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AE81-4866-A21B-3C282FDDD0AF}"/>
                </c:ext>
              </c:extLst>
            </c:dLbl>
            <c:dLbl>
              <c:idx val="8"/>
              <c:layout>
                <c:manualLayout>
                  <c:x val="0.11281747792522728"/>
                  <c:y val="8.30876470256916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299D53F-8367-457D-8D44-F6BF0651966D}" type="CATEGORYNAME">
                      <a:rPr lang="ru-RU" baseline="0" noProof="0" dirty="0" smtClean="0"/>
                      <a:pPr>
                        <a:defRPr sz="1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[ІМ’Я КАТЕГОРІЇ]</a:t>
                    </a:fld>
                    <a:r>
                      <a:rPr lang="ru-RU" baseline="0" noProof="0" dirty="0" smtClean="0"/>
                      <a:t>
5,3%</a:t>
                    </a:r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uk-UA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4178055277353"/>
                      <c:h val="0.108139185018550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AE81-4866-A21B-3C282FDDD0AF}"/>
                </c:ext>
              </c:extLst>
            </c:dLbl>
            <c:dLbl>
              <c:idx val="9"/>
              <c:layout>
                <c:manualLayout>
                  <c:x val="3.1210943948432709E-2"/>
                  <c:y val="4.2303669487516932E-2"/>
                </c:manualLayout>
              </c:layout>
              <c:tx>
                <c:rich>
                  <a:bodyPr/>
                  <a:lstStyle/>
                  <a:p>
                    <a:fld id="{BD9CF2F7-8FBA-4B94-AA0B-91F9FC5DACC6}" type="CATEGORYNAME">
                      <a:rPr lang="ru-RU" dirty="0"/>
                      <a:pPr/>
                      <a:t>[ІМ’Я КАТЕГОРІЇ]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13,1%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5B84-4571-9947-E4959A45B8EC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Аркуш1!$A$2:$A$13</c:f>
              <c:strCache>
                <c:ptCount val="10"/>
                <c:pt idx="0">
                  <c:v>Фінансова, податкова, митна політика</c:v>
                </c:pt>
                <c:pt idx="1">
                  <c:v>Соціальна політика, соціальний захист населення</c:v>
                </c:pt>
                <c:pt idx="3">
                  <c:v>Охорона здоров'я</c:v>
                </c:pt>
                <c:pt idx="5">
                  <c:v>Забезпечення дотримання законності та охорони правопорядку, реалізація прав і свобод громадян, запобігання дискримінації</c:v>
                </c:pt>
                <c:pt idx="6">
                  <c:v>Освіта, наукова, науково-технічна, інноваційна діяльність та інтелектуальна власність</c:v>
                </c:pt>
                <c:pt idx="7">
                  <c:v>Діяльність Верховної Ради України, Президента України та Кабінету Міністрів України</c:v>
                </c:pt>
                <c:pt idx="8">
                  <c:v>Діяльність центральних органів виконавчої влади</c:v>
                </c:pt>
                <c:pt idx="9">
                  <c:v>Обороноздатність, суверенітет, міждержавні і міжнаціональні відносини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10"/>
                <c:pt idx="0">
                  <c:v>12528</c:v>
                </c:pt>
                <c:pt idx="1">
                  <c:v>17801</c:v>
                </c:pt>
                <c:pt idx="3">
                  <c:v>12219</c:v>
                </c:pt>
                <c:pt idx="5">
                  <c:v>62028</c:v>
                </c:pt>
                <c:pt idx="6">
                  <c:v>9430</c:v>
                </c:pt>
                <c:pt idx="7">
                  <c:v>12255</c:v>
                </c:pt>
                <c:pt idx="8">
                  <c:v>10003</c:v>
                </c:pt>
                <c:pt idx="9">
                  <c:v>24769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1-4866-A21B-3C282FDDD0A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65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312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306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349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736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62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23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58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200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81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57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E2C14-FBEE-42C0-98BC-D042DE663222}" type="datetimeFigureOut">
              <a:rPr lang="uk-UA" smtClean="0"/>
              <a:pPr/>
              <a:t>07.01.2026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4751-A286-43C5-BB47-3401B1CC75E1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98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4014855474"/>
              </p:ext>
            </p:extLst>
          </p:nvPr>
        </p:nvGraphicFramePr>
        <p:xfrm>
          <a:off x="1222746" y="345622"/>
          <a:ext cx="10056006" cy="601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08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2430806671"/>
              </p:ext>
            </p:extLst>
          </p:nvPr>
        </p:nvGraphicFramePr>
        <p:xfrm>
          <a:off x="418011" y="391886"/>
          <a:ext cx="11547566" cy="6226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6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іаграма 11"/>
          <p:cNvGraphicFramePr/>
          <p:nvPr>
            <p:extLst>
              <p:ext uri="{D42A27DB-BD31-4B8C-83A1-F6EECF244321}">
                <p14:modId xmlns:p14="http://schemas.microsoft.com/office/powerpoint/2010/main" val="1623519156"/>
              </p:ext>
            </p:extLst>
          </p:nvPr>
        </p:nvGraphicFramePr>
        <p:xfrm>
          <a:off x="0" y="322464"/>
          <a:ext cx="11665250" cy="627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30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4060847265"/>
              </p:ext>
            </p:extLst>
          </p:nvPr>
        </p:nvGraphicFramePr>
        <p:xfrm>
          <a:off x="143357" y="113365"/>
          <a:ext cx="11800348" cy="660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27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216</Words>
  <Application>Microsoft Office PowerPoint</Application>
  <PresentationFormat>Широкий екран</PresentationFormat>
  <Paragraphs>41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Сотник Сніжана Юріївна</dc:creator>
  <cp:lastModifiedBy>Адамович Наталія Миколаївна</cp:lastModifiedBy>
  <cp:revision>222</cp:revision>
  <cp:lastPrinted>2026-01-07T14:17:38Z</cp:lastPrinted>
  <dcterms:created xsi:type="dcterms:W3CDTF">2018-01-17T14:05:15Z</dcterms:created>
  <dcterms:modified xsi:type="dcterms:W3CDTF">2026-01-07T14:21:28Z</dcterms:modified>
</cp:coreProperties>
</file>