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7" r:id="rId4"/>
    <p:sldId id="261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етяна Береснева" initials="ТБ" lastIdx="1" clrIdx="0">
    <p:extLst>
      <p:ext uri="{19B8F6BF-5375-455C-9EA6-DF929625EA0E}">
        <p15:presenceInfo xmlns:p15="http://schemas.microsoft.com/office/powerpoint/2012/main" userId="ce65279c0292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E1DDCB"/>
    <a:srgbClr val="9EA7BC"/>
    <a:srgbClr val="336600"/>
    <a:srgbClr val="16E8F2"/>
    <a:srgbClr val="CC9900"/>
    <a:srgbClr val="00CC99"/>
    <a:srgbClr val="CC99FF"/>
    <a:srgbClr val="FF66FF"/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10" d="100"/>
          <a:sy n="110" d="100"/>
        </p:scale>
        <p:origin x="630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90"/>
      <c:depthPercent val="4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232549623921124"/>
          <c:y val="0.18373344998541852"/>
          <c:w val="0.69761757642050137"/>
          <c:h val="0.63299231786223298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8"/>
          <c:dPt>
            <c:idx val="0"/>
            <c:bubble3D val="0"/>
            <c:spPr>
              <a:solidFill>
                <a:srgbClr val="FF5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2E6-4BC9-B2C9-D769A14C4A5F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72E6-4BC9-B2C9-D769A14C4A5F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72E6-4BC9-B2C9-D769A14C4A5F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72E6-4BC9-B2C9-D769A14C4A5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72E6-4BC9-B2C9-D769A14C4A5F}"/>
              </c:ext>
            </c:extLst>
          </c:dPt>
          <c:dPt>
            <c:idx val="5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72E6-4BC9-B2C9-D769A14C4A5F}"/>
              </c:ext>
            </c:extLst>
          </c:dPt>
          <c:dPt>
            <c:idx val="6"/>
            <c:bubble3D val="0"/>
            <c:spPr>
              <a:solidFill>
                <a:srgbClr val="CC00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72E6-4BC9-B2C9-D769A14C4A5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72E6-4BC9-B2C9-D769A14C4A5F}"/>
              </c:ext>
            </c:extLst>
          </c:dPt>
          <c:dPt>
            <c:idx val="8"/>
            <c:bubble3D val="0"/>
            <c:spPr>
              <a:solidFill>
                <a:srgbClr val="00CC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72E6-4BC9-B2C9-D769A14C4A5F}"/>
              </c:ext>
            </c:extLst>
          </c:dPt>
          <c:dPt>
            <c:idx val="9"/>
            <c:bubble3D val="0"/>
            <c:spPr>
              <a:solidFill>
                <a:srgbClr val="E1DDCB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72E6-4BC9-B2C9-D769A14C4A5F}"/>
              </c:ext>
            </c:extLst>
          </c:dPt>
          <c:dPt>
            <c:idx val="10"/>
            <c:bubble3D val="0"/>
            <c:spPr>
              <a:solidFill>
                <a:srgbClr val="9EA7BC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72E6-4BC9-B2C9-D769A14C4A5F}"/>
              </c:ext>
            </c:extLst>
          </c:dPt>
          <c:dPt>
            <c:idx val="11"/>
            <c:bubble3D val="0"/>
            <c:spPr>
              <a:solidFill>
                <a:srgbClr val="99336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72E6-4BC9-B2C9-D769A14C4A5F}"/>
              </c:ext>
            </c:extLst>
          </c:dPt>
          <c:dPt>
            <c:idx val="12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72E6-4BC9-B2C9-D769A14C4A5F}"/>
              </c:ext>
            </c:extLst>
          </c:dPt>
          <c:dPt>
            <c:idx val="13"/>
            <c:bubble3D val="0"/>
            <c:spPr>
              <a:solidFill>
                <a:srgbClr val="CC99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72E6-4BC9-B2C9-D769A14C4A5F}"/>
              </c:ext>
            </c:extLst>
          </c:dPt>
          <c:dPt>
            <c:idx val="14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72E6-4BC9-B2C9-D769A14C4A5F}"/>
              </c:ext>
            </c:extLst>
          </c:dPt>
          <c:dPt>
            <c:idx val="15"/>
            <c:bubble3D val="0"/>
            <c:spPr>
              <a:solidFill>
                <a:srgbClr val="99CC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72E6-4BC9-B2C9-D769A14C4A5F}"/>
              </c:ext>
            </c:extLst>
          </c:dPt>
          <c:dPt>
            <c:idx val="16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72E6-4BC9-B2C9-D769A14C4A5F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2E6-4BC9-B2C9-D769A14C4A5F}"/>
              </c:ext>
            </c:extLst>
          </c:dPt>
          <c:dPt>
            <c:idx val="18"/>
            <c:bubble3D val="0"/>
            <c:spPr>
              <a:solidFill>
                <a:srgbClr val="16E8F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72E6-4BC9-B2C9-D769A14C4A5F}"/>
              </c:ext>
            </c:extLst>
          </c:dPt>
          <c:dPt>
            <c:idx val="19"/>
            <c:bubble3D val="0"/>
            <c:spPr>
              <a:solidFill>
                <a:srgbClr val="00808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2E6-4BC9-B2C9-D769A14C4A5F}"/>
              </c:ext>
            </c:extLst>
          </c:dPt>
          <c:dPt>
            <c:idx val="20"/>
            <c:bubble3D val="0"/>
            <c:spPr>
              <a:solidFill>
                <a:srgbClr val="FF66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72E6-4BC9-B2C9-D769A14C4A5F}"/>
              </c:ext>
            </c:extLst>
          </c:dPt>
          <c:dPt>
            <c:idx val="21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72E6-4BC9-B2C9-D769A14C4A5F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6-D82A-4DEF-8494-C41F07F1AB51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4-6B78-4F94-ABAE-006F474CEB00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5-32A4-4688-8470-8AE69D1F46AC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5-B88E-4010-BFBD-6F090C74F394}"/>
              </c:ext>
            </c:extLst>
          </c:dPt>
          <c:dLbls>
            <c:dLbl>
              <c:idx val="0"/>
              <c:layout>
                <c:manualLayout>
                  <c:x val="-0.10973425457855959"/>
                  <c:y val="-0.2193354125985802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2E6-4BC9-B2C9-D769A14C4A5F}"/>
                </c:ext>
              </c:extLst>
            </c:dLbl>
            <c:dLbl>
              <c:idx val="1"/>
              <c:layout>
                <c:manualLayout>
                  <c:x val="-3.5262728197161509E-2"/>
                  <c:y val="-0.2019672348425169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72E6-4BC9-B2C9-D769A14C4A5F}"/>
                </c:ext>
              </c:extLst>
            </c:dLbl>
            <c:dLbl>
              <c:idx val="2"/>
              <c:layout>
                <c:manualLayout>
                  <c:x val="5.0520903216694328E-2"/>
                  <c:y val="-0.145524961415780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72E6-4BC9-B2C9-D769A14C4A5F}"/>
                </c:ext>
              </c:extLst>
            </c:dLbl>
            <c:dLbl>
              <c:idx val="3"/>
              <c:layout>
                <c:manualLayout>
                  <c:x val="-3.7343314148512124E-3"/>
                  <c:y val="-6.5906330410862274E-2"/>
                </c:manualLayout>
              </c:layout>
              <c:tx>
                <c:rich>
                  <a:bodyPr/>
                  <a:lstStyle/>
                  <a:p>
                    <a:fld id="{5DFD162B-1717-4090-8E1B-85AABC1279C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16,2%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72E6-4BC9-B2C9-D769A14C4A5F}"/>
                </c:ext>
              </c:extLst>
            </c:dLbl>
            <c:dLbl>
              <c:idx val="4"/>
              <c:layout>
                <c:manualLayout>
                  <c:x val="5.2068730728452327E-2"/>
                  <c:y val="-7.2880646452881115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9600" tIns="72000" rIns="38100" bIns="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2896796910716193"/>
                      <c:h val="0.139106395369999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72E6-4BC9-B2C9-D769A14C4A5F}"/>
                </c:ext>
              </c:extLst>
            </c:dLbl>
            <c:dLbl>
              <c:idx val="5"/>
              <c:layout>
                <c:manualLayout>
                  <c:x val="4.259480597436531E-2"/>
                  <c:y val="-0.12735050259377562"/>
                </c:manualLayout>
              </c:layout>
              <c:tx>
                <c:rich>
                  <a:bodyPr/>
                  <a:lstStyle/>
                  <a:p>
                    <a:fld id="{2C6A7BDB-4DFD-49F8-9DF3-F16E0AEA85B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17,6%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72E6-4BC9-B2C9-D769A14C4A5F}"/>
                </c:ext>
              </c:extLst>
            </c:dLbl>
            <c:dLbl>
              <c:idx val="6"/>
              <c:layout>
                <c:manualLayout>
                  <c:x val="7.7829040288125262E-2"/>
                  <c:y val="-0.18574025990057599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9600" tIns="72000" rIns="38100" bIns="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7.5053477690288709E-2"/>
                      <c:h val="9.42382618839311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72E6-4BC9-B2C9-D769A14C4A5F}"/>
                </c:ext>
              </c:extLst>
            </c:dLbl>
            <c:dLbl>
              <c:idx val="7"/>
              <c:layout>
                <c:manualLayout>
                  <c:x val="7.2237562232971855E-2"/>
                  <c:y val="-0.1033880047337339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72E6-4BC9-B2C9-D769A14C4A5F}"/>
                </c:ext>
              </c:extLst>
            </c:dLbl>
            <c:dLbl>
              <c:idx val="8"/>
              <c:layout>
                <c:manualLayout>
                  <c:x val="0.13496001200522584"/>
                  <c:y val="-0.138590197090566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72E6-4BC9-B2C9-D769A14C4A5F}"/>
                </c:ext>
              </c:extLst>
            </c:dLbl>
            <c:dLbl>
              <c:idx val="9"/>
              <c:layout>
                <c:manualLayout>
                  <c:x val="9.2349834190596822E-2"/>
                  <c:y val="-3.2434377746590679E-2"/>
                </c:manualLayout>
              </c:layout>
              <c:tx>
                <c:rich>
                  <a:bodyPr rot="0" spcFirstLastPara="1" vertOverflow="clip" horzOverflow="clip" vert="horz" wrap="square" lIns="39600" tIns="72000" rIns="38100" bIns="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5FF5E23-76FF-47A2-BB4D-6CC87ACF69BE}" type="CATEGORYNAME">
                      <a:rPr lang="uk-UA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="0" baseline="0" dirty="0" smtClean="0"/>
                      <a:t>1 %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9600" tIns="72000" rIns="38100" bIns="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0967473031991982"/>
                      <c:h val="0.118711826156590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72E6-4BC9-B2C9-D769A14C4A5F}"/>
                </c:ext>
              </c:extLst>
            </c:dLbl>
            <c:dLbl>
              <c:idx val="10"/>
              <c:layout>
                <c:manualLayout>
                  <c:x val="7.6338273719148184E-2"/>
                  <c:y val="4.928766594625466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9600" tIns="72000" rIns="38100" bIns="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9.2369258530183726E-2"/>
                      <c:h val="8.54027413240011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72E6-4BC9-B2C9-D769A14C4A5F}"/>
                </c:ext>
              </c:extLst>
            </c:dLbl>
            <c:dLbl>
              <c:idx val="11"/>
              <c:layout>
                <c:manualLayout>
                  <c:x val="0.20516839837742742"/>
                  <c:y val="0.1056382034814594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9600" tIns="72000" rIns="38100" bIns="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900901689573667"/>
                      <c:h val="9.3787172860626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72E6-4BC9-B2C9-D769A14C4A5F}"/>
                </c:ext>
              </c:extLst>
            </c:dLbl>
            <c:dLbl>
              <c:idx val="12"/>
              <c:layout>
                <c:manualLayout>
                  <c:x val="0.1384996242396079"/>
                  <c:y val="9.992578383261782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9600" tIns="72000" rIns="38100" bIns="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025358195453618"/>
                      <c:h val="8.99208313617005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72E6-4BC9-B2C9-D769A14C4A5F}"/>
                </c:ext>
              </c:extLst>
            </c:dLbl>
            <c:dLbl>
              <c:idx val="13"/>
              <c:layout>
                <c:manualLayout>
                  <c:x val="0.11778009365455991"/>
                  <c:y val="0.2059561014845341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25790072660422"/>
                      <c:h val="0.103810832453681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72E6-4BC9-B2C9-D769A14C4A5F}"/>
                </c:ext>
              </c:extLst>
            </c:dLbl>
            <c:dLbl>
              <c:idx val="14"/>
              <c:layout>
                <c:manualLayout>
                  <c:x val="2.5467460958788227E-2"/>
                  <c:y val="0.195379411765661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72E6-4BC9-B2C9-D769A14C4A5F}"/>
                </c:ext>
              </c:extLst>
            </c:dLbl>
            <c:dLbl>
              <c:idx val="15"/>
              <c:layout>
                <c:manualLayout>
                  <c:x val="-5.2181735039683298E-2"/>
                  <c:y val="0.2658221289393505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077892729776496E-2"/>
                      <c:h val="9.27980129492247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72E6-4BC9-B2C9-D769A14C4A5F}"/>
                </c:ext>
              </c:extLst>
            </c:dLbl>
            <c:dLbl>
              <c:idx val="16"/>
              <c:layout>
                <c:manualLayout>
                  <c:x val="-8.4691801141945591E-2"/>
                  <c:y val="0.216585192734684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2E6-4BC9-B2C9-D769A14C4A5F}"/>
                </c:ext>
              </c:extLst>
            </c:dLbl>
            <c:dLbl>
              <c:idx val="17"/>
              <c:layout>
                <c:manualLayout>
                  <c:x val="-6.203206007373039E-2"/>
                  <c:y val="0.16626433225348516"/>
                </c:manualLayout>
              </c:layout>
              <c:tx>
                <c:rich>
                  <a:bodyPr/>
                  <a:lstStyle/>
                  <a:p>
                    <a:fld id="{9FD3E7F9-0FA5-41E9-9855-19D37C2743C3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2,8 %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72E6-4BC9-B2C9-D769A14C4A5F}"/>
                </c:ext>
              </c:extLst>
            </c:dLbl>
            <c:dLbl>
              <c:idx val="18"/>
              <c:layout>
                <c:manualLayout>
                  <c:x val="-7.2243636584402457E-2"/>
                  <c:y val="0.1296760010146554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6067291137762981E-2"/>
                      <c:h val="9.63520547446583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72E6-4BC9-B2C9-D769A14C4A5F}"/>
                </c:ext>
              </c:extLst>
            </c:dLbl>
            <c:dLbl>
              <c:idx val="19"/>
              <c:layout>
                <c:manualLayout>
                  <c:x val="-0.10586627745517491"/>
                  <c:y val="5.394124283580947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2E6-4BC9-B2C9-D769A14C4A5F}"/>
                </c:ext>
              </c:extLst>
            </c:dLbl>
            <c:dLbl>
              <c:idx val="20"/>
              <c:layout>
                <c:manualLayout>
                  <c:x val="-0.12809910694337431"/>
                  <c:y val="-1.85860454902348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2E6-4BC9-B2C9-D769A14C4A5F}"/>
                </c:ext>
              </c:extLst>
            </c:dLbl>
            <c:dLbl>
              <c:idx val="21"/>
              <c:layout>
                <c:manualLayout>
                  <c:x val="-0.11484854369337484"/>
                  <c:y val="-7.789773094576249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72E6-4BC9-B2C9-D769A14C4A5F}"/>
                </c:ext>
              </c:extLst>
            </c:dLbl>
            <c:dLbl>
              <c:idx val="22"/>
              <c:layout>
                <c:manualLayout>
                  <c:x val="-9.3445001952321596E-2"/>
                  <c:y val="-0.12765651257126021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9600" tIns="72000" rIns="38100" bIns="0" anchor="t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9.7862886470933372E-2"/>
                      <c:h val="8.08371484418017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6-D82A-4DEF-8494-C41F07F1AB51}"/>
                </c:ext>
              </c:extLst>
            </c:dLbl>
            <c:dLbl>
              <c:idx val="23"/>
              <c:layout>
                <c:manualLayout>
                  <c:x val="-6.855526114128338E-2"/>
                  <c:y val="-0.142612993859334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4-6B78-4F94-ABAE-006F474CEB00}"/>
                </c:ext>
              </c:extLst>
            </c:dLbl>
            <c:dLbl>
              <c:idx val="24"/>
              <c:layout>
                <c:manualLayout>
                  <c:x val="-0.12986116592227881"/>
                  <c:y val="-6.2878228494596594E-2"/>
                </c:manualLayout>
              </c:layout>
              <c:tx>
                <c:rich>
                  <a:bodyPr/>
                  <a:lstStyle/>
                  <a:p>
                    <a:fld id="{1D99C454-960D-4829-B75B-889C6ED019C4}" type="CATEGORYNAME">
                      <a:rPr lang="uk-UA" smtClean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fld id="{F35A5878-3861-488C-B091-DF6D72168144}" type="PERCENTAGE">
                      <a:rPr lang="uk-UA" baseline="0" dirty="0"/>
                      <a:pPr/>
                      <a:t>[ВІДСОТОК]</a:t>
                    </a:fld>
                    <a:endParaRPr lang="uk-UA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089458089815145E-2"/>
                      <c:h val="9.486081906071829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5-32A4-4688-8470-8AE69D1F46AC}"/>
                </c:ext>
              </c:extLst>
            </c:dLbl>
            <c:dLbl>
              <c:idx val="25"/>
              <c:layout>
                <c:manualLayout>
                  <c:x val="-0.10501193317422436"/>
                  <c:y val="-0.1258311728011055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5-B88E-4010-BFBD-6F090C74F39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9600" tIns="72000" rIns="38100" bIns="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Аркуш1!$A$2:$A$28</c:f>
              <c:strCache>
                <c:ptCount val="26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Львівська</c:v>
                </c:pt>
                <c:pt idx="11">
                  <c:v>Миколаївська</c:v>
                </c:pt>
                <c:pt idx="12">
                  <c:v>Одеська</c:v>
                </c:pt>
                <c:pt idx="13">
                  <c:v>Полтавська</c:v>
                </c:pt>
                <c:pt idx="14">
                  <c:v>Рівненська</c:v>
                </c:pt>
                <c:pt idx="15">
                  <c:v>Сумська</c:v>
                </c:pt>
                <c:pt idx="16">
                  <c:v>Тернопільська</c:v>
                </c:pt>
                <c:pt idx="17">
                  <c:v>Харківська</c:v>
                </c:pt>
                <c:pt idx="18">
                  <c:v>Херсонська</c:v>
                </c:pt>
                <c:pt idx="19">
                  <c:v>Хмельницька</c:v>
                </c:pt>
                <c:pt idx="20">
                  <c:v>Черкаська</c:v>
                </c:pt>
                <c:pt idx="21">
                  <c:v>Чернівецька</c:v>
                </c:pt>
                <c:pt idx="22">
                  <c:v>Чернігівська</c:v>
                </c:pt>
                <c:pt idx="23">
                  <c:v>м. Київ</c:v>
                </c:pt>
                <c:pt idx="24">
                  <c:v>Не вказано</c:v>
                </c:pt>
                <c:pt idx="25">
                  <c:v>Інші держави </c:v>
                </c:pt>
              </c:strCache>
            </c:strRef>
          </c:cat>
          <c:val>
            <c:numRef>
              <c:f>Аркуш1!$B$2:$B$28</c:f>
              <c:numCache>
                <c:formatCode>General</c:formatCode>
                <c:ptCount val="26"/>
                <c:pt idx="0">
                  <c:v>72</c:v>
                </c:pt>
                <c:pt idx="1">
                  <c:v>26</c:v>
                </c:pt>
                <c:pt idx="2">
                  <c:v>695</c:v>
                </c:pt>
                <c:pt idx="3">
                  <c:v>1565</c:v>
                </c:pt>
                <c:pt idx="4">
                  <c:v>50</c:v>
                </c:pt>
                <c:pt idx="5">
                  <c:v>1699</c:v>
                </c:pt>
                <c:pt idx="6">
                  <c:v>76</c:v>
                </c:pt>
                <c:pt idx="7">
                  <c:v>74</c:v>
                </c:pt>
                <c:pt idx="8">
                  <c:v>134</c:v>
                </c:pt>
                <c:pt idx="9">
                  <c:v>98</c:v>
                </c:pt>
                <c:pt idx="10">
                  <c:v>148</c:v>
                </c:pt>
                <c:pt idx="11">
                  <c:v>2811</c:v>
                </c:pt>
                <c:pt idx="12">
                  <c:v>114</c:v>
                </c:pt>
                <c:pt idx="13">
                  <c:v>506</c:v>
                </c:pt>
                <c:pt idx="14">
                  <c:v>106</c:v>
                </c:pt>
                <c:pt idx="15">
                  <c:v>78</c:v>
                </c:pt>
                <c:pt idx="16">
                  <c:v>24</c:v>
                </c:pt>
                <c:pt idx="17">
                  <c:v>271</c:v>
                </c:pt>
                <c:pt idx="18">
                  <c:v>6</c:v>
                </c:pt>
                <c:pt idx="19">
                  <c:v>56</c:v>
                </c:pt>
                <c:pt idx="20">
                  <c:v>56</c:v>
                </c:pt>
                <c:pt idx="21">
                  <c:v>80</c:v>
                </c:pt>
                <c:pt idx="22">
                  <c:v>39</c:v>
                </c:pt>
                <c:pt idx="23">
                  <c:v>603</c:v>
                </c:pt>
                <c:pt idx="24">
                  <c:v>212</c:v>
                </c:pt>
                <c:pt idx="2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E6-4BC9-B2C9-D769A14C4A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31750"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соціальний стан авторів звернень громадян, отриманих Управлінням з питань звернень громадян Апарату Верховної Ради України у 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uk-UA" sz="18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 за допомогою засобів телефонного зв’язку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164866705225984"/>
          <c:y val="1.4061064879714627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900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1.560984997336317E-2"/>
                  <c:y val="-5.9631620539311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A40-47E4-BA95-8CDACF7078B7}"/>
                </c:ext>
              </c:extLst>
            </c:dLbl>
            <c:dLbl>
              <c:idx val="1"/>
              <c:layout>
                <c:manualLayout>
                  <c:x val="1.337987140573986E-2"/>
                  <c:y val="-1.259369818696708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A40-47E4-BA95-8CDACF7078B7}"/>
                </c:ext>
              </c:extLst>
            </c:dLbl>
            <c:dLbl>
              <c:idx val="2"/>
              <c:layout>
                <c:manualLayout>
                  <c:x val="1.5609849973363251E-2"/>
                  <c:y val="6.2968490934692744E-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A40-47E4-BA95-8CDACF7078B7}"/>
                </c:ext>
              </c:extLst>
            </c:dLbl>
            <c:dLbl>
              <c:idx val="3"/>
              <c:layout>
                <c:manualLayout>
                  <c:x val="1.8954817824798135E-2"/>
                  <c:y val="-3.95445187230923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A40-47E4-BA95-8CDACF7078B7}"/>
                </c:ext>
              </c:extLst>
            </c:dLbl>
            <c:dLbl>
              <c:idx val="4"/>
              <c:layout>
                <c:manualLayout>
                  <c:x val="1.783982854098648E-2"/>
                  <c:y val="-4.0174203632439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A40-47E4-BA95-8CDACF7078B7}"/>
                </c:ext>
              </c:extLst>
            </c:dLbl>
            <c:dLbl>
              <c:idx val="5"/>
              <c:layout>
                <c:manualLayout>
                  <c:x val="2.2299785676233107E-2"/>
                  <c:y val="-4.8957618681816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3A40-47E4-BA95-8CDACF7078B7}"/>
                </c:ext>
              </c:extLst>
            </c:dLbl>
            <c:dLbl>
              <c:idx val="6"/>
              <c:layout>
                <c:manualLayout>
                  <c:x val="2.0069807108609797E-2"/>
                  <c:y val="1.94574169068705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A40-47E4-BA95-8CDACF7078B7}"/>
                </c:ext>
              </c:extLst>
            </c:dLbl>
            <c:dLbl>
              <c:idx val="7"/>
              <c:layout>
                <c:manualLayout>
                  <c:x val="2.1184796392421441E-2"/>
                  <c:y val="-4.01752619209439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A40-47E4-BA95-8CDACF7078B7}"/>
                </c:ext>
              </c:extLst>
            </c:dLbl>
            <c:dLbl>
              <c:idx val="8"/>
              <c:layout>
                <c:manualLayout>
                  <c:x val="2.1184796392421445E-2"/>
                  <c:y val="-9.85464543530538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3A40-47E4-BA95-8CDACF7078B7}"/>
                </c:ext>
              </c:extLst>
            </c:dLbl>
            <c:dLbl>
              <c:idx val="9"/>
              <c:layout>
                <c:manualLayout>
                  <c:x val="3.0366250275235544E-2"/>
                  <c:y val="1.532080071407188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A40-47E4-BA95-8CDACF7078B7}"/>
                </c:ext>
              </c:extLst>
            </c:dLbl>
            <c:dLbl>
              <c:idx val="10"/>
              <c:layout>
                <c:manualLayout>
                  <c:x val="0.24083768530331748"/>
                  <c:y val="-5.83722507206138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3A40-47E4-BA95-8CDACF7078B7}"/>
                </c:ext>
              </c:extLst>
            </c:dLbl>
            <c:dLbl>
              <c:idx val="11"/>
              <c:layout>
                <c:manualLayout>
                  <c:x val="0.31665695660251003"/>
                  <c:y val="-2.00871018162196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A40-47E4-BA95-8CDACF7078B7}"/>
                </c:ext>
              </c:extLst>
            </c:dLbl>
            <c:dLbl>
              <c:idx val="12"/>
              <c:layout>
                <c:manualLayout>
                  <c:x val="0.31920115144153188"/>
                  <c:y val="-4.0803888541787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3A40-47E4-BA95-8CDACF7078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Аркуш1!$A$2:$A$14</c:f>
              <c:strCache>
                <c:ptCount val="13"/>
                <c:pt idx="0">
                  <c:v>Журналіст</c:v>
                </c:pt>
                <c:pt idx="1">
                  <c:v>Робітник</c:v>
                </c:pt>
                <c:pt idx="2">
                  <c:v>Волонтер </c:v>
                </c:pt>
                <c:pt idx="3">
                  <c:v>Особа, що позбавлена волі; воля якої обмежена</c:v>
                </c:pt>
                <c:pt idx="4">
                  <c:v>Адвокат</c:v>
                </c:pt>
                <c:pt idx="5">
                  <c:v>Здобувач освіти</c:v>
                </c:pt>
                <c:pt idx="6">
                  <c:v>Підприємець</c:v>
                </c:pt>
                <c:pt idx="7">
                  <c:v>Селянин</c:v>
                </c:pt>
                <c:pt idx="8">
                  <c:v>Військовослужбовець</c:v>
                </c:pt>
                <c:pt idx="9">
                  <c:v>Безробітний</c:v>
                </c:pt>
                <c:pt idx="10">
                  <c:v>Пенсіонер з числа військовослужбовців</c:v>
                </c:pt>
                <c:pt idx="11">
                  <c:v>Інші</c:v>
                </c:pt>
                <c:pt idx="12">
                  <c:v>Пенсіонер</c:v>
                </c:pt>
              </c:strCache>
            </c:strRef>
          </c:cat>
          <c:val>
            <c:numRef>
              <c:f>Аркуш1!$B$2:$B$14</c:f>
              <c:numCache>
                <c:formatCode>0</c:formatCode>
                <c:ptCount val="13"/>
                <c:pt idx="0">
                  <c:v>2</c:v>
                </c:pt>
                <c:pt idx="1">
                  <c:v>7</c:v>
                </c:pt>
                <c:pt idx="2">
                  <c:v>8</c:v>
                </c:pt>
                <c:pt idx="3">
                  <c:v>12</c:v>
                </c:pt>
                <c:pt idx="4">
                  <c:v>14</c:v>
                </c:pt>
                <c:pt idx="5">
                  <c:v>26</c:v>
                </c:pt>
                <c:pt idx="6">
                  <c:v>26</c:v>
                </c:pt>
                <c:pt idx="7">
                  <c:v>28</c:v>
                </c:pt>
                <c:pt idx="8">
                  <c:v>38</c:v>
                </c:pt>
                <c:pt idx="9">
                  <c:v>117</c:v>
                </c:pt>
                <c:pt idx="10">
                  <c:v>1530</c:v>
                </c:pt>
                <c:pt idx="11">
                  <c:v>2073</c:v>
                </c:pt>
                <c:pt idx="12">
                  <c:v>5767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D3-440D-9209-D2613D1B9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7116672"/>
        <c:axId val="157130752"/>
        <c:axId val="0"/>
      </c:bar3DChart>
      <c:catAx>
        <c:axId val="157116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7130752"/>
        <c:crosses val="autoZero"/>
        <c:auto val="1"/>
        <c:lblAlgn val="ctr"/>
        <c:lblOffset val="100"/>
        <c:noMultiLvlLbl val="0"/>
      </c:catAx>
      <c:valAx>
        <c:axId val="157130752"/>
        <c:scaling>
          <c:orientation val="minMax"/>
          <c:max val="2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7116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категорії авторів звернень громадян, отриманих Управлінням з питань звернень громадян Апарату Верховної Ради України у 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uk-UA" sz="18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 за допомогою засобів телефонного зв’язку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solidFill>
            <a:schemeClr val="bg1"/>
          </a:solidFill>
        </a:ln>
        <a:effectLst/>
        <a:sp3d>
          <a:contourClr>
            <a:schemeClr val="bg1"/>
          </a:contourClr>
        </a:sp3d>
      </c:spPr>
    </c:sideWall>
    <c:backWall>
      <c:thickness val="0"/>
      <c:spPr>
        <a:noFill/>
        <a:ln>
          <a:solidFill>
            <a:schemeClr val="bg1"/>
          </a:solidFill>
        </a:ln>
        <a:effectLst/>
        <a:sp3d>
          <a:contourClr>
            <a:schemeClr val="bg1"/>
          </a:contourClr>
        </a:sp3d>
      </c:spPr>
    </c:backWall>
    <c:plotArea>
      <c:layout>
        <c:manualLayout>
          <c:layoutTarget val="inner"/>
          <c:xMode val="edge"/>
          <c:yMode val="edge"/>
          <c:x val="0.46579861194959749"/>
          <c:y val="0.17617313915857605"/>
          <c:w val="0.46013402101019857"/>
          <c:h val="0.77587627092729927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9336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6.5000915584007349E-3"/>
                  <c:y val="2.191391941391941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 2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526200676017386E-2"/>
                      <c:h val="4.26779935275080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6754-44AF-A560-B7FA0529B184}"/>
                </c:ext>
              </c:extLst>
            </c:dLbl>
            <c:dLbl>
              <c:idx val="1"/>
              <c:layout>
                <c:manualLayout>
                  <c:x val="1.1086377774657062E-2"/>
                  <c:y val="-1.93833943833943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6754-44AF-A560-B7FA0529B184}"/>
                </c:ext>
              </c:extLst>
            </c:dLbl>
            <c:dLbl>
              <c:idx val="2"/>
              <c:layout>
                <c:manualLayout>
                  <c:x val="1.159347045608889E-2"/>
                  <c:y val="-6.06791819291833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754-44AF-A560-B7FA0529B184}"/>
                </c:ext>
              </c:extLst>
            </c:dLbl>
            <c:dLbl>
              <c:idx val="3"/>
              <c:layout>
                <c:manualLayout>
                  <c:x val="1.0045813348062356E-2"/>
                  <c:y val="-2.106990231990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754-44AF-A560-B7FA0529B184}"/>
                </c:ext>
              </c:extLst>
            </c:dLbl>
            <c:dLbl>
              <c:idx val="4"/>
              <c:layout>
                <c:manualLayout>
                  <c:x val="1.6152780024646072E-2"/>
                  <c:y val="-2.0227411477411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6754-44AF-A560-B7FA0529B184}"/>
                </c:ext>
              </c:extLst>
            </c:dLbl>
            <c:dLbl>
              <c:idx val="5"/>
              <c:layout>
                <c:manualLayout>
                  <c:x val="1.6262820843899541E-2"/>
                  <c:y val="-3.8766788766788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6EE-4694-8DD9-BCB683E638E5}"/>
                </c:ext>
              </c:extLst>
            </c:dLbl>
            <c:dLbl>
              <c:idx val="6"/>
              <c:layout>
                <c:manualLayout>
                  <c:x val="2.4748342451468713E-2"/>
                  <c:y val="-7.92200854700854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C0D-44BF-848C-11405DB6C495}"/>
                </c:ext>
              </c:extLst>
            </c:dLbl>
            <c:dLbl>
              <c:idx val="7"/>
              <c:layout>
                <c:manualLayout>
                  <c:x val="2.8307883212786787E-2"/>
                  <c:y val="-8.0906148867314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6EE-4694-8DD9-BCB683E638E5}"/>
                </c:ext>
              </c:extLst>
            </c:dLbl>
            <c:dLbl>
              <c:idx val="8"/>
              <c:layout>
                <c:manualLayout>
                  <c:x val="2.8744642553015221E-2"/>
                  <c:y val="-6.1523199023199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C0D-44BF-848C-11405DB6C495}"/>
                </c:ext>
              </c:extLst>
            </c:dLbl>
            <c:dLbl>
              <c:idx val="9"/>
              <c:layout>
                <c:manualLayout>
                  <c:x val="3.098233840582525E-2"/>
                  <c:y val="-4.21398046398053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5B6-4C4F-971E-3459073A64A9}"/>
                </c:ext>
              </c:extLst>
            </c:dLbl>
            <c:dLbl>
              <c:idx val="10"/>
              <c:layout>
                <c:manualLayout>
                  <c:x val="3.3046820277048465E-2"/>
                  <c:y val="-5.73076923076923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5B6-4C4F-971E-3459073A64A9}"/>
                </c:ext>
              </c:extLst>
            </c:dLbl>
            <c:dLbl>
              <c:idx val="11"/>
              <c:layout>
                <c:manualLayout>
                  <c:x val="3.622280832878387E-2"/>
                  <c:y val="-3.623778998778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436-4D2E-B855-8E20A4C725E2}"/>
                </c:ext>
              </c:extLst>
            </c:dLbl>
            <c:dLbl>
              <c:idx val="12"/>
              <c:layout>
                <c:manualLayout>
                  <c:x val="4.3948971451279621E-2"/>
                  <c:y val="-3.96092796092796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96F-4456-986B-E325AFD2BA7B}"/>
                </c:ext>
              </c:extLst>
            </c:dLbl>
            <c:dLbl>
              <c:idx val="13"/>
              <c:layout>
                <c:manualLayout>
                  <c:x val="0.22169084676367715"/>
                  <c:y val="-1.8540903540903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102-4616-80D0-6B7D12F76FEB}"/>
                </c:ext>
              </c:extLst>
            </c:dLbl>
            <c:dLbl>
              <c:idx val="14"/>
              <c:layout>
                <c:manualLayout>
                  <c:x val="0.24225080855245085"/>
                  <c:y val="-3.553581252348437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D01-43FD-8F01-FFE6F0973612}"/>
                </c:ext>
              </c:extLst>
            </c:dLbl>
            <c:dLbl>
              <c:idx val="15"/>
              <c:layout>
                <c:manualLayout>
                  <c:x val="0.23981599535933365"/>
                  <c:y val="3.708180708180708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681540475144042E-2"/>
                      <c:h val="4.67233009708737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102-4616-80D0-6B7D12F76FEB}"/>
                </c:ext>
              </c:extLst>
            </c:dLbl>
            <c:dLbl>
              <c:idx val="16"/>
              <c:layout>
                <c:manualLayout>
                  <c:x val="0.242818726744913"/>
                  <c:y val="-4.845772283272283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5051283375598165E-2"/>
                      <c:h val="3.896062271062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D01-43FD-8F01-FFE6F0973612}"/>
                </c:ext>
              </c:extLst>
            </c:dLbl>
            <c:dLbl>
              <c:idx val="17"/>
              <c:layout>
                <c:manualLayout>
                  <c:x val="2.2442149042584604E-2"/>
                  <c:y val="-6.7391636141636189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240292513097059E-2"/>
                      <c:h val="4.06553398058252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F76-4439-8BFC-74DF889B5D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Аркуш1!$A$2:$A$21</c:f>
              <c:strCache>
                <c:ptCount val="17"/>
                <c:pt idx="0">
                  <c:v>Член сім'ї загиблого</c:v>
                </c:pt>
                <c:pt idx="1">
                  <c:v>Учасник АТО/ООС</c:v>
                </c:pt>
                <c:pt idx="2">
                  <c:v>Одинока мати</c:v>
                </c:pt>
                <c:pt idx="3">
                  <c:v>Багатодітна сім'я</c:v>
                </c:pt>
                <c:pt idx="4">
                  <c:v>Ветеран військової служби</c:v>
                </c:pt>
                <c:pt idx="5">
                  <c:v>Особа з інвалідністю з дитинства</c:v>
                </c:pt>
                <c:pt idx="6">
                  <c:v>Учасник бойових дій</c:v>
                </c:pt>
                <c:pt idx="7">
                  <c:v>Особа з інвалідністю внаслідок війни</c:v>
                </c:pt>
                <c:pt idx="8">
                  <c:v>Ветеран праці</c:v>
                </c:pt>
                <c:pt idx="9">
                  <c:v>Учасник ліквідації наслідків аварії на Чорнобильській АЕС</c:v>
                </c:pt>
                <c:pt idx="10">
                  <c:v>Особа, що потерпіла від Чорнобильської катастрофи</c:v>
                </c:pt>
                <c:pt idx="11">
                  <c:v>Особа з інвалідністю III групи</c:v>
                </c:pt>
                <c:pt idx="12">
                  <c:v>Особа з інвалідністю I групи</c:v>
                </c:pt>
                <c:pt idx="13">
                  <c:v>Дитина війни</c:v>
                </c:pt>
                <c:pt idx="14">
                  <c:v>Учасник війни</c:v>
                </c:pt>
                <c:pt idx="15">
                  <c:v>Преселенець, або внутрішньо переміщена особа</c:v>
                </c:pt>
                <c:pt idx="16">
                  <c:v>Особа з інвалідністю II групи</c:v>
                </c:pt>
              </c:strCache>
            </c:strRef>
          </c:cat>
          <c:val>
            <c:numRef>
              <c:f>Аркуш1!$B$2:$B$21</c:f>
              <c:numCache>
                <c:formatCode>General</c:formatCode>
                <c:ptCount val="18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8</c:v>
                </c:pt>
                <c:pt idx="4">
                  <c:v>10</c:v>
                </c:pt>
                <c:pt idx="5">
                  <c:v>10</c:v>
                </c:pt>
                <c:pt idx="6">
                  <c:v>41</c:v>
                </c:pt>
                <c:pt idx="7">
                  <c:v>62</c:v>
                </c:pt>
                <c:pt idx="8">
                  <c:v>68</c:v>
                </c:pt>
                <c:pt idx="9">
                  <c:v>70</c:v>
                </c:pt>
                <c:pt idx="10">
                  <c:v>72</c:v>
                </c:pt>
                <c:pt idx="11">
                  <c:v>82</c:v>
                </c:pt>
                <c:pt idx="12">
                  <c:v>102</c:v>
                </c:pt>
                <c:pt idx="13">
                  <c:v>827</c:v>
                </c:pt>
                <c:pt idx="14">
                  <c:v>1633</c:v>
                </c:pt>
                <c:pt idx="15">
                  <c:v>1735</c:v>
                </c:pt>
                <c:pt idx="16">
                  <c:v>1870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54-44AF-A560-B7FA0529B1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7906816"/>
        <c:axId val="157908352"/>
        <c:axId val="0"/>
      </c:bar3DChart>
      <c:catAx>
        <c:axId val="157906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7908352"/>
        <c:crossesAt val="0"/>
        <c:auto val="1"/>
        <c:lblAlgn val="ctr"/>
        <c:lblOffset val="100"/>
        <c:noMultiLvlLbl val="0"/>
      </c:catAx>
      <c:valAx>
        <c:axId val="157908352"/>
        <c:scaling>
          <c:orientation val="minMax"/>
          <c:max val="9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7906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uk-UA" sz="1600" b="1" i="0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громадян, які отримані Управлінням з питань звернень громадян Апарату Верховної Ради України у 2025 році за допомогою засобів телефонного зв’язку</a:t>
            </a:r>
            <a:endParaRPr lang="uk-UA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layout>
        <c:manualLayout>
          <c:xMode val="edge"/>
          <c:yMode val="edge"/>
          <c:x val="0.12196612532808408"/>
          <c:y val="0"/>
        </c:manualLayout>
      </c:layout>
      <c:overlay val="0"/>
    </c:title>
    <c:autoTitleDeleted val="0"/>
    <c:view3D>
      <c:rotX val="30"/>
      <c:rotY val="225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229166666666667"/>
          <c:y val="0.24797171186934966"/>
          <c:w val="0.49479166666666669"/>
          <c:h val="0.4528807232429279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8.5443405511811024E-2"/>
                  <c:y val="2.856780402449694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B43-4895-9951-C8D1A5B4791E}"/>
                </c:ext>
              </c:extLst>
            </c:dLbl>
            <c:dLbl>
              <c:idx val="1"/>
              <c:layout>
                <c:manualLayout>
                  <c:x val="-5.921382874015748E-2"/>
                  <c:y val="-7.902785068533099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B43-4895-9951-C8D1A5B4791E}"/>
                </c:ext>
              </c:extLst>
            </c:dLbl>
            <c:dLbl>
              <c:idx val="2"/>
              <c:layout>
                <c:manualLayout>
                  <c:x val="-1.4641978346456691E-2"/>
                  <c:y val="7.60456401283172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B43-4895-9951-C8D1A5B4791E}"/>
                </c:ext>
              </c:extLst>
            </c:dLbl>
            <c:dLbl>
              <c:idx val="3"/>
              <c:layout>
                <c:manualLayout>
                  <c:x val="-0.22816141697582759"/>
                  <c:y val="0.1555218118606330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B43-4895-9951-C8D1A5B4791E}"/>
                </c:ext>
              </c:extLst>
            </c:dLbl>
            <c:dLbl>
              <c:idx val="4"/>
              <c:layout>
                <c:manualLayout>
                  <c:x val="-0.24857756505206186"/>
                  <c:y val="8.02285299493818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324955719938715"/>
                      <c:h val="9.94758266839038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1B43-4895-9951-C8D1A5B4791E}"/>
                </c:ext>
              </c:extLst>
            </c:dLbl>
            <c:dLbl>
              <c:idx val="5"/>
              <c:layout>
                <c:manualLayout>
                  <c:x val="-0.16771087598425197"/>
                  <c:y val="8.77879848352289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B43-4895-9951-C8D1A5B4791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B43-4895-9951-C8D1A5B4791E}"/>
                </c:ext>
              </c:extLst>
            </c:dLbl>
            <c:dLbl>
              <c:idx val="7"/>
              <c:layout>
                <c:manualLayout>
                  <c:x val="-9.6322342519685078E-2"/>
                  <c:y val="-5.618256051326917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B43-4895-9951-C8D1A5B4791E}"/>
                </c:ext>
              </c:extLst>
            </c:dLbl>
            <c:dLbl>
              <c:idx val="8"/>
              <c:layout>
                <c:manualLayout>
                  <c:x val="5.6916502624671995E-2"/>
                  <c:y val="2.29106153397491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B43-4895-9951-C8D1A5B4791E}"/>
                </c:ext>
              </c:extLst>
            </c:dLbl>
            <c:dLbl>
              <c:idx val="9"/>
              <c:layout>
                <c:manualLayout>
                  <c:x val="0.21279773622047249"/>
                  <c:y val="-1.432779235928825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B43-4895-9951-C8D1A5B4791E}"/>
                </c:ext>
              </c:extLst>
            </c:dLbl>
            <c:dLbl>
              <c:idx val="10"/>
              <c:layout>
                <c:manualLayout>
                  <c:x val="0.23999409448818904"/>
                  <c:y val="1.6721347331583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B43-4895-9951-C8D1A5B4791E}"/>
                </c:ext>
              </c:extLst>
            </c:dLbl>
            <c:dLbl>
              <c:idx val="11"/>
              <c:layout>
                <c:manualLayout>
                  <c:x val="8.8528051181102421E-2"/>
                  <c:y val="4.85578885972586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B43-4895-9951-C8D1A5B4791E}"/>
                </c:ext>
              </c:extLst>
            </c:dLbl>
            <c:dLbl>
              <c:idx val="12"/>
              <c:layout>
                <c:manualLayout>
                  <c:x val="0.11430162129547465"/>
                  <c:y val="0.124299260387495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1B43-4895-9951-C8D1A5B4791E}"/>
                </c:ext>
              </c:extLst>
            </c:dLbl>
            <c:dLbl>
              <c:idx val="13"/>
              <c:layout>
                <c:manualLayout>
                  <c:x val="0.13111127462183306"/>
                  <c:y val="0.1854292381533650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B43-4895-9951-C8D1A5B4791E}"/>
                </c:ext>
              </c:extLst>
            </c:dLbl>
            <c:dLbl>
              <c:idx val="14"/>
              <c:layout>
                <c:manualLayout>
                  <c:x val="0.10160744750656169"/>
                  <c:y val="0.1539552347623215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1B43-4895-9951-C8D1A5B4791E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B43-4895-9951-C8D1A5B4791E}"/>
                </c:ext>
              </c:extLst>
            </c:dLbl>
            <c:dLbl>
              <c:idx val="16"/>
              <c:layout>
                <c:manualLayout>
                  <c:x val="5.0774278215223102E-2"/>
                  <c:y val="0.2010479731700204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1B43-4895-9951-C8D1A5B4791E}"/>
                </c:ext>
              </c:extLst>
            </c:dLbl>
            <c:dLbl>
              <c:idx val="17"/>
              <c:layout>
                <c:manualLayout>
                  <c:x val="7.7925032808398964E-2"/>
                  <c:y val="0.2049314668999709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1B43-4895-9951-C8D1A5B4791E}"/>
                </c:ext>
              </c:extLst>
            </c:dLbl>
            <c:dLbl>
              <c:idx val="18"/>
              <c:layout>
                <c:manualLayout>
                  <c:x val="0.12335433070866142"/>
                  <c:y val="0.2138347914843979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1B43-4895-9951-C8D1A5B4791E}"/>
                </c:ext>
              </c:extLst>
            </c:dLbl>
            <c:dLbl>
              <c:idx val="19"/>
              <c:layout>
                <c:manualLayout>
                  <c:x val="3.1712270341207348E-2"/>
                  <c:y val="0.2295119568387284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1B43-4895-9951-C8D1A5B4791E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B43-4895-9951-C8D1A5B4791E}"/>
                </c:ext>
              </c:extLst>
            </c:dLbl>
            <c:dLbl>
              <c:idx val="21"/>
              <c:layout>
                <c:manualLayout>
                  <c:x val="-0.1167133366141732"/>
                  <c:y val="0.222697871099445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1B43-4895-9951-C8D1A5B4791E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B43-4895-9951-C8D1A5B4791E}"/>
                </c:ext>
              </c:extLst>
            </c:dLbl>
            <c:dLbl>
              <c:idx val="23"/>
              <c:layout>
                <c:manualLayout>
                  <c:x val="-0.30230011482939645"/>
                  <c:y val="0.1968990959463400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1B43-4895-9951-C8D1A5B4791E}"/>
                </c:ext>
              </c:extLst>
            </c:dLbl>
            <c:dLbl>
              <c:idx val="24"/>
              <c:layout>
                <c:manualLayout>
                  <c:x val="-0.1178124179790026"/>
                  <c:y val="2.73667249927092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1B43-4895-9951-C8D1A5B4791E}"/>
                </c:ext>
              </c:extLst>
            </c:dLbl>
            <c:dLbl>
              <c:idx val="25"/>
              <c:layout>
                <c:manualLayout>
                  <c:x val="-0.15457701771653543"/>
                  <c:y val="0.2426293379994167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1B43-4895-9951-C8D1A5B4791E}"/>
                </c:ext>
              </c:extLst>
            </c:dLbl>
            <c:dLbl>
              <c:idx val="26"/>
              <c:layout>
                <c:manualLayout>
                  <c:x val="-9.2997129265091863E-2"/>
                  <c:y val="0.1034717118693496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1B43-4895-9951-C8D1A5B4791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baseline="0">
                    <a:latin typeface="Times New Roman" pitchFamily="18" charset="0"/>
                  </a:defRPr>
                </a:pPr>
                <a:endParaRPr lang="uk-UA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Лист1!$A$2:$A$28</c:f>
              <c:strCache>
                <c:ptCount val="27"/>
                <c:pt idx="0">
                  <c:v>Аграрна політика і земельні відносини</c:v>
                </c:pt>
                <c:pt idx="1">
                  <c:v>Державне будівництво, адміністративно-територіальний устрій</c:v>
                </c:pt>
                <c:pt idx="2">
                  <c:v>Діяльність Верховної Ради України, Президента України та Кабінету Міністрів України</c:v>
                </c:pt>
                <c:pt idx="3">
                  <c:v>Діяльність місцевих органів виконавчої влади</c:v>
                </c:pt>
                <c:pt idx="4">
                  <c:v>Діяльність об'єднань громадян, релігія та міжконфесійні відносини</c:v>
                </c:pt>
                <c:pt idx="5">
                  <c:v>Діяльність органів місцевого самоврядування</c:v>
                </c:pt>
                <c:pt idx="6">
                  <c:v>Діяльність підприємств та установ</c:v>
                </c:pt>
                <c:pt idx="7">
                  <c:v>Діяльність центральних органів виконавчої влади</c:v>
                </c:pt>
                <c:pt idx="8">
                  <c:v>Екологія та природні ресурси</c:v>
                </c:pt>
                <c:pt idx="9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10">
                  <c:v>Житлова політика</c:v>
                </c:pt>
                <c:pt idx="11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2">
                  <c:v>Інформаційна політика, діяльність медіа</c:v>
                </c:pt>
                <c:pt idx="13">
                  <c:v>Інше</c:v>
                </c:pt>
                <c:pt idx="14">
                  <c:v>Комунальне господарство</c:v>
                </c:pt>
                <c:pt idx="15">
                  <c:v>Культура та культурна спадщина, туризм</c:v>
                </c:pt>
                <c:pt idx="16">
                  <c:v>Молодь. Фізична культура і спорт</c:v>
                </c:pt>
                <c:pt idx="17">
                  <c:v>Обороноздатність, суверенітет, міждержавні і міжнаціональні відносини </c:v>
                </c:pt>
                <c:pt idx="18">
                  <c:v>Освіта, наукова, науково-технічна, інноваційна діяльність та інтелектуальна власність</c:v>
                </c:pt>
                <c:pt idx="19">
                  <c:v>Охорона здоров'я</c:v>
                </c:pt>
                <c:pt idx="20">
                  <c:v>Цифровізація. Правовий режим Дія Сіті</c:v>
                </c:pt>
                <c:pt idx="21">
                  <c:v>Праця і заробітна плата</c:v>
                </c:pt>
                <c:pt idx="22">
                  <c:v>Публічні (електронні публічні) послуги, зокрема адміністративні послуги</c:v>
                </c:pt>
                <c:pt idx="23">
                  <c:v>Сімейна та гендерна політика. Захист прав дітей</c:v>
                </c:pt>
                <c:pt idx="24">
                  <c:v>Соціальна політика. Соціальний захист населення</c:v>
                </c:pt>
                <c:pt idx="25">
                  <c:v>Транспорт і зв"язок</c:v>
                </c:pt>
                <c:pt idx="26">
                  <c:v>Фінансова, податкова, митна політика</c:v>
                </c:pt>
              </c:strCache>
            </c:strRef>
          </c:cat>
          <c:val>
            <c:numRef>
              <c:f>Лист1!$B$2:$B$28</c:f>
              <c:numCache>
                <c:formatCode>General</c:formatCode>
                <c:ptCount val="27"/>
                <c:pt idx="0">
                  <c:v>34</c:v>
                </c:pt>
                <c:pt idx="1">
                  <c:v>52</c:v>
                </c:pt>
                <c:pt idx="2">
                  <c:v>6190</c:v>
                </c:pt>
                <c:pt idx="3">
                  <c:v>1669</c:v>
                </c:pt>
                <c:pt idx="4">
                  <c:v>28</c:v>
                </c:pt>
                <c:pt idx="5">
                  <c:v>1483</c:v>
                </c:pt>
                <c:pt idx="6">
                  <c:v>10</c:v>
                </c:pt>
                <c:pt idx="7">
                  <c:v>858</c:v>
                </c:pt>
                <c:pt idx="8">
                  <c:v>48</c:v>
                </c:pt>
                <c:pt idx="9">
                  <c:v>42</c:v>
                </c:pt>
                <c:pt idx="10">
                  <c:v>2133</c:v>
                </c:pt>
                <c:pt idx="11">
                  <c:v>1310</c:v>
                </c:pt>
                <c:pt idx="12">
                  <c:v>36</c:v>
                </c:pt>
                <c:pt idx="13">
                  <c:v>188</c:v>
                </c:pt>
                <c:pt idx="14">
                  <c:v>669</c:v>
                </c:pt>
                <c:pt idx="15">
                  <c:v>4</c:v>
                </c:pt>
                <c:pt idx="16">
                  <c:v>12</c:v>
                </c:pt>
                <c:pt idx="17">
                  <c:v>2357</c:v>
                </c:pt>
                <c:pt idx="18">
                  <c:v>512</c:v>
                </c:pt>
                <c:pt idx="19">
                  <c:v>209</c:v>
                </c:pt>
                <c:pt idx="20">
                  <c:v>2</c:v>
                </c:pt>
                <c:pt idx="21">
                  <c:v>28</c:v>
                </c:pt>
                <c:pt idx="22">
                  <c:v>10</c:v>
                </c:pt>
                <c:pt idx="23">
                  <c:v>30</c:v>
                </c:pt>
                <c:pt idx="24">
                  <c:v>4610</c:v>
                </c:pt>
                <c:pt idx="25">
                  <c:v>58</c:v>
                </c:pt>
                <c:pt idx="26">
                  <c:v>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1B43-4895-9951-C8D1A5B47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  <a:sp3d prstMaterial="powder"/>
  </c:spPr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795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823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4016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1809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6636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53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744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2842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8375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9620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250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9083-AA0F-472C-96A5-AF4786A62CF4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8F0B1-4ECF-43E6-9DF5-FBB8A26C2F4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536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6008952"/>
              </p:ext>
            </p:extLst>
          </p:nvPr>
        </p:nvGraphicFramePr>
        <p:xfrm>
          <a:off x="1336535" y="949742"/>
          <a:ext cx="10280700" cy="549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DD5E9CA-D526-F3CB-4D42-0E032768FAA5}"/>
              </a:ext>
            </a:extLst>
          </p:cNvPr>
          <p:cNvSpPr txBox="1"/>
          <p:nvPr/>
        </p:nvSpPr>
        <p:spPr>
          <a:xfrm>
            <a:off x="299062" y="156315"/>
            <a:ext cx="11673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громадян, отримані Управлінням з питань звернень громадян Апарату Верховної Ради України у 2025 році за допомогою засобів телефонного зв’язку по регіонах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57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09263632"/>
              </p:ext>
            </p:extLst>
          </p:nvPr>
        </p:nvGraphicFramePr>
        <p:xfrm>
          <a:off x="387626" y="330926"/>
          <a:ext cx="11390244" cy="6527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342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705770938"/>
              </p:ext>
            </p:extLst>
          </p:nvPr>
        </p:nvGraphicFramePr>
        <p:xfrm>
          <a:off x="273378" y="219075"/>
          <a:ext cx="11713835" cy="65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477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883940114"/>
              </p:ext>
            </p:extLst>
          </p:nvPr>
        </p:nvGraphicFramePr>
        <p:xfrm>
          <a:off x="325464" y="185980"/>
          <a:ext cx="11538489" cy="6447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68737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1731</TotalTime>
  <Words>286</Words>
  <Application>Microsoft Office PowerPoint</Application>
  <PresentationFormat>Широкий екран</PresentationFormat>
  <Paragraphs>83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Гавриш Людмила Григорівна</dc:creator>
  <cp:lastModifiedBy>Адамович Наталія Миколаївна</cp:lastModifiedBy>
  <cp:revision>243</cp:revision>
  <cp:lastPrinted>2026-01-12T09:46:45Z</cp:lastPrinted>
  <dcterms:created xsi:type="dcterms:W3CDTF">2018-01-12T11:05:05Z</dcterms:created>
  <dcterms:modified xsi:type="dcterms:W3CDTF">2026-01-13T08:39:16Z</dcterms:modified>
</cp:coreProperties>
</file>