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4243F025-FA8F-4298-A95A-A010AAAA9EEC}">
          <p14:sldIdLst>
            <p14:sldId id="258"/>
            <p14:sldId id="256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99"/>
    <a:srgbClr val="7ECCCA"/>
    <a:srgbClr val="FF7C80"/>
    <a:srgbClr val="A50021"/>
    <a:srgbClr val="FF6600"/>
    <a:srgbClr val="336699"/>
    <a:srgbClr val="CC3399"/>
    <a:srgbClr val="CCCC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6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електронні повідомлення, ініційовані у 2025 році у системі  "Електронні петиції"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333534183740538"/>
          <c:y val="8.158508907228760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466606938150804"/>
          <c:y val="0.16745339532087031"/>
          <c:w val="0.60539459137968987"/>
          <c:h val="0.7739954916208259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666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16412324467337966"/>
                  <c:y val="-6.11888168042157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23D6-4C11-975B-4168B64A08D1}"/>
                </c:ext>
              </c:extLst>
            </c:dLbl>
            <c:dLbl>
              <c:idx val="1"/>
              <c:layout>
                <c:manualLayout>
                  <c:x val="0.24195575067507732"/>
                  <c:y val="-1.4277390587650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C07-4D71-AD93-2E0CDEF55329}"/>
                </c:ext>
              </c:extLst>
            </c:dLbl>
            <c:dLbl>
              <c:idx val="2"/>
              <c:layout>
                <c:manualLayout>
                  <c:x val="0.30463190251521405"/>
                  <c:y val="-1.6317098114742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920625350831507E-2"/>
                      <c:h val="3.07371823079843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23D6-4C11-975B-4168B64A08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Оприлюднені в якості петицій електронні повідомлення</c:v>
                </c:pt>
                <c:pt idx="1">
                  <c:v>Відхилені електронні повідомлення</c:v>
                </c:pt>
                <c:pt idx="2">
                  <c:v>Ініційовані в системі "Електронні петиції" електронні повідомлення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109</c:v>
                </c:pt>
                <c:pt idx="1">
                  <c:v>221</c:v>
                </c:pt>
                <c:pt idx="2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6-4C11-975B-4168B64A08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100"/>
        <c:shape val="cylinder"/>
        <c:axId val="306696256"/>
        <c:axId val="306696640"/>
        <c:axId val="0"/>
      </c:bar3DChart>
      <c:catAx>
        <c:axId val="306696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06696640"/>
        <c:crosses val="autoZero"/>
        <c:auto val="1"/>
        <c:lblAlgn val="ctr"/>
        <c:lblOffset val="100"/>
        <c:noMultiLvlLbl val="0"/>
      </c:catAx>
      <c:valAx>
        <c:axId val="306696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0669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6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електронні петиції, ініційовані </a:t>
            </a:r>
            <a:r>
              <a:rPr lang="uk-UA" sz="16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16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16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 у регіональному вимірі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9173863715501219"/>
          <c:y val="8.45794703141772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0"/>
      <c:depthPercent val="23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450611265044513"/>
          <c:y val="0.25148493282673956"/>
          <c:w val="0.71415326954281644"/>
          <c:h val="0.6485718361401067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9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BA6-4B12-959C-4AB89EB8FC4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BA6-4B12-959C-4AB89EB8FC47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BA6-4B12-959C-4AB89EB8FC47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DBA6-4B12-959C-4AB89EB8FC47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DBA6-4B12-959C-4AB89EB8FC47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DBA6-4B12-959C-4AB89EB8FC47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DBA6-4B12-959C-4AB89EB8FC47}"/>
              </c:ext>
            </c:extLst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DBA6-4B12-959C-4AB89EB8FC47}"/>
              </c:ext>
            </c:extLst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DBA6-4B12-959C-4AB89EB8FC47}"/>
              </c:ext>
            </c:extLst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DBA6-4B12-959C-4AB89EB8FC47}"/>
              </c:ext>
            </c:extLst>
          </c:dPt>
          <c:dPt>
            <c:idx val="10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DBA6-4B12-959C-4AB89EB8FC4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BA6-4B12-959C-4AB89EB8FC47}"/>
              </c:ext>
            </c:extLst>
          </c:dPt>
          <c:dPt>
            <c:idx val="1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DBA6-4B12-959C-4AB89EB8FC47}"/>
              </c:ext>
            </c:extLst>
          </c:dPt>
          <c:dPt>
            <c:idx val="1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BA6-4B12-959C-4AB89EB8FC47}"/>
              </c:ext>
            </c:extLst>
          </c:dPt>
          <c:dPt>
            <c:idx val="1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BA6-4B12-959C-4AB89EB8FC47}"/>
              </c:ext>
            </c:extLst>
          </c:dPt>
          <c:dPt>
            <c:idx val="15"/>
            <c:bubble3D val="0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DBA6-4B12-959C-4AB89EB8FC47}"/>
              </c:ext>
            </c:extLst>
          </c:dPt>
          <c:dPt>
            <c:idx val="16"/>
            <c:bubble3D val="0"/>
            <c:spPr>
              <a:solidFill>
                <a:schemeClr val="accent4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BA6-4B12-959C-4AB89EB8FC47}"/>
              </c:ext>
            </c:extLst>
          </c:dPt>
          <c:dPt>
            <c:idx val="17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BA6-4B12-959C-4AB89EB8FC47}"/>
              </c:ext>
            </c:extLst>
          </c:dPt>
          <c:dPt>
            <c:idx val="18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3-260D-4D80-A73A-92455F5BE56C}"/>
              </c:ext>
            </c:extLst>
          </c:dPt>
          <c:dPt>
            <c:idx val="1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D14F-4866-836D-38D7BFDB280D}"/>
              </c:ext>
            </c:extLst>
          </c:dPt>
          <c:dPt>
            <c:idx val="20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E82F-4F7D-AF38-60BB397D6589}"/>
              </c:ext>
            </c:extLst>
          </c:dPt>
          <c:dLbls>
            <c:dLbl>
              <c:idx val="0"/>
              <c:layout>
                <c:manualLayout>
                  <c:x val="2.8220264953970592E-2"/>
                  <c:y val="-0.123203190145771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BA6-4B12-959C-4AB89EB8FC47}"/>
                </c:ext>
              </c:extLst>
            </c:dLbl>
            <c:dLbl>
              <c:idx val="1"/>
              <c:layout>
                <c:manualLayout>
                  <c:x val="8.0679222608951009E-2"/>
                  <c:y val="-0.168343173652733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BA6-4B12-959C-4AB89EB8FC47}"/>
                </c:ext>
              </c:extLst>
            </c:dLbl>
            <c:dLbl>
              <c:idx val="2"/>
              <c:layout>
                <c:manualLayout>
                  <c:x val="6.3921192655563105E-2"/>
                  <c:y val="-0.2290218891438823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DBA6-4B12-959C-4AB89EB8FC47}"/>
                </c:ext>
              </c:extLst>
            </c:dLbl>
            <c:dLbl>
              <c:idx val="3"/>
              <c:layout>
                <c:manualLayout>
                  <c:x val="0.14547773466120323"/>
                  <c:y val="-0.2498448430298487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DBA6-4B12-959C-4AB89EB8FC47}"/>
                </c:ext>
              </c:extLst>
            </c:dLbl>
            <c:dLbl>
              <c:idx val="4"/>
              <c:layout>
                <c:manualLayout>
                  <c:x val="0.15536202422437809"/>
                  <c:y val="-0.150283099769716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DBA6-4B12-959C-4AB89EB8FC47}"/>
                </c:ext>
              </c:extLst>
            </c:dLbl>
            <c:dLbl>
              <c:idx val="5"/>
              <c:layout>
                <c:manualLayout>
                  <c:x val="0.19217738467311599"/>
                  <c:y val="-9.30905623099203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DBA6-4B12-959C-4AB89EB8FC47}"/>
                </c:ext>
              </c:extLst>
            </c:dLbl>
            <c:dLbl>
              <c:idx val="6"/>
              <c:layout>
                <c:manualLayout>
                  <c:x val="0.18019841820805713"/>
                  <c:y val="-1.63671681927882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DBA6-4B12-959C-4AB89EB8FC47}"/>
                </c:ext>
              </c:extLst>
            </c:dLbl>
            <c:dLbl>
              <c:idx val="7"/>
              <c:layout>
                <c:manualLayout>
                  <c:x val="0.21612912631019396"/>
                  <c:y val="3.468663228094238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113360292243076E-2"/>
                      <c:h val="7.40309353053021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DBA6-4B12-959C-4AB89EB8FC47}"/>
                </c:ext>
              </c:extLst>
            </c:dLbl>
            <c:dLbl>
              <c:idx val="8"/>
              <c:layout>
                <c:manualLayout>
                  <c:x val="8.8648514498032308E-2"/>
                  <c:y val="5.5258751807422395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90140062856117E-2"/>
                      <c:h val="5.88013655129657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DBA6-4B12-959C-4AB89EB8FC47}"/>
                </c:ext>
              </c:extLst>
            </c:dLbl>
            <c:dLbl>
              <c:idx val="9"/>
              <c:layout>
                <c:manualLayout>
                  <c:x val="-7.774244203390914E-3"/>
                  <c:y val="6.96674540238471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DBA6-4B12-959C-4AB89EB8FC47}"/>
                </c:ext>
              </c:extLst>
            </c:dLbl>
            <c:dLbl>
              <c:idx val="10"/>
              <c:layout>
                <c:manualLayout>
                  <c:x val="-7.3679021765161362E-2"/>
                  <c:y val="0.106845894082579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DBA6-4B12-959C-4AB89EB8FC47}"/>
                </c:ext>
              </c:extLst>
            </c:dLbl>
            <c:dLbl>
              <c:idx val="11"/>
              <c:layout>
                <c:manualLayout>
                  <c:x val="-0.24569672201331366"/>
                  <c:y val="5.17520891071580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893869908550641E-2"/>
                      <c:h val="7.50489164021484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BA6-4B12-959C-4AB89EB8FC47}"/>
                </c:ext>
              </c:extLst>
            </c:dLbl>
            <c:dLbl>
              <c:idx val="12"/>
              <c:layout>
                <c:manualLayout>
                  <c:x val="-0.1862346215526024"/>
                  <c:y val="2.04775938855976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813022511102393E-2"/>
                      <c:h val="7.24691644032067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DBA6-4B12-959C-4AB89EB8FC47}"/>
                </c:ext>
              </c:extLst>
            </c:dLbl>
            <c:dLbl>
              <c:idx val="13"/>
              <c:layout>
                <c:manualLayout>
                  <c:x val="-0.17230803237282227"/>
                  <c:y val="-1.54279995972171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6104479694710408E-2"/>
                      <c:h val="8.596617545143604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DBA6-4B12-959C-4AB89EB8FC47}"/>
                </c:ext>
              </c:extLst>
            </c:dLbl>
            <c:dLbl>
              <c:idx val="14"/>
              <c:layout>
                <c:manualLayout>
                  <c:x val="-0.1519972540517622"/>
                  <c:y val="-4.3992842047900965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202359119761464E-2"/>
                      <c:h val="9.223497774492918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BA6-4B12-959C-4AB89EB8FC47}"/>
                </c:ext>
              </c:extLst>
            </c:dLbl>
            <c:dLbl>
              <c:idx val="15"/>
              <c:layout>
                <c:manualLayout>
                  <c:x val="-0.11854438046189505"/>
                  <c:y val="-9.620159941662295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5566655680414758E-2"/>
                      <c:h val="0.100593380802920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DBA6-4B12-959C-4AB89EB8FC47}"/>
                </c:ext>
              </c:extLst>
            </c:dLbl>
            <c:dLbl>
              <c:idx val="16"/>
              <c:layout>
                <c:manualLayout>
                  <c:x val="-0.10923908657263103"/>
                  <c:y val="-0.15120235957060185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833211659056647E-2"/>
                      <c:h val="9.43245785094268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DBA6-4B12-959C-4AB89EB8FC47}"/>
                </c:ext>
              </c:extLst>
            </c:dLbl>
            <c:dLbl>
              <c:idx val="17"/>
              <c:layout>
                <c:manualLayout>
                  <c:x val="-9.3136806762894292E-2"/>
                  <c:y val="-0.1945747382733908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BA6-4B12-959C-4AB89EB8FC47}"/>
                </c:ext>
              </c:extLst>
            </c:dLbl>
            <c:dLbl>
              <c:idx val="18"/>
              <c:layout>
                <c:manualLayout>
                  <c:x val="-8.03023880212443E-2"/>
                  <c:y val="-0.271648099384703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3-260D-4D80-A73A-92455F5BE56C}"/>
                </c:ext>
              </c:extLst>
            </c:dLbl>
            <c:dLbl>
              <c:idx val="19"/>
              <c:layout>
                <c:manualLayout>
                  <c:x val="-1.4499042281613554E-2"/>
                  <c:y val="-0.315529715439155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F-D14F-4866-836D-38D7BFDB280D}"/>
                </c:ext>
              </c:extLst>
            </c:dLbl>
            <c:dLbl>
              <c:idx val="20"/>
              <c:layout>
                <c:manualLayout>
                  <c:x val="3.9035883065882605E-2"/>
                  <c:y val="-0.1880640688047944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D-E82F-4F7D-AF38-60BB397D658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Аркуш1!$A$2:$A$25</c:f>
              <c:strCache>
                <c:ptCount val="21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Житомирська</c:v>
                </c:pt>
                <c:pt idx="4">
                  <c:v>Закарпатська</c:v>
                </c:pt>
                <c:pt idx="5">
                  <c:v>Запорізька</c:v>
                </c:pt>
                <c:pt idx="6">
                  <c:v>Івано-Франківська</c:v>
                </c:pt>
                <c:pt idx="7">
                  <c:v>Київська</c:v>
                </c:pt>
                <c:pt idx="8">
                  <c:v>Кіровоградська</c:v>
                </c:pt>
                <c:pt idx="9">
                  <c:v>Львівська</c:v>
                </c:pt>
                <c:pt idx="10">
                  <c:v>Миколаївська</c:v>
                </c:pt>
                <c:pt idx="11">
                  <c:v>Одеська</c:v>
                </c:pt>
                <c:pt idx="12">
                  <c:v>Полтавська</c:v>
                </c:pt>
                <c:pt idx="13">
                  <c:v>Рівненська</c:v>
                </c:pt>
                <c:pt idx="14">
                  <c:v>Сумська</c:v>
                </c:pt>
                <c:pt idx="15">
                  <c:v>Тернопільська</c:v>
                </c:pt>
                <c:pt idx="16">
                  <c:v>Харківська</c:v>
                </c:pt>
                <c:pt idx="17">
                  <c:v>Херсонська</c:v>
                </c:pt>
                <c:pt idx="18">
                  <c:v>Черкаська</c:v>
                </c:pt>
                <c:pt idx="19">
                  <c:v>Чернівецька</c:v>
                </c:pt>
                <c:pt idx="20">
                  <c:v>м. Київ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21"/>
                <c:pt idx="0">
                  <c:v>22</c:v>
                </c:pt>
                <c:pt idx="1">
                  <c:v>2</c:v>
                </c:pt>
                <c:pt idx="2">
                  <c:v>24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1</c:v>
                </c:pt>
                <c:pt idx="7">
                  <c:v>5</c:v>
                </c:pt>
                <c:pt idx="8">
                  <c:v>4</c:v>
                </c:pt>
                <c:pt idx="9">
                  <c:v>9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5</c:v>
                </c:pt>
                <c:pt idx="14">
                  <c:v>1</c:v>
                </c:pt>
                <c:pt idx="15">
                  <c:v>2</c:v>
                </c:pt>
                <c:pt idx="16">
                  <c:v>5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A6-4B12-959C-4AB89EB8FC4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6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в оприлюднених електронних петиціях </a:t>
            </a:r>
            <a:r>
              <a:rPr lang="uk-UA" sz="16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2025 році</a:t>
            </a:r>
            <a:endParaRPr lang="uk-UA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0843584156518769"/>
          <c:y val="7.869814675159457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852705604985816"/>
          <c:y val="0.29689712417142317"/>
          <c:w val="0.63004797357652131"/>
          <c:h val="0.536255678505057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dPt>
            <c:idx val="0"/>
            <c:bubble3D val="0"/>
            <c:explosion val="6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E655-4371-855C-4088BFAC09A9}"/>
              </c:ext>
            </c:extLst>
          </c:dPt>
          <c:dPt>
            <c:idx val="1"/>
            <c:bubble3D val="0"/>
            <c:explosion val="6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655-4371-855C-4088BFAC09A9}"/>
              </c:ext>
            </c:extLst>
          </c:dPt>
          <c:dPt>
            <c:idx val="2"/>
            <c:bubble3D val="0"/>
            <c:explosion val="6"/>
            <c:spPr>
              <a:solidFill>
                <a:srgbClr val="0099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655-4371-855C-4088BFAC09A9}"/>
              </c:ext>
            </c:extLst>
          </c:dPt>
          <c:dPt>
            <c:idx val="3"/>
            <c:bubble3D val="0"/>
            <c:explosion val="6"/>
            <c:spPr>
              <a:solidFill>
                <a:srgbClr val="FF7C8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655-4371-855C-4088BFAC09A9}"/>
              </c:ext>
            </c:extLst>
          </c:dPt>
          <c:dPt>
            <c:idx val="4"/>
            <c:bubble3D val="0"/>
            <c:explosion val="8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4CCB-4313-B002-58078016E2BF}"/>
              </c:ext>
            </c:extLst>
          </c:dPt>
          <c:dPt>
            <c:idx val="5"/>
            <c:bubble3D val="0"/>
            <c:explosion val="7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CCB-4313-B002-58078016E2BF}"/>
              </c:ext>
            </c:extLst>
          </c:dPt>
          <c:dPt>
            <c:idx val="6"/>
            <c:bubble3D val="0"/>
            <c:explosion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4CCB-4313-B002-58078016E2BF}"/>
              </c:ext>
            </c:extLst>
          </c:dPt>
          <c:dPt>
            <c:idx val="7"/>
            <c:bubble3D val="0"/>
            <c:explosion val="6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E655-4371-855C-4088BFAC09A9}"/>
              </c:ext>
            </c:extLst>
          </c:dPt>
          <c:dPt>
            <c:idx val="8"/>
            <c:bubble3D val="0"/>
            <c:explosion val="5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BFE-4173-95C1-0556477A51D9}"/>
              </c:ext>
            </c:extLst>
          </c:dPt>
          <c:dPt>
            <c:idx val="9"/>
            <c:bubble3D val="0"/>
            <c:explosion val="5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BFE-4173-95C1-0556477A51D9}"/>
              </c:ext>
            </c:extLst>
          </c:dPt>
          <c:dPt>
            <c:idx val="10"/>
            <c:bubble3D val="0"/>
            <c:explosion val="9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BFE-4173-95C1-0556477A51D9}"/>
              </c:ext>
            </c:extLst>
          </c:dPt>
          <c:dPt>
            <c:idx val="11"/>
            <c:bubble3D val="0"/>
            <c:explosion val="7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BFE-4173-95C1-0556477A51D9}"/>
              </c:ext>
            </c:extLst>
          </c:dPt>
          <c:dPt>
            <c:idx val="12"/>
            <c:bubble3D val="0"/>
            <c:explosion val="1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BBFE-4173-95C1-0556477A51D9}"/>
              </c:ext>
            </c:extLst>
          </c:dPt>
          <c:dPt>
            <c:idx val="13"/>
            <c:bubble3D val="0"/>
            <c:explosion val="9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BBFE-4173-95C1-0556477A51D9}"/>
              </c:ext>
            </c:extLst>
          </c:dPt>
          <c:dPt>
            <c:idx val="14"/>
            <c:bubble3D val="0"/>
            <c:explosion val="6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BBFE-4173-95C1-0556477A51D9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2BB9-46E8-906C-D646A68A42B5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18A5-4912-9C89-B071A5EC75E0}"/>
              </c:ext>
            </c:extLst>
          </c:dPt>
          <c:dLbls>
            <c:dLbl>
              <c:idx val="0"/>
              <c:layout>
                <c:manualLayout>
                  <c:x val="9.1150080910751677E-2"/>
                  <c:y val="-0.358226373050284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50702661086915"/>
                      <c:h val="9.64052297707033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E655-4371-855C-4088BFAC09A9}"/>
                </c:ext>
              </c:extLst>
            </c:dLbl>
            <c:dLbl>
              <c:idx val="1"/>
              <c:layout>
                <c:manualLayout>
                  <c:x val="0.11208356107712965"/>
                  <c:y val="-0.3128251333375883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655-4371-855C-4088BFAC09A9}"/>
                </c:ext>
              </c:extLst>
            </c:dLbl>
            <c:dLbl>
              <c:idx val="2"/>
              <c:layout>
                <c:manualLayout>
                  <c:x val="0.12110521194482575"/>
                  <c:y val="-0.1866267681521613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uk-UA" sz="1000" b="1" i="0" u="none" strike="noStrike" kern="1200" baseline="0" noProof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76265186454313"/>
                      <c:h val="9.1486595598728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655-4371-855C-4088BFAC09A9}"/>
                </c:ext>
              </c:extLst>
            </c:dLbl>
            <c:dLbl>
              <c:idx val="3"/>
              <c:layout>
                <c:manualLayout>
                  <c:x val="0.17666915393436619"/>
                  <c:y val="-0.1234375009682350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uk-UA" sz="1000" b="1" i="0" u="none" strike="noStrike" kern="1200" baseline="0" noProof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12079501224217"/>
                      <c:h val="7.4641009418371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655-4371-855C-4088BFAC09A9}"/>
                </c:ext>
              </c:extLst>
            </c:dLbl>
            <c:dLbl>
              <c:idx val="4"/>
              <c:layout>
                <c:manualLayout>
                  <c:x val="0.17216779580976876"/>
                  <c:y val="-6.67780111181272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4CCB-4313-B002-58078016E2BF}"/>
                </c:ext>
              </c:extLst>
            </c:dLbl>
            <c:dLbl>
              <c:idx val="5"/>
              <c:layout>
                <c:manualLayout>
                  <c:x val="0.2544625986131"/>
                  <c:y val="1.117591142678486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4CCB-4313-B002-58078016E2BF}"/>
                </c:ext>
              </c:extLst>
            </c:dLbl>
            <c:dLbl>
              <c:idx val="6"/>
              <c:layout>
                <c:manualLayout>
                  <c:x val="0.19297060105167049"/>
                  <c:y val="6.67993897485437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4CCB-4313-B002-58078016E2BF}"/>
                </c:ext>
              </c:extLst>
            </c:dLbl>
            <c:dLbl>
              <c:idx val="7"/>
              <c:layout>
                <c:manualLayout>
                  <c:x val="0.10728996511259731"/>
                  <c:y val="0.1637644917679879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655-4371-855C-4088BFAC09A9}"/>
                </c:ext>
              </c:extLst>
            </c:dLbl>
            <c:dLbl>
              <c:idx val="8"/>
              <c:layout>
                <c:manualLayout>
                  <c:x val="-6.2038407446667748E-2"/>
                  <c:y val="0.1275749630831331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BBFE-4173-95C1-0556477A51D9}"/>
                </c:ext>
              </c:extLst>
            </c:dLbl>
            <c:dLbl>
              <c:idx val="9"/>
              <c:layout>
                <c:manualLayout>
                  <c:x val="-0.22173992988806079"/>
                  <c:y val="6.78195222216920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BBFE-4173-95C1-0556477A51D9}"/>
                </c:ext>
              </c:extLst>
            </c:dLbl>
            <c:dLbl>
              <c:idx val="10"/>
              <c:layout>
                <c:manualLayout>
                  <c:x val="-6.6056767723834398E-2"/>
                  <c:y val="2.02244942094895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BBFE-4173-95C1-0556477A51D9}"/>
                </c:ext>
              </c:extLst>
            </c:dLbl>
            <c:dLbl>
              <c:idx val="11"/>
              <c:layout>
                <c:manualLayout>
                  <c:x val="-2.9005376256872016E-2"/>
                  <c:y val="-0.1544807440506989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BBFE-4173-95C1-0556477A51D9}"/>
                </c:ext>
              </c:extLst>
            </c:dLbl>
            <c:dLbl>
              <c:idx val="12"/>
              <c:layout>
                <c:manualLayout>
                  <c:x val="-5.1973435172362824E-2"/>
                  <c:y val="-0.126335777107018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BBFE-4173-95C1-0556477A51D9}"/>
                </c:ext>
              </c:extLst>
            </c:dLbl>
            <c:dLbl>
              <c:idx val="13"/>
              <c:layout>
                <c:manualLayout>
                  <c:x val="7.1506413059744482E-3"/>
                  <c:y val="-0.1233668585372926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uk-UA" sz="1000" b="1" i="0" u="none" strike="noStrike" kern="1200" baseline="0" noProof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24972004233801"/>
                      <c:h val="9.54888920974047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BBFE-4173-95C1-0556477A51D9}"/>
                </c:ext>
              </c:extLst>
            </c:dLbl>
            <c:dLbl>
              <c:idx val="14"/>
              <c:layout>
                <c:manualLayout>
                  <c:x val="-0.10625239342697755"/>
                  <c:y val="-0.14657065079649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BBFE-4173-95C1-0556477A51D9}"/>
                </c:ext>
              </c:extLst>
            </c:dLbl>
            <c:dLbl>
              <c:idx val="15"/>
              <c:layout>
                <c:manualLayout>
                  <c:x val="4.4122872471956199E-3"/>
                  <c:y val="-0.2833133283057404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2BB9-46E8-906C-D646A68A42B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uk-UA" sz="1000" b="1" i="0" u="none" strike="noStrike" kern="1200" baseline="0" noProof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Аркуш1!$A$2:$A$19</c:f>
              <c:strCache>
                <c:ptCount val="16"/>
                <c:pt idx="0">
                  <c:v>Державне будівництво, адміністративно-територіальний устрій</c:v>
                </c:pt>
                <c:pt idx="1">
                  <c:v>Культура та культурна спадщина, туризм</c:v>
                </c:pt>
                <c:pt idx="2">
                  <c:v>Сімейна та гендерна політика. Захист прав дітей</c:v>
                </c:pt>
                <c:pt idx="3">
                  <c:v>Праця і заробітна плата</c:v>
                </c:pt>
                <c:pt idx="4">
                  <c:v>Освіта, наукова, науково-технічна, інноваційна діяльність та інтелектуальна власність</c:v>
                </c:pt>
                <c:pt idx="5">
                  <c:v>Комунальне господарство</c:v>
                </c:pt>
                <c:pt idx="6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7">
                  <c:v>Діяльність Верховної Ради України, Президента України та Кабінету Міністрів України</c:v>
                </c:pt>
                <c:pt idx="8">
                  <c:v>Екологія та природні ресурси</c:v>
                </c:pt>
                <c:pt idx="9">
                  <c:v>Охорона здоров'я</c:v>
                </c:pt>
                <c:pt idx="10">
                  <c:v>Обороноздатність, суверенітет, міждержавні і міжнаціональні відносини</c:v>
                </c:pt>
                <c:pt idx="11">
                  <c:v>Інформаційна політика, діяльність медіа</c:v>
                </c:pt>
                <c:pt idx="12">
                  <c:v>Фінансова, податкова, митна політика</c:v>
                </c:pt>
                <c:pt idx="13">
                  <c:v>Соціальна політика. Соціальний захист населення</c:v>
                </c:pt>
                <c:pt idx="14">
                  <c:v>Забезпечення дотримання законності та охорони правопорядку, реалізація прав і свобод громадян </c:v>
                </c:pt>
                <c:pt idx="15">
                  <c:v>Аграрна політики і земельні відносини</c:v>
                </c:pt>
              </c:strCache>
            </c:strRef>
          </c:cat>
          <c:val>
            <c:numRef>
              <c:f>Аркуш1!$B$2:$B$19</c:f>
              <c:numCache>
                <c:formatCode>General</c:formatCode>
                <c:ptCount val="17"/>
                <c:pt idx="0">
                  <c:v>26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6</c:v>
                </c:pt>
                <c:pt idx="5">
                  <c:v>10</c:v>
                </c:pt>
                <c:pt idx="6">
                  <c:v>10</c:v>
                </c:pt>
                <c:pt idx="7">
                  <c:v>12</c:v>
                </c:pt>
                <c:pt idx="8">
                  <c:v>8</c:v>
                </c:pt>
                <c:pt idx="9">
                  <c:v>8</c:v>
                </c:pt>
                <c:pt idx="10">
                  <c:v>40</c:v>
                </c:pt>
                <c:pt idx="11">
                  <c:v>6</c:v>
                </c:pt>
                <c:pt idx="12">
                  <c:v>30</c:v>
                </c:pt>
                <c:pt idx="13">
                  <c:v>26</c:v>
                </c:pt>
                <c:pt idx="14">
                  <c:v>72</c:v>
                </c:pt>
                <c:pt idx="1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55-4371-855C-4088BFAC09A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4280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577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595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454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3384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3405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535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945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447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516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416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07279-7224-472C-83F6-C4FB15FE6FB9}" type="datetimeFigureOut">
              <a:rPr lang="uk-UA" smtClean="0"/>
              <a:t>13.01.2026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E585A-2B54-407C-9A4F-5A849F8EA2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808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711274451"/>
              </p:ext>
            </p:extLst>
          </p:nvPr>
        </p:nvGraphicFramePr>
        <p:xfrm>
          <a:off x="418011" y="391886"/>
          <a:ext cx="11547566" cy="6226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9006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256995267"/>
              </p:ext>
            </p:extLst>
          </p:nvPr>
        </p:nvGraphicFramePr>
        <p:xfrm>
          <a:off x="430801" y="157519"/>
          <a:ext cx="11386959" cy="6077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646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3447646124"/>
              </p:ext>
            </p:extLst>
          </p:nvPr>
        </p:nvGraphicFramePr>
        <p:xfrm>
          <a:off x="271849" y="209359"/>
          <a:ext cx="11513303" cy="6455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53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153</Words>
  <Application>Microsoft Office PowerPoint</Application>
  <PresentationFormat>Широкий екран</PresentationFormat>
  <Paragraphs>43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Сотник Сніжана Юріївна</dc:creator>
  <cp:lastModifiedBy>Адамович Наталія Миколаївна</cp:lastModifiedBy>
  <cp:revision>122</cp:revision>
  <cp:lastPrinted>2026-01-13T08:16:12Z</cp:lastPrinted>
  <dcterms:created xsi:type="dcterms:W3CDTF">2018-01-17T09:21:39Z</dcterms:created>
  <dcterms:modified xsi:type="dcterms:W3CDTF">2026-01-13T09:05:55Z</dcterms:modified>
</cp:coreProperties>
</file>