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4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6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7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18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9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20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21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4" r:id="rId2"/>
    <p:sldId id="283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81" r:id="rId12"/>
    <p:sldId id="280" r:id="rId13"/>
    <p:sldId id="279" r:id="rId14"/>
    <p:sldId id="278" r:id="rId15"/>
    <p:sldId id="277" r:id="rId16"/>
    <p:sldId id="276" r:id="rId17"/>
    <p:sldId id="275" r:id="rId18"/>
    <p:sldId id="274" r:id="rId19"/>
    <p:sldId id="298" r:id="rId20"/>
    <p:sldId id="286" r:id="rId21"/>
    <p:sldId id="300" r:id="rId22"/>
    <p:sldId id="291" r:id="rId23"/>
  </p:sldIdLst>
  <p:sldSz cx="12192000" cy="6858000"/>
  <p:notesSz cx="6797675" cy="987266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E37"/>
    <a:srgbClr val="0000DA"/>
    <a:srgbClr val="3333FF"/>
    <a:srgbClr val="3366FF"/>
    <a:srgbClr val="0000CC"/>
    <a:srgbClr val="0000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Порівняльні дані про звернення громадян, опрацьовані у Верховній Раді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7294479361339283"/>
          <c:y val="0.1420011096096965"/>
          <c:w val="0.54573965631693799"/>
          <c:h val="0.7193031242660749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4.32558508647253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962-41DD-BBA8-F021A84F74B9}"/>
                </c:ext>
              </c:extLst>
            </c:dLbl>
            <c:dLbl>
              <c:idx val="1"/>
              <c:layout>
                <c:manualLayout>
                  <c:x val="5.4069813580906664E-3"/>
                  <c:y val="-2.16135631064994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962-41DD-BBA8-F021A84F74B9}"/>
                </c:ext>
              </c:extLst>
            </c:dLbl>
            <c:dLbl>
              <c:idx val="2"/>
              <c:layout>
                <c:manualLayout>
                  <c:x val="4.325585086472533E-3"/>
                  <c:y val="-6.4840689319496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962-41DD-BBA8-F021A84F74B9}"/>
                </c:ext>
              </c:extLst>
            </c:dLbl>
            <c:dLbl>
              <c:idx val="3"/>
              <c:layout>
                <c:manualLayout>
                  <c:x val="4.325585086472533E-3"/>
                  <c:y val="-4.322712621299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962-41DD-BBA8-F021A84F74B9}"/>
                </c:ext>
              </c:extLst>
            </c:dLbl>
            <c:dLbl>
              <c:idx val="4"/>
              <c:layout>
                <c:manualLayout>
                  <c:x val="5.4069813580906664E-3"/>
                  <c:y val="-8.64542524259948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962-41DD-BBA8-F021A84F74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Аркуш1!$A$2:$A$6</c:f>
              <c:strCache>
                <c:ptCount val="5"/>
                <c:pt idx="0">
                  <c:v>комітети Верховної Ради України</c:v>
                </c:pt>
                <c:pt idx="1">
                  <c:v>депутатські фракції та групи у Верховній Раді України</c:v>
                </c:pt>
                <c:pt idx="2">
                  <c:v>структурні підрозділи Апарату Верховної Ради України</c:v>
                </c:pt>
                <c:pt idx="3">
                  <c:v>народні депутати України</c:v>
                </c:pt>
                <c:pt idx="4">
                  <c:v>всього по Верховній Раді України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1734</c:v>
                </c:pt>
                <c:pt idx="1">
                  <c:v>389</c:v>
                </c:pt>
                <c:pt idx="2">
                  <c:v>59359</c:v>
                </c:pt>
                <c:pt idx="3">
                  <c:v>48921</c:v>
                </c:pt>
                <c:pt idx="4">
                  <c:v>110403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E962-41DD-BBA8-F021A84F74B9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3.2441888148543999E-3"/>
                  <c:y val="-4.32271262129974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962-41DD-BBA8-F021A84F74B9}"/>
                </c:ext>
              </c:extLst>
            </c:dLbl>
            <c:dLbl>
              <c:idx val="1"/>
              <c:layout>
                <c:manualLayout>
                  <c:x val="4.325585086472533E-3"/>
                  <c:y val="-2.16135631064987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962-41DD-BBA8-F021A84F74B9}"/>
                </c:ext>
              </c:extLst>
            </c:dLbl>
            <c:dLbl>
              <c:idx val="2"/>
              <c:layout>
                <c:manualLayout>
                  <c:x val="3.2441888148543999E-3"/>
                  <c:y val="-6.48406893194961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962-41DD-BBA8-F021A84F74B9}"/>
                </c:ext>
              </c:extLst>
            </c:dLbl>
            <c:dLbl>
              <c:idx val="3"/>
              <c:layout>
                <c:manualLayout>
                  <c:x val="4.325585086472533E-3"/>
                  <c:y val="-6.48406893194961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962-41DD-BBA8-F021A84F74B9}"/>
                </c:ext>
              </c:extLst>
            </c:dLbl>
            <c:dLbl>
              <c:idx val="4"/>
              <c:layout>
                <c:manualLayout>
                  <c:x val="6.4883776297087999E-3"/>
                  <c:y val="-8.64542524259948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962-41DD-BBA8-F021A84F74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Аркуш1!$A$2:$A$6</c:f>
              <c:strCache>
                <c:ptCount val="5"/>
                <c:pt idx="0">
                  <c:v>комітети Верховної Ради України</c:v>
                </c:pt>
                <c:pt idx="1">
                  <c:v>депутатські фракції та групи у Верховній Раді України</c:v>
                </c:pt>
                <c:pt idx="2">
                  <c:v>структурні підрозділи Апарату Верховної Ради України</c:v>
                </c:pt>
                <c:pt idx="3">
                  <c:v>народні депутати України</c:v>
                </c:pt>
                <c:pt idx="4">
                  <c:v>всього по Верховній Раді України</c:v>
                </c:pt>
              </c:strCache>
            </c:strRef>
          </c:cat>
          <c:val>
            <c:numRef>
              <c:f>Аркуш1!$C$2:$C$6</c:f>
              <c:numCache>
                <c:formatCode>General</c:formatCode>
                <c:ptCount val="5"/>
                <c:pt idx="0">
                  <c:v>1679</c:v>
                </c:pt>
                <c:pt idx="1">
                  <c:v>481</c:v>
                </c:pt>
                <c:pt idx="2">
                  <c:v>77950</c:v>
                </c:pt>
                <c:pt idx="3">
                  <c:v>66235</c:v>
                </c:pt>
                <c:pt idx="4">
                  <c:v>146345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E962-41DD-BBA8-F021A84F74B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0"/>
        <c:shape val="box"/>
        <c:axId val="1132387296"/>
        <c:axId val="1132387712"/>
        <c:axId val="0"/>
      </c:bar3DChart>
      <c:catAx>
        <c:axId val="1132387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132387712"/>
        <c:crosses val="autoZero"/>
        <c:auto val="1"/>
        <c:lblAlgn val="ctr"/>
        <c:lblOffset val="100"/>
        <c:noMultiLvlLbl val="0"/>
      </c:catAx>
      <c:valAx>
        <c:axId val="11323877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13238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громадян, опрацьовані у Верховній Раді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7230173108197086"/>
          <c:y val="1.53160252485279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71145689136339"/>
          <c:y val="0.27072168628576565"/>
          <c:w val="0.67171280897957164"/>
          <c:h val="0.54017381362826478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3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5039-4919-9381-0AF21B842E4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039-4919-9381-0AF21B842E48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039-4919-9381-0AF21B842E4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5039-4919-9381-0AF21B842E48}"/>
              </c:ext>
            </c:extLst>
          </c:dPt>
          <c:dLbls>
            <c:dLbl>
              <c:idx val="0"/>
              <c:layout>
                <c:manualLayout>
                  <c:x val="-0.14148404192126207"/>
                  <c:y val="-6.7828111814909373E-2"/>
                </c:manualLayout>
              </c:layout>
              <c:tx>
                <c:rich>
                  <a:bodyPr/>
                  <a:lstStyle/>
                  <a:p>
                    <a:fld id="{2AD5A087-5D1C-43EE-A1DC-14342EB8267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039-4919-9381-0AF21B842E48}"/>
                </c:ext>
              </c:extLst>
            </c:dLbl>
            <c:dLbl>
              <c:idx val="1"/>
              <c:layout>
                <c:manualLayout>
                  <c:x val="8.7322182123278941E-2"/>
                  <c:y val="-1.3128021641595402E-2"/>
                </c:manualLayout>
              </c:layout>
              <c:tx>
                <c:rich>
                  <a:bodyPr/>
                  <a:lstStyle/>
                  <a:p>
                    <a:fld id="{AF9DEE08-BDC0-4A3D-8AE0-EAB3C091A3AF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039-4919-9381-0AF21B842E48}"/>
                </c:ext>
              </c:extLst>
            </c:dLbl>
            <c:dLbl>
              <c:idx val="2"/>
              <c:layout>
                <c:manualLayout>
                  <c:x val="3.2054978247785859E-2"/>
                  <c:y val="2.1880036069325523E-2"/>
                </c:manualLayout>
              </c:layout>
              <c:tx>
                <c:rich>
                  <a:bodyPr/>
                  <a:lstStyle/>
                  <a:p>
                    <a:fld id="{FA6F57D0-F893-42D4-8EA7-F50407033EA6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53,5%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039-4919-9381-0AF21B842E48}"/>
                </c:ext>
              </c:extLst>
            </c:dLbl>
            <c:dLbl>
              <c:idx val="3"/>
              <c:layout>
                <c:manualLayout>
                  <c:x val="-3.3160322325295817E-2"/>
                  <c:y val="-2.6256043283190724E-2"/>
                </c:manualLayout>
              </c:layout>
              <c:tx>
                <c:rich>
                  <a:bodyPr/>
                  <a:lstStyle/>
                  <a:p>
                    <a:fld id="{9480805C-B0D7-402A-B37F-F5495764F06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45,2%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039-4919-9381-0AF21B842E48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Аркуш1!$A$2:$A$5</c:f>
              <c:strCache>
                <c:ptCount val="4"/>
                <c:pt idx="0">
                  <c:v>комітети Верховної Ради України</c:v>
                </c:pt>
                <c:pt idx="1">
                  <c:v>депутатські фракції та групи у Верховній Раді України</c:v>
                </c:pt>
                <c:pt idx="2">
                  <c:v>структурні підрозділи Апарату Верховної Ради України</c:v>
                </c:pt>
                <c:pt idx="3">
                  <c:v>народні депутати України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4"/>
                <c:pt idx="0">
                  <c:v>1734</c:v>
                </c:pt>
                <c:pt idx="1">
                  <c:v>389</c:v>
                </c:pt>
                <c:pt idx="2">
                  <c:v>59359</c:v>
                </c:pt>
                <c:pt idx="3">
                  <c:v>48921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39-4919-9381-0AF21B842E4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громадян до комітетів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Верховної Ради України</a:t>
            </a: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67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470613391389732"/>
          <c:y val="0.28102410909682829"/>
          <c:w val="0.58694110186357296"/>
          <c:h val="0.53308444514110365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41E2-44B9-AE75-1B4CED5DF7A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41E2-44B9-AE75-1B4CED5DF7A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41E2-44B9-AE75-1B4CED5DF7A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41E2-44B9-AE75-1B4CED5DF7A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41E2-44B9-AE75-1B4CED5DF7A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41E2-44B9-AE75-1B4CED5DF7A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41E2-44B9-AE75-1B4CED5DF7A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41E2-44B9-AE75-1B4CED5DF7A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1E2-44B9-AE75-1B4CED5DF7A2}"/>
              </c:ext>
            </c:extLst>
          </c:dPt>
          <c:dPt>
            <c:idx val="9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41E2-44B9-AE75-1B4CED5DF7A2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41E2-44B9-AE75-1B4CED5DF7A2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1E2-44B9-AE75-1B4CED5DF7A2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41E2-44B9-AE75-1B4CED5DF7A2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1E2-44B9-AE75-1B4CED5DF7A2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41E2-44B9-AE75-1B4CED5DF7A2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1E2-44B9-AE75-1B4CED5DF7A2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41E2-44B9-AE75-1B4CED5DF7A2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1E2-44B9-AE75-1B4CED5DF7A2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41E2-44B9-AE75-1B4CED5DF7A2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41E2-44B9-AE75-1B4CED5DF7A2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41E2-44B9-AE75-1B4CED5DF7A2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A-9954-458A-B216-AE831ADDFEE1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B-9954-458A-B216-AE831ADDFEE1}"/>
              </c:ext>
            </c:extLst>
          </c:dPt>
          <c:dLbls>
            <c:dLbl>
              <c:idx val="0"/>
              <c:layout>
                <c:manualLayout>
                  <c:x val="0.10963437688547796"/>
                  <c:y val="-0.19141380952668038"/>
                </c:manualLayout>
              </c:layout>
              <c:tx>
                <c:rich>
                  <a:bodyPr/>
                  <a:lstStyle/>
                  <a:p>
                    <a:fld id="{C5C20D54-1A12-429C-B8A6-E7C7B4E4819D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41E2-44B9-AE75-1B4CED5DF7A2}"/>
                </c:ext>
              </c:extLst>
            </c:dLbl>
            <c:dLbl>
              <c:idx val="1"/>
              <c:layout>
                <c:manualLayout>
                  <c:x val="9.0322172219745755E-2"/>
                  <c:y val="-0.13186284656282427"/>
                </c:manualLayout>
              </c:layout>
              <c:tx>
                <c:rich>
                  <a:bodyPr/>
                  <a:lstStyle/>
                  <a:p>
                    <a:fld id="{36B228E1-D4B7-4953-BF0C-67093A3A160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41E2-44B9-AE75-1B4CED5DF7A2}"/>
                </c:ext>
              </c:extLst>
            </c:dLbl>
            <c:dLbl>
              <c:idx val="2"/>
              <c:layout>
                <c:manualLayout>
                  <c:x val="8.4432688648102355E-2"/>
                  <c:y val="-9.3580084657488183E-2"/>
                </c:manualLayout>
              </c:layout>
              <c:tx>
                <c:rich>
                  <a:bodyPr/>
                  <a:lstStyle/>
                  <a:p>
                    <a:fld id="{05CE7E88-B084-46A9-9DC9-BAEE9C874DC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41E2-44B9-AE75-1B4CED5DF7A2}"/>
                </c:ext>
              </c:extLst>
            </c:dLbl>
            <c:dLbl>
              <c:idx val="3"/>
              <c:layout>
                <c:manualLayout>
                  <c:x val="8.1933458179190843E-2"/>
                  <c:y val="-4.891686243459617E-2"/>
                </c:manualLayout>
              </c:layout>
              <c:tx>
                <c:rich>
                  <a:bodyPr/>
                  <a:lstStyle/>
                  <a:p>
                    <a:fld id="{258F7873-59C6-4A7D-8181-66EF86BE45FE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41E2-44B9-AE75-1B4CED5DF7A2}"/>
                </c:ext>
              </c:extLst>
            </c:dLbl>
            <c:dLbl>
              <c:idx val="4"/>
              <c:layout>
                <c:manualLayout>
                  <c:x val="8.02307992366387E-2"/>
                  <c:y val="-6.5931423281412202E-2"/>
                </c:manualLayout>
              </c:layout>
              <c:tx>
                <c:rich>
                  <a:bodyPr/>
                  <a:lstStyle/>
                  <a:p>
                    <a:fld id="{5E8B03BE-8B91-4C5D-8A5D-8E138C57E4B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41E2-44B9-AE75-1B4CED5DF7A2}"/>
                </c:ext>
              </c:extLst>
            </c:dLbl>
            <c:dLbl>
              <c:idx val="5"/>
              <c:layout>
                <c:manualLayout>
                  <c:x val="5.8441368840291892E-2"/>
                  <c:y val="-3.1902301587780062E-2"/>
                </c:manualLayout>
              </c:layout>
              <c:tx>
                <c:rich>
                  <a:bodyPr/>
                  <a:lstStyle/>
                  <a:p>
                    <a:fld id="{DF27900D-58B9-48EE-8805-3D937DD17EA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41E2-44B9-AE75-1B4CED5DF7A2}"/>
                </c:ext>
              </c:extLst>
            </c:dLbl>
            <c:dLbl>
              <c:idx val="6"/>
              <c:layout>
                <c:manualLayout>
                  <c:x val="5.9890719391599456E-2"/>
                  <c:y val="-4.2536402117040861E-3"/>
                </c:manualLayout>
              </c:layout>
              <c:tx>
                <c:rich>
                  <a:bodyPr/>
                  <a:lstStyle/>
                  <a:p>
                    <a:fld id="{3C7D346F-5ADC-405E-B2E7-7A93877162C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41E2-44B9-AE75-1B4CED5DF7A2}"/>
                </c:ext>
              </c:extLst>
            </c:dLbl>
            <c:dLbl>
              <c:idx val="7"/>
              <c:layout>
                <c:manualLayout>
                  <c:x val="6.4130778560648069E-2"/>
                  <c:y val="4.6790042328744091E-2"/>
                </c:manualLayout>
              </c:layout>
              <c:tx>
                <c:rich>
                  <a:bodyPr/>
                  <a:lstStyle/>
                  <a:p>
                    <a:fld id="{EE8B6176-292A-4B82-999E-FB7663FB40C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41E2-44B9-AE75-1B4CED5DF7A2}"/>
                </c:ext>
              </c:extLst>
            </c:dLbl>
            <c:dLbl>
              <c:idx val="8"/>
              <c:layout>
                <c:manualLayout>
                  <c:x val="7.3675841598722105E-2"/>
                  <c:y val="0.1042141851867482"/>
                </c:manualLayout>
              </c:layout>
              <c:tx>
                <c:rich>
                  <a:bodyPr/>
                  <a:lstStyle/>
                  <a:p>
                    <a:fld id="{BCFCAFBE-7E72-4DBF-9D4E-7B1B17D2985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1E2-44B9-AE75-1B4CED5DF7A2}"/>
                </c:ext>
              </c:extLst>
            </c:dLbl>
            <c:dLbl>
              <c:idx val="9"/>
              <c:layout>
                <c:manualLayout>
                  <c:x val="6.1266269436002475E-2"/>
                  <c:y val="0.17865288889156836"/>
                </c:manualLayout>
              </c:layout>
              <c:tx>
                <c:rich>
                  <a:bodyPr/>
                  <a:lstStyle/>
                  <a:p>
                    <a:fld id="{306EE7CD-0730-4F72-BDD3-433BC5573AC6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1E2-44B9-AE75-1B4CED5DF7A2}"/>
                </c:ext>
              </c:extLst>
            </c:dLbl>
            <c:dLbl>
              <c:idx val="10"/>
              <c:layout>
                <c:manualLayout>
                  <c:x val="-9.8025607929559791E-2"/>
                  <c:y val="0.21693565079690441"/>
                </c:manualLayout>
              </c:layout>
              <c:tx>
                <c:rich>
                  <a:bodyPr/>
                  <a:lstStyle/>
                  <a:p>
                    <a:fld id="{BD4F6024-EC72-44BC-8CFE-C17DC87FB0E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41E2-44B9-AE75-1B4CED5DF7A2}"/>
                </c:ext>
              </c:extLst>
            </c:dLbl>
            <c:dLbl>
              <c:idx val="11"/>
              <c:layout>
                <c:manualLayout>
                  <c:x val="-0.2934331851934856"/>
                  <c:y val="4.0681212106596892E-2"/>
                </c:manualLayout>
              </c:layout>
              <c:tx>
                <c:rich>
                  <a:bodyPr/>
                  <a:lstStyle/>
                  <a:p>
                    <a:fld id="{EAC5A7A9-0579-4856-818D-C1EDCC5BEF4C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22,9%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1E2-44B9-AE75-1B4CED5DF7A2}"/>
                </c:ext>
              </c:extLst>
            </c:dLbl>
            <c:dLbl>
              <c:idx val="12"/>
              <c:layout>
                <c:manualLayout>
                  <c:x val="-8.2147919743979947E-2"/>
                  <c:y val="-3.4855567144213215E-2"/>
                </c:manualLayout>
              </c:layout>
              <c:tx>
                <c:rich>
                  <a:bodyPr/>
                  <a:lstStyle/>
                  <a:p>
                    <a:fld id="{6F329170-B82A-4D65-B4A7-F69042C40A0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41E2-44B9-AE75-1B4CED5DF7A2}"/>
                </c:ext>
              </c:extLst>
            </c:dLbl>
            <c:dLbl>
              <c:idx val="13"/>
              <c:layout>
                <c:manualLayout>
                  <c:x val="-5.384339413947805E-2"/>
                  <c:y val="-6.3804603175560123E-2"/>
                </c:manualLayout>
              </c:layout>
              <c:tx>
                <c:rich>
                  <a:bodyPr/>
                  <a:lstStyle/>
                  <a:p>
                    <a:fld id="{93C92B5E-356D-4EAE-B937-E34A9F442DF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41E2-44B9-AE75-1B4CED5DF7A2}"/>
                </c:ext>
              </c:extLst>
            </c:dLbl>
            <c:dLbl>
              <c:idx val="14"/>
              <c:layout>
                <c:manualLayout>
                  <c:x val="-4.9446932061301477E-2"/>
                  <c:y val="3.1902301587780062E-2"/>
                </c:manualLayout>
              </c:layout>
              <c:tx>
                <c:rich>
                  <a:bodyPr/>
                  <a:lstStyle/>
                  <a:p>
                    <a:fld id="{5703A59D-C7FF-474D-9479-56146AABA168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18,2%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41E2-44B9-AE75-1B4CED5DF7A2}"/>
                </c:ext>
              </c:extLst>
            </c:dLbl>
            <c:dLbl>
              <c:idx val="15"/>
              <c:layout>
                <c:manualLayout>
                  <c:x val="-0.16828335196824343"/>
                  <c:y val="5.9550962963856119E-2"/>
                </c:manualLayout>
              </c:layout>
              <c:tx>
                <c:rich>
                  <a:bodyPr/>
                  <a:lstStyle/>
                  <a:p>
                    <a:fld id="{4FE4ACBC-69FB-44B9-80C5-C417A96404CA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1E2-44B9-AE75-1B4CED5DF7A2}"/>
                </c:ext>
              </c:extLst>
            </c:dLbl>
            <c:dLbl>
              <c:idx val="16"/>
              <c:layout>
                <c:manualLayout>
                  <c:x val="-0.25439356337707397"/>
                  <c:y val="2.7648661376076054E-2"/>
                </c:manualLayout>
              </c:layout>
              <c:tx>
                <c:rich>
                  <a:bodyPr/>
                  <a:lstStyle/>
                  <a:p>
                    <a:fld id="{F03DB2E9-CB13-4EF4-B766-38D9D3649555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8,8%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41E2-44B9-AE75-1B4CED5DF7A2}"/>
                </c:ext>
              </c:extLst>
            </c:dLbl>
            <c:dLbl>
              <c:idx val="17"/>
              <c:layout>
                <c:manualLayout>
                  <c:x val="-0.35993539747370368"/>
                  <c:y val="-7.6565523810672151E-2"/>
                </c:manualLayout>
              </c:layout>
              <c:tx>
                <c:rich>
                  <a:bodyPr/>
                  <a:lstStyle/>
                  <a:p>
                    <a:fld id="{5CD1357A-63A3-42D9-AF0B-3B512400ECC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41E2-44B9-AE75-1B4CED5DF7A2}"/>
                </c:ext>
              </c:extLst>
            </c:dLbl>
            <c:dLbl>
              <c:idx val="18"/>
              <c:layout>
                <c:manualLayout>
                  <c:x val="-0.13949853063360021"/>
                  <c:y val="-8.507280423408016E-2"/>
                </c:manualLayout>
              </c:layout>
              <c:tx>
                <c:rich>
                  <a:bodyPr/>
                  <a:lstStyle/>
                  <a:p>
                    <a:fld id="{11EBD5E2-D83B-4F5E-A6DD-E872C1AEF619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41E2-44B9-AE75-1B4CED5DF7A2}"/>
                </c:ext>
              </c:extLst>
            </c:dLbl>
            <c:dLbl>
              <c:idx val="19"/>
              <c:layout>
                <c:manualLayout>
                  <c:x val="-0.25152736158025168"/>
                  <c:y val="-0.15951150793890032"/>
                </c:manualLayout>
              </c:layout>
              <c:tx>
                <c:rich>
                  <a:bodyPr/>
                  <a:lstStyle/>
                  <a:p>
                    <a:fld id="{2E3800F3-FB42-4F35-A492-E9685AC5D698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8,3%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41E2-44B9-AE75-1B4CED5DF7A2}"/>
                </c:ext>
              </c:extLst>
            </c:dLbl>
            <c:dLbl>
              <c:idx val="20"/>
              <c:layout>
                <c:manualLayout>
                  <c:x val="-9.1369343861867111E-2"/>
                  <c:y val="-0.19566744973838437"/>
                </c:manualLayout>
              </c:layout>
              <c:tx>
                <c:rich>
                  <a:bodyPr/>
                  <a:lstStyle/>
                  <a:p>
                    <a:fld id="{818DE173-05D4-43A2-A1BC-60DB922FF43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41E2-44B9-AE75-1B4CED5DF7A2}"/>
                </c:ext>
              </c:extLst>
            </c:dLbl>
            <c:dLbl>
              <c:idx val="21"/>
              <c:layout>
                <c:manualLayout>
                  <c:x val="0.15262825017390075"/>
                  <c:y val="-0.27648661376076056"/>
                </c:manualLayout>
              </c:layout>
              <c:tx>
                <c:rich>
                  <a:bodyPr/>
                  <a:lstStyle/>
                  <a:p>
                    <a:fld id="{DA71819A-4069-40C4-81FC-08086213C1CF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A-9954-458A-B216-AE831ADDFEE1}"/>
                </c:ext>
              </c:extLst>
            </c:dLbl>
            <c:dLbl>
              <c:idx val="22"/>
              <c:layout>
                <c:manualLayout>
                  <c:x val="0.12145769203979438"/>
                  <c:y val="-0.24458431217298049"/>
                </c:manualLayout>
              </c:layout>
              <c:tx>
                <c:rich>
                  <a:bodyPr/>
                  <a:lstStyle/>
                  <a:p>
                    <a:fld id="{D5BAA203-7EE9-4F0F-BD40-17AC87D4D31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B-9954-458A-B216-AE831ADDFEE1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Аркуш1!$A$2:$A$24</c:f>
              <c:strCache>
                <c:ptCount val="23"/>
                <c:pt idx="0">
                  <c:v>Комітет з питань аграрної та земельної політики</c:v>
                </c:pt>
                <c:pt idx="1">
                  <c:v>Комітет з питань антикорупційної політики</c:v>
                </c:pt>
                <c:pt idx="2">
                  <c:v>Комітет з питань бюджету</c:v>
                </c:pt>
                <c:pt idx="3">
                  <c:v>Клмітет з питань гуманітарної та інформаційної політики</c:v>
                </c:pt>
                <c:pt idx="4">
                  <c:v>Комітет з питань екологічної політики та природокористування</c:v>
                </c:pt>
                <c:pt idx="5">
                  <c:v>Комітет з питань економічного розвитку</c:v>
                </c:pt>
                <c:pt idx="6">
                  <c:v>Комітет з питань енергетики та житлово-комунальних послуг</c:v>
                </c:pt>
                <c:pt idx="7">
                  <c:v>Комітет з питань здоров’я нації, медичної допомоги та медичного страхування</c:v>
                </c:pt>
                <c:pt idx="8">
                  <c:v>Комітет з питань зовнішньої політики та міжпарламентського співробітництва</c:v>
                </c:pt>
                <c:pt idx="9">
                  <c:v>Комітет з питань інтеграції України з Європейським Союзом</c:v>
                </c:pt>
                <c:pt idx="10">
                  <c:v>Комітет з питань молоді і спорту</c:v>
                </c:pt>
                <c:pt idx="11">
                  <c:v>Комітет з питань національної безпеки, оборони та розвідки</c:v>
                </c:pt>
                <c:pt idx="12">
                  <c:v>Комітет з питань організації державної влади, місцевого самоврядування, регіонального розвитку та містобудування</c:v>
                </c:pt>
                <c:pt idx="13">
                  <c:v>Комітет з питань освіти, науки та інновацій</c:v>
                </c:pt>
                <c:pt idx="14">
                  <c:v>Комітет з питань прав людини, деокупації та реінтеграції тимчасово окупованих територій України, національних меншин і міжнаціональних відносин</c:v>
                </c:pt>
                <c:pt idx="15">
                  <c:v>Комітет з питань правової політики</c:v>
                </c:pt>
                <c:pt idx="16">
                  <c:v>Комітет з питань правоохоронної діяльності</c:v>
                </c:pt>
                <c:pt idx="17">
                  <c:v>Комітет з питань Регламенту, депутатської етики та організації роботи Верховної Ради України</c:v>
                </c:pt>
                <c:pt idx="18">
                  <c:v>Комітет з питань свободи слова</c:v>
                </c:pt>
                <c:pt idx="19">
                  <c:v>Комітет з питань соціальної політики та захисту прав ветеранів</c:v>
                </c:pt>
                <c:pt idx="20">
                  <c:v>Комітет з питань транспорту та інфраструктури</c:v>
                </c:pt>
                <c:pt idx="21">
                  <c:v>Комітет з питань фінансів, податкової та митної політики</c:v>
                </c:pt>
                <c:pt idx="22">
                  <c:v>Комітет з питань цифрової трансформації</c:v>
                </c:pt>
              </c:strCache>
            </c:strRef>
          </c:cat>
          <c:val>
            <c:numRef>
              <c:f>Аркуш1!$B$2:$B$24</c:f>
              <c:numCache>
                <c:formatCode>General</c:formatCode>
                <c:ptCount val="23"/>
                <c:pt idx="0">
                  <c:v>16</c:v>
                </c:pt>
                <c:pt idx="1">
                  <c:v>21</c:v>
                </c:pt>
                <c:pt idx="2">
                  <c:v>27</c:v>
                </c:pt>
                <c:pt idx="3">
                  <c:v>35</c:v>
                </c:pt>
                <c:pt idx="4">
                  <c:v>27</c:v>
                </c:pt>
                <c:pt idx="5">
                  <c:v>53</c:v>
                </c:pt>
                <c:pt idx="6">
                  <c:v>41</c:v>
                </c:pt>
                <c:pt idx="7">
                  <c:v>30</c:v>
                </c:pt>
                <c:pt idx="8">
                  <c:v>21</c:v>
                </c:pt>
                <c:pt idx="9">
                  <c:v>7</c:v>
                </c:pt>
                <c:pt idx="10">
                  <c:v>23</c:v>
                </c:pt>
                <c:pt idx="11">
                  <c:v>397</c:v>
                </c:pt>
                <c:pt idx="12">
                  <c:v>95</c:v>
                </c:pt>
                <c:pt idx="13">
                  <c:v>49</c:v>
                </c:pt>
                <c:pt idx="14">
                  <c:v>317</c:v>
                </c:pt>
                <c:pt idx="15">
                  <c:v>106</c:v>
                </c:pt>
                <c:pt idx="16">
                  <c:v>154</c:v>
                </c:pt>
                <c:pt idx="17">
                  <c:v>29</c:v>
                </c:pt>
                <c:pt idx="18">
                  <c:v>14</c:v>
                </c:pt>
                <c:pt idx="19">
                  <c:v>145</c:v>
                </c:pt>
                <c:pt idx="20">
                  <c:v>16</c:v>
                </c:pt>
                <c:pt idx="21">
                  <c:v>81</c:v>
                </c:pt>
                <c:pt idx="2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E2-44B9-AE75-1B4CED5DF7A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громадян до депутатських фракцій (депутатських груп) у Верховній Раді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239493176161288"/>
          <c:y val="0.2240545342532429"/>
          <c:w val="0.67630788369204031"/>
          <c:h val="0.61182534198783511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5F6-4D29-94F7-23E6D3C8BDF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25F6-4D29-94F7-23E6D3C8BDF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5F6-4D29-94F7-23E6D3C8BDF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25F6-4D29-94F7-23E6D3C8BDF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5F6-4D29-94F7-23E6D3C8BDF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25F6-4D29-94F7-23E6D3C8BDF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25F6-4D29-94F7-23E6D3C8BDF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5F6-4D29-94F7-23E6D3C8BDFC}"/>
              </c:ext>
            </c:extLst>
          </c:dPt>
          <c:dLbls>
            <c:dLbl>
              <c:idx val="0"/>
              <c:layout>
                <c:manualLayout>
                  <c:x val="1.4270713798457761E-2"/>
                  <c:y val="-1.7290850485199002E-2"/>
                </c:manualLayout>
              </c:layout>
              <c:tx>
                <c:rich>
                  <a:bodyPr/>
                  <a:lstStyle/>
                  <a:p>
                    <a:fld id="{984DFFE3-C038-4266-9F4C-F00B7F50D48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43,7%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5F6-4D29-94F7-23E6D3C8BDFC}"/>
                </c:ext>
              </c:extLst>
            </c:dLbl>
            <c:dLbl>
              <c:idx val="1"/>
              <c:layout>
                <c:manualLayout>
                  <c:x val="0.25090196788907876"/>
                  <c:y val="-1.5129494174549094E-2"/>
                </c:manualLayout>
              </c:layout>
              <c:tx>
                <c:rich>
                  <a:bodyPr/>
                  <a:lstStyle/>
                  <a:p>
                    <a:fld id="{87A5F2C4-8AE8-4950-A34E-6FDA24899D3A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14,9%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5F6-4D29-94F7-23E6D3C8BDFC}"/>
                </c:ext>
              </c:extLst>
            </c:dLbl>
            <c:dLbl>
              <c:idx val="2"/>
              <c:layout>
                <c:manualLayout>
                  <c:x val="-5.2691866332767116E-2"/>
                  <c:y val="1.7290850485198964E-2"/>
                </c:manualLayout>
              </c:layout>
              <c:tx>
                <c:rich>
                  <a:bodyPr/>
                  <a:lstStyle/>
                  <a:p>
                    <a:fld id="{35DC41F0-6366-4CA4-9736-1924096C738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10,7%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5F6-4D29-94F7-23E6D3C8BDFC}"/>
                </c:ext>
              </c:extLst>
            </c:dLbl>
            <c:dLbl>
              <c:idx val="3"/>
              <c:layout>
                <c:manualLayout>
                  <c:x val="-4.1714394180107299E-2"/>
                  <c:y val="-6.700204563014607E-2"/>
                </c:manualLayout>
              </c:layout>
              <c:tx>
                <c:rich>
                  <a:bodyPr/>
                  <a:lstStyle/>
                  <a:p>
                    <a:fld id="{1761AAE5-9FC3-4CCD-9C8C-A9BE4F29439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10%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5F6-4D29-94F7-23E6D3C8BDFC}"/>
                </c:ext>
              </c:extLst>
            </c:dLbl>
            <c:dLbl>
              <c:idx val="4"/>
              <c:layout>
                <c:manualLayout>
                  <c:x val="-6.9158074561756835E-2"/>
                  <c:y val="6.4840689319496112E-3"/>
                </c:manualLayout>
              </c:layout>
              <c:tx>
                <c:rich>
                  <a:bodyPr/>
                  <a:lstStyle/>
                  <a:p>
                    <a:fld id="{83F6EEA2-7BF0-49F6-A0E3-73005A9E3F0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5F6-4D29-94F7-23E6D3C8BDFC}"/>
                </c:ext>
              </c:extLst>
            </c:dLbl>
            <c:dLbl>
              <c:idx val="5"/>
              <c:layout>
                <c:manualLayout>
                  <c:x val="-6.4767085700692908E-2"/>
                  <c:y val="-2.1613563106498705E-2"/>
                </c:manualLayout>
              </c:layout>
              <c:tx>
                <c:rich>
                  <a:bodyPr/>
                  <a:lstStyle/>
                  <a:p>
                    <a:fld id="{8629D2C6-00B2-4E6F-AA59-7512CF46EBF9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7,2%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25F6-4D29-94F7-23E6D3C8BDFC}"/>
                </c:ext>
              </c:extLst>
            </c:dLbl>
            <c:dLbl>
              <c:idx val="6"/>
              <c:layout>
                <c:manualLayout>
                  <c:x val="-6.69625801312249E-2"/>
                  <c:y val="-5.619526407689663E-2"/>
                </c:manualLayout>
              </c:layout>
              <c:tx>
                <c:rich>
                  <a:bodyPr/>
                  <a:lstStyle/>
                  <a:p>
                    <a:fld id="{0B4FE1C7-A0F8-4AC4-A6AF-BAC310411497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25F6-4D29-94F7-23E6D3C8BDFC}"/>
                </c:ext>
              </c:extLst>
            </c:dLbl>
            <c:dLbl>
              <c:idx val="7"/>
              <c:layout>
                <c:manualLayout>
                  <c:x val="0.2447976290043139"/>
                  <c:y val="-2.3774919417148595E-2"/>
                </c:manualLayout>
              </c:layout>
              <c:tx>
                <c:rich>
                  <a:bodyPr/>
                  <a:lstStyle/>
                  <a:p>
                    <a:fld id="{E8371C52-DC49-49EC-AB39-F19E29116A80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4,8%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5F6-4D29-94F7-23E6D3C8BDFC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Аркуш1!$A$2:$A$9</c:f>
              <c:strCache>
                <c:ptCount val="8"/>
                <c:pt idx="0">
                  <c:v>Фракція ПОЛІТИЧНОЇ ПАРТІЇ "СЛУГА НАРОДУ"</c:v>
                </c:pt>
                <c:pt idx="1">
                  <c:v>Фракція політичної партії Всеукраїнське об’єднання "Батьківщина" у Верховній Раді України дев’ятого скликання</c:v>
                </c:pt>
                <c:pt idx="2">
                  <c:v>Фракція Політичної партії "Європейська Солідарність" у Верховній Раді України дев’ятого скликання</c:v>
                </c:pt>
                <c:pt idx="3">
                  <c:v>Фракція Політичної Партії "ГОЛОС" у Верховній Раді України дев’ятого скликання</c:v>
                </c:pt>
                <c:pt idx="4">
                  <c:v>Депутатська група "Партія "За майбутнє"</c:v>
                </c:pt>
                <c:pt idx="5">
                  <c:v>Депутатська група "ДОВІРА"</c:v>
                </c:pt>
                <c:pt idx="6">
                  <c:v>Група "Платформа за життя та мир"</c:v>
                </c:pt>
                <c:pt idx="7">
                  <c:v>Група "Відновлення України"</c:v>
                </c:pt>
              </c:strCache>
            </c:strRef>
          </c:cat>
          <c:val>
            <c:numRef>
              <c:f>Аркуш1!$B$2:$B$9</c:f>
              <c:numCache>
                <c:formatCode>General</c:formatCode>
                <c:ptCount val="8"/>
                <c:pt idx="0">
                  <c:v>170</c:v>
                </c:pt>
                <c:pt idx="1">
                  <c:v>58</c:v>
                </c:pt>
                <c:pt idx="2">
                  <c:v>42</c:v>
                </c:pt>
                <c:pt idx="3">
                  <c:v>39</c:v>
                </c:pt>
                <c:pt idx="4">
                  <c:v>21</c:v>
                </c:pt>
                <c:pt idx="5">
                  <c:v>28</c:v>
                </c:pt>
                <c:pt idx="6">
                  <c:v>12</c:v>
                </c:pt>
                <c:pt idx="7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F6-4D29-94F7-23E6D3C8BDF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статус електронних петицій, що надійшли до Верховної Ради України у </a:t>
            </a:r>
          </a:p>
          <a:p>
            <a:pPr>
              <a:defRPr/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січні – березні 2025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року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0245534433676209"/>
          <c:y val="1.08952423307788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0034356819491035"/>
          <c:y val="0.14904691508505497"/>
          <c:w val="0.53574826894453031"/>
          <c:h val="0.75319016127017591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27447092329352263"/>
                  <c:y val="-1.08952423307788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52C-46CB-99A0-50DD960026A9}"/>
                </c:ext>
              </c:extLst>
            </c:dLbl>
            <c:dLbl>
              <c:idx val="1"/>
              <c:layout>
                <c:manualLayout>
                  <c:x val="0.22211201222347313"/>
                  <c:y val="-1.19847665638567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9712347563529175E-2"/>
                      <c:h val="3.43527848582554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A52C-46CB-99A0-50DD960026A9}"/>
                </c:ext>
              </c:extLst>
            </c:dLbl>
            <c:dLbl>
              <c:idx val="2"/>
              <c:layout>
                <c:manualLayout>
                  <c:x val="8.0467379118181331E-2"/>
                  <c:y val="-8.71619386462313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52C-46CB-99A0-50DD960026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Аркуш1!$A$2:$A$5</c:f>
              <c:strCache>
                <c:ptCount val="3"/>
                <c:pt idx="0">
                  <c:v>Ініційовані в системі "Електронні петиції" електронні повідомлення</c:v>
                </c:pt>
                <c:pt idx="1">
                  <c:v>Відхилені електронні повідомлення</c:v>
                </c:pt>
                <c:pt idx="2">
                  <c:v>Електронні повідомлення оприлюднені в якості петицій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3"/>
                <c:pt idx="0">
                  <c:v>119</c:v>
                </c:pt>
                <c:pt idx="1">
                  <c:v>94</c:v>
                </c:pt>
                <c:pt idx="2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2C-46CB-99A0-50DD960026A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00"/>
        <c:shape val="cylinder"/>
        <c:axId val="1192695072"/>
        <c:axId val="1192702144"/>
        <c:axId val="0"/>
      </c:bar3DChart>
      <c:catAx>
        <c:axId val="11926950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192702144"/>
        <c:crosses val="autoZero"/>
        <c:auto val="1"/>
        <c:lblAlgn val="ctr"/>
        <c:lblOffset val="100"/>
        <c:noMultiLvlLbl val="0"/>
      </c:catAx>
      <c:valAx>
        <c:axId val="11927021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192695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/>
              <a:t>Дані про звернення громадян до Верховної Ради України за формою надходження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view3D>
      <c:rotX val="30"/>
      <c:rotY val="6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63348861800518"/>
          <c:y val="0.19953789474664191"/>
          <c:w val="0.72841603478960304"/>
          <c:h val="0.65838623704983879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108D-4CCA-833F-D9E31F7EB6D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5CBA-468A-AD2C-DFABADA1BF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0F27-4F0B-A7AC-4AAD544180D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0F27-4F0B-A7AC-4AAD544180D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70B5-419D-90CF-A696589B979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70B5-419D-90CF-A696589B9792}"/>
              </c:ext>
            </c:extLst>
          </c:dPt>
          <c:dLbls>
            <c:dLbl>
              <c:idx val="0"/>
              <c:layout>
                <c:manualLayout>
                  <c:x val="8.2521343377704948E-2"/>
                  <c:y val="2.5796644912737431E-2"/>
                </c:manualLayout>
              </c:layout>
              <c:tx>
                <c:rich>
                  <a:bodyPr/>
                  <a:lstStyle/>
                  <a:p>
                    <a:fld id="{63C50BC3-D268-4138-B8B7-4C347D4575C4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42,3%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108D-4CCA-833F-D9E31F7EB6D5}"/>
                </c:ext>
              </c:extLst>
            </c:dLbl>
            <c:dLbl>
              <c:idx val="1"/>
              <c:layout>
                <c:manualLayout>
                  <c:x val="-5.8633586084158855E-2"/>
                  <c:y val="3.6545246959711362E-2"/>
                </c:manualLayout>
              </c:layout>
              <c:tx>
                <c:rich>
                  <a:bodyPr/>
                  <a:lstStyle/>
                  <a:p>
                    <a:fld id="{7DECE121-4600-4946-854C-E6883C5BDC48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5CBA-468A-AD2C-DFABADA1BFB3}"/>
                </c:ext>
              </c:extLst>
            </c:dLbl>
            <c:dLbl>
              <c:idx val="2"/>
              <c:layout>
                <c:manualLayout>
                  <c:x val="-8.4692957677118236E-2"/>
                  <c:y val="-6.8791053100633229E-2"/>
                </c:manualLayout>
              </c:layout>
              <c:tx>
                <c:rich>
                  <a:bodyPr/>
                  <a:lstStyle/>
                  <a:p>
                    <a:fld id="{175F29E1-C343-4267-B351-8E4AF64764E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0F27-4F0B-A7AC-4AAD544180D2}"/>
                </c:ext>
              </c:extLst>
            </c:dLbl>
            <c:dLbl>
              <c:idx val="3"/>
              <c:layout>
                <c:manualLayout>
                  <c:x val="-5.1032936036212284E-2"/>
                  <c:y val="-2.1497204093947858E-3"/>
                </c:manualLayout>
              </c:layout>
              <c:tx>
                <c:rich>
                  <a:bodyPr/>
                  <a:lstStyle/>
                  <a:p>
                    <a:fld id="{BC0D485C-6FDD-4C54-9C26-3B48D9BBEA0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53,2%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0F27-4F0B-A7AC-4AAD544180D2}"/>
                </c:ext>
              </c:extLst>
            </c:dLbl>
            <c:dLbl>
              <c:idx val="4"/>
              <c:layout>
                <c:manualLayout>
                  <c:x val="3.2574214491199321E-2"/>
                  <c:y val="-6.449161228184358E-2"/>
                </c:manualLayout>
              </c:layout>
              <c:tx>
                <c:rich>
                  <a:bodyPr/>
                  <a:lstStyle/>
                  <a:p>
                    <a:fld id="{D7F195C8-3504-445D-A1E9-C0193488719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1,38%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70B5-419D-90CF-A696589B9792}"/>
                </c:ext>
              </c:extLst>
            </c:dLbl>
            <c:dLbl>
              <c:idx val="5"/>
              <c:layout>
                <c:manualLayout>
                  <c:x val="5.7547778934451975E-2"/>
                  <c:y val="8.5988816375791394E-2"/>
                </c:manualLayout>
              </c:layout>
              <c:tx>
                <c:rich>
                  <a:bodyPr/>
                  <a:lstStyle/>
                  <a:p>
                    <a:fld id="{D11EBDD6-E307-4EFB-9052-24DBC302B0A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70B5-419D-90CF-A696589B9792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Аркуш1!$A$2:$A$10</c:f>
              <c:strCache>
                <c:ptCount val="6"/>
                <c:pt idx="0">
                  <c:v>Поштою</c:v>
                </c:pt>
                <c:pt idx="1">
                  <c:v>Через органи влади</c:v>
                </c:pt>
                <c:pt idx="2">
                  <c:v>Від інших органів, установ, організацій</c:v>
                </c:pt>
                <c:pt idx="3">
                  <c:v>Засобами електронного зв'язку</c:v>
                </c:pt>
                <c:pt idx="4">
                  <c:v>Засобами телефонного зв'язку</c:v>
                </c:pt>
                <c:pt idx="5">
                  <c:v>Електронна петиція, що не набрала необхідну кількість голосів</c:v>
                </c:pt>
              </c:strCache>
            </c:strRef>
          </c:cat>
          <c:val>
            <c:numRef>
              <c:f>Аркуш1!$B$2:$B$10</c:f>
              <c:numCache>
                <c:formatCode>General</c:formatCode>
                <c:ptCount val="6"/>
                <c:pt idx="0">
                  <c:v>46795</c:v>
                </c:pt>
                <c:pt idx="1">
                  <c:v>1573</c:v>
                </c:pt>
                <c:pt idx="2">
                  <c:v>1170</c:v>
                </c:pt>
                <c:pt idx="3">
                  <c:v>58820</c:v>
                </c:pt>
                <c:pt idx="4">
                  <c:v>1524</c:v>
                </c:pt>
                <c:pt idx="5">
                  <c:v>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8D-4CCA-833F-D9E31F7EB6D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uk-UA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громадян до Верховної Ради України за ознакою надходження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v>2025</c:v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7.7696709452586103E-3"/>
                  <c:y val="-4.34623772380343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4B0-4F43-A872-B63741000A68}"/>
                </c:ext>
              </c:extLst>
            </c:dLbl>
            <c:dLbl>
              <c:idx val="1"/>
              <c:layout>
                <c:manualLayout>
                  <c:x val="6.6597179530787972E-3"/>
                  <c:y val="-6.51935658570515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4B0-4F43-A872-B63741000A68}"/>
                </c:ext>
              </c:extLst>
            </c:dLbl>
            <c:dLbl>
              <c:idx val="2"/>
              <c:layout>
                <c:manualLayout>
                  <c:x val="7.7696709452586919E-3"/>
                  <c:y val="-4.34623772380343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4B0-4F43-A872-B63741000A68}"/>
                </c:ext>
              </c:extLst>
            </c:dLbl>
            <c:dLbl>
              <c:idx val="3"/>
              <c:layout>
                <c:manualLayout>
                  <c:x val="5.5497649608990448E-3"/>
                  <c:y val="-6.51935658570515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4B0-4F43-A872-B63741000A68}"/>
                </c:ext>
              </c:extLst>
            </c:dLbl>
            <c:dLbl>
              <c:idx val="4"/>
              <c:layout>
                <c:manualLayout>
                  <c:x val="6.6597179530788787E-3"/>
                  <c:y val="-4.34623772380343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CDE-4A7C-BA12-ADCB6A8747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Аркуш1!$A$3:$A$7</c:f>
              <c:strCache>
                <c:ptCount val="5"/>
                <c:pt idx="0">
                  <c:v>Первинне</c:v>
                </c:pt>
                <c:pt idx="1">
                  <c:v>Повторне</c:v>
                </c:pt>
                <c:pt idx="2">
                  <c:v>Дублетне</c:v>
                </c:pt>
                <c:pt idx="3">
                  <c:v>Неодноразове</c:v>
                </c:pt>
                <c:pt idx="4">
                  <c:v>Масове</c:v>
                </c:pt>
              </c:strCache>
            </c:strRef>
          </c:cat>
          <c:val>
            <c:numRef>
              <c:f>Аркуш1!$B$3:$B$7</c:f>
              <c:numCache>
                <c:formatCode>General</c:formatCode>
                <c:ptCount val="5"/>
                <c:pt idx="0">
                  <c:v>57194</c:v>
                </c:pt>
                <c:pt idx="1">
                  <c:v>19491</c:v>
                </c:pt>
                <c:pt idx="2">
                  <c:v>20101</c:v>
                </c:pt>
                <c:pt idx="3">
                  <c:v>2496</c:v>
                </c:pt>
                <c:pt idx="4">
                  <c:v>11121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84B0-4F43-A872-B63741000A68}"/>
            </c:ext>
          </c:extLst>
        </c:ser>
        <c:ser>
          <c:idx val="1"/>
          <c:order val="1"/>
          <c:tx>
            <c:v>2024</c:v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7.7696709452586919E-3"/>
                  <c:y val="-6.51935658570515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4B0-4F43-A872-B63741000A68}"/>
                </c:ext>
              </c:extLst>
            </c:dLbl>
            <c:dLbl>
              <c:idx val="1"/>
              <c:layout>
                <c:manualLayout>
                  <c:x val="6.6597179530788787E-3"/>
                  <c:y val="-6.51935658570519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4B0-4F43-A872-B63741000A68}"/>
                </c:ext>
              </c:extLst>
            </c:dLbl>
            <c:dLbl>
              <c:idx val="2"/>
              <c:layout>
                <c:manualLayout>
                  <c:x val="6.6597179530788787E-3"/>
                  <c:y val="-8.6924754476068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4B0-4F43-A872-B63741000A68}"/>
                </c:ext>
              </c:extLst>
            </c:dLbl>
            <c:dLbl>
              <c:idx val="3"/>
              <c:layout>
                <c:manualLayout>
                  <c:x val="5.5497649608990656E-3"/>
                  <c:y val="-2.17311886190173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4B0-4F43-A872-B63741000A68}"/>
                </c:ext>
              </c:extLst>
            </c:dLbl>
            <c:dLbl>
              <c:idx val="4"/>
              <c:layout>
                <c:manualLayout>
                  <c:x val="5.5497649608990656E-3"/>
                  <c:y val="-1.0865594309508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CDE-4A7C-BA12-ADCB6A8747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Аркуш1!$A$3:$A$7</c:f>
              <c:strCache>
                <c:ptCount val="5"/>
                <c:pt idx="0">
                  <c:v>Первинне</c:v>
                </c:pt>
                <c:pt idx="1">
                  <c:v>Повторне</c:v>
                </c:pt>
                <c:pt idx="2">
                  <c:v>Дублетне</c:v>
                </c:pt>
                <c:pt idx="3">
                  <c:v>Неодноразове</c:v>
                </c:pt>
                <c:pt idx="4">
                  <c:v>Масове</c:v>
                </c:pt>
              </c:strCache>
            </c:strRef>
          </c:cat>
          <c:val>
            <c:numRef>
              <c:f>Аркуш1!$C$3:$C$7</c:f>
              <c:numCache>
                <c:formatCode>General</c:formatCode>
                <c:ptCount val="5"/>
                <c:pt idx="0">
                  <c:v>41265</c:v>
                </c:pt>
                <c:pt idx="1">
                  <c:v>20491</c:v>
                </c:pt>
                <c:pt idx="2">
                  <c:v>23318</c:v>
                </c:pt>
                <c:pt idx="3">
                  <c:v>4907</c:v>
                </c:pt>
                <c:pt idx="4">
                  <c:v>56364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84B0-4F43-A872-B63741000A6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shape val="box"/>
        <c:axId val="1197722208"/>
        <c:axId val="1197706400"/>
        <c:axId val="0"/>
      </c:bar3DChart>
      <c:catAx>
        <c:axId val="1197722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197706400"/>
        <c:crosses val="autoZero"/>
        <c:auto val="1"/>
        <c:lblAlgn val="ctr"/>
        <c:lblOffset val="100"/>
        <c:noMultiLvlLbl val="0"/>
      </c:catAx>
      <c:valAx>
        <c:axId val="1197706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19772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види звернень громадян до Верховної Ради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25400"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v>2025</c:v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7.7213779419946582E-3"/>
                  <c:y val="-8.66888724422737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A1-40FC-8DA6-0478E127B80B}"/>
                </c:ext>
              </c:extLst>
            </c:dLbl>
            <c:dLbl>
              <c:idx val="1"/>
              <c:layout>
                <c:manualLayout>
                  <c:x val="6.6183239502812744E-3"/>
                  <c:y val="-4.3344436221137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68D-4123-9614-B660AA0CBAF9}"/>
                </c:ext>
              </c:extLst>
            </c:dLbl>
            <c:dLbl>
              <c:idx val="2"/>
              <c:layout>
                <c:manualLayout>
                  <c:x val="8.824431933708324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369-445C-AFAE-B896CBAC20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Аркуш1!$A$2:$A$5</c:f>
              <c:strCache>
                <c:ptCount val="3"/>
                <c:pt idx="0">
                  <c:v>Пропозиція (зауваження)</c:v>
                </c:pt>
                <c:pt idx="1">
                  <c:v>Заява (клопотання)</c:v>
                </c:pt>
                <c:pt idx="2">
                  <c:v>Скарга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3"/>
                <c:pt idx="0">
                  <c:v>7126</c:v>
                </c:pt>
                <c:pt idx="1">
                  <c:v>85853</c:v>
                </c:pt>
                <c:pt idx="2">
                  <c:v>17424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088B-46FF-AAA2-BEDAFE51C8EB}"/>
            </c:ext>
          </c:extLst>
        </c:ser>
        <c:ser>
          <c:idx val="1"/>
          <c:order val="1"/>
          <c:tx>
            <c:v>2024</c:v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6.6183239502812744E-3"/>
                  <c:y val="-6.50166543317047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4A1-40FC-8DA6-0478E127B80B}"/>
                </c:ext>
              </c:extLst>
            </c:dLbl>
            <c:dLbl>
              <c:idx val="1"/>
              <c:layout>
                <c:manualLayout>
                  <c:x val="6.6183239502812744E-3"/>
                  <c:y val="-8.66888724422729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68D-4123-9614-B660AA0CBAF9}"/>
                </c:ext>
              </c:extLst>
            </c:dLbl>
            <c:dLbl>
              <c:idx val="2"/>
              <c:layout>
                <c:manualLayout>
                  <c:x val="7.7213779419947797E-3"/>
                  <c:y val="-2.16722181105684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369-445C-AFAE-B896CBAC20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Аркуш1!$A$2:$A$5</c:f>
              <c:strCache>
                <c:ptCount val="3"/>
                <c:pt idx="0">
                  <c:v>Пропозиція (зауваження)</c:v>
                </c:pt>
                <c:pt idx="1">
                  <c:v>Заява (клопотання)</c:v>
                </c:pt>
                <c:pt idx="2">
                  <c:v>Скарга</c:v>
                </c:pt>
              </c:strCache>
            </c:strRef>
          </c:cat>
          <c:val>
            <c:numRef>
              <c:f>Аркуш1!$C$2:$C$5</c:f>
              <c:numCache>
                <c:formatCode>General</c:formatCode>
                <c:ptCount val="3"/>
                <c:pt idx="0">
                  <c:v>77341</c:v>
                </c:pt>
                <c:pt idx="1">
                  <c:v>60049</c:v>
                </c:pt>
                <c:pt idx="2">
                  <c:v>8955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088B-46FF-AAA2-BEDAFE51C8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0"/>
        <c:shape val="box"/>
        <c:axId val="251606847"/>
        <c:axId val="251620991"/>
        <c:axId val="0"/>
      </c:bar3DChart>
      <c:catAx>
        <c:axId val="2516068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51620991"/>
        <c:crosses val="autoZero"/>
        <c:auto val="1"/>
        <c:lblAlgn val="ctr"/>
        <c:lblOffset val="100"/>
        <c:noMultiLvlLbl val="0"/>
      </c:catAx>
      <c:valAx>
        <c:axId val="25162099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516068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стать авторів звернень до Верховної Ради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7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695885900640011"/>
          <c:y val="0.23320613248043384"/>
          <c:w val="0.66618608859202233"/>
          <c:h val="0.56257421722441769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0"/>
          <c:dPt>
            <c:idx val="0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A8E7-433E-B278-ACB802EB5026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8E7-433E-B278-ACB802EB502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Аркуш1!$A$2:$A$3</c:f>
              <c:strCache>
                <c:ptCount val="2"/>
                <c:pt idx="0">
                  <c:v>Чоловіча</c:v>
                </c:pt>
                <c:pt idx="1">
                  <c:v>Жіноча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71345</c:v>
                </c:pt>
                <c:pt idx="1">
                  <c:v>39058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E7-433E-B278-ACB802EB502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громадян до Верховної Ради України за суб’єктом надходження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8.8919828010148409E-3"/>
                  <c:y val="-2.17607981106829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F22-40E2-A9BD-16CAA1D51760}"/>
                </c:ext>
              </c:extLst>
            </c:dLbl>
            <c:dLbl>
              <c:idx val="1"/>
              <c:layout>
                <c:manualLayout>
                  <c:x val="1.1114978501268552E-2"/>
                  <c:y val="-2.17607981106829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F22-40E2-A9BD-16CAA1D51760}"/>
                </c:ext>
              </c:extLst>
            </c:dLbl>
            <c:dLbl>
              <c:idx val="2"/>
              <c:layout>
                <c:manualLayout>
                  <c:x val="8.8919828010148201E-3"/>
                  <c:y val="-3.989433567348207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F22-40E2-A9BD-16CAA1D517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Аркуш1!$A$2:$A$4</c:f>
              <c:strCache>
                <c:ptCount val="3"/>
                <c:pt idx="0">
                  <c:v>колективне </c:v>
                </c:pt>
                <c:pt idx="1">
                  <c:v>індивідуальне</c:v>
                </c:pt>
                <c:pt idx="2">
                  <c:v>анонімне</c:v>
                </c:pt>
              </c:strCache>
            </c:strRef>
          </c:cat>
          <c:val>
            <c:numRef>
              <c:f>Аркуш1!$B$2:$B$4</c:f>
              <c:numCache>
                <c:formatCode>General</c:formatCode>
                <c:ptCount val="3"/>
                <c:pt idx="0">
                  <c:v>8244</c:v>
                </c:pt>
                <c:pt idx="1">
                  <c:v>101913</c:v>
                </c:pt>
                <c:pt idx="2">
                  <c:v>246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5F22-40E2-A9BD-16CAA1D51760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6.6689871007611307E-3"/>
                  <c:y val="-2.17607981106829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F22-40E2-A9BD-16CAA1D51760}"/>
                </c:ext>
              </c:extLst>
            </c:dLbl>
            <c:dLbl>
              <c:idx val="1"/>
              <c:layout>
                <c:manualLayout>
                  <c:x val="1.0003480651141615E-2"/>
                  <c:y val="-6.52823943320496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F22-40E2-A9BD-16CAA1D51760}"/>
                </c:ext>
              </c:extLst>
            </c:dLbl>
            <c:dLbl>
              <c:idx val="2"/>
              <c:layout>
                <c:manualLayout>
                  <c:x val="1.000348065114169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F22-40E2-A9BD-16CAA1D517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Аркуш1!$A$2:$A$4</c:f>
              <c:strCache>
                <c:ptCount val="3"/>
                <c:pt idx="0">
                  <c:v>колективне </c:v>
                </c:pt>
                <c:pt idx="1">
                  <c:v>індивідуальне</c:v>
                </c:pt>
                <c:pt idx="2">
                  <c:v>анонімне</c:v>
                </c:pt>
              </c:strCache>
            </c:strRef>
          </c:cat>
          <c:val>
            <c:numRef>
              <c:f>Аркуш1!$C$2:$C$4</c:f>
              <c:numCache>
                <c:formatCode>General</c:formatCode>
                <c:ptCount val="3"/>
                <c:pt idx="0">
                  <c:v>10118</c:v>
                </c:pt>
                <c:pt idx="1">
                  <c:v>136001</c:v>
                </c:pt>
                <c:pt idx="2">
                  <c:v>226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5F22-40E2-A9BD-16CAA1D5176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60"/>
        <c:shape val="box"/>
        <c:axId val="251609759"/>
        <c:axId val="251614751"/>
        <c:axId val="0"/>
      </c:bar3DChart>
      <c:catAx>
        <c:axId val="2516097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51614751"/>
        <c:crosses val="autoZero"/>
        <c:auto val="1"/>
        <c:lblAlgn val="ctr"/>
        <c:lblOffset val="100"/>
        <c:noMultiLvlLbl val="0"/>
      </c:catAx>
      <c:valAx>
        <c:axId val="2516147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516097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тип звернень громадян до Верховної Ради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6.6782815011339289E-3"/>
                  <c:y val="-1.96382270890358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5A3-405F-BEE2-9841E61A3B42}"/>
                </c:ext>
              </c:extLst>
            </c:dLbl>
            <c:dLbl>
              <c:idx val="1"/>
              <c:layout>
                <c:manualLayout>
                  <c:x val="6.678281501133909E-3"/>
                  <c:y val="-2.1820252321150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5A3-405F-BEE2-9841E61A3B42}"/>
                </c:ext>
              </c:extLst>
            </c:dLbl>
            <c:dLbl>
              <c:idx val="2"/>
              <c:layout>
                <c:manualLayout>
                  <c:x val="6.6782815011339498E-3"/>
                  <c:y val="-2.1820252321150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5A3-405F-BEE2-9841E61A3B42}"/>
                </c:ext>
              </c:extLst>
            </c:dLbl>
            <c:dLbl>
              <c:idx val="3"/>
              <c:layout>
                <c:manualLayout>
                  <c:x val="1.0017422251700924E-2"/>
                  <c:y val="-1.9638227089035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5A3-405F-BEE2-9841E61A3B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Аркуш1!$A$2:$A$5</c:f>
              <c:strCache>
                <c:ptCount val="4"/>
                <c:pt idx="0">
                  <c:v>Телеграма</c:v>
                </c:pt>
                <c:pt idx="1">
                  <c:v>Лист</c:v>
                </c:pt>
                <c:pt idx="2">
                  <c:v>Усне</c:v>
                </c:pt>
                <c:pt idx="3">
                  <c:v>Електронне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4"/>
                <c:pt idx="0">
                  <c:v>1</c:v>
                </c:pt>
                <c:pt idx="1">
                  <c:v>49606</c:v>
                </c:pt>
                <c:pt idx="2">
                  <c:v>1551</c:v>
                </c:pt>
                <c:pt idx="3">
                  <c:v>59245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05A3-405F-BEE2-9841E61A3B42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2260938337112755E-3"/>
                  <c:y val="-1.74562018569206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5A3-405F-BEE2-9841E61A3B42}"/>
                </c:ext>
              </c:extLst>
            </c:dLbl>
            <c:dLbl>
              <c:idx val="1"/>
              <c:layout>
                <c:manualLayout>
                  <c:x val="7.7913284179895259E-3"/>
                  <c:y val="-2.1820252321150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5A3-405F-BEE2-9841E61A3B42}"/>
                </c:ext>
              </c:extLst>
            </c:dLbl>
            <c:dLbl>
              <c:idx val="2"/>
              <c:layout>
                <c:manualLayout>
                  <c:x val="4.4521876674225511E-3"/>
                  <c:y val="-2.1820252321150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5A3-405F-BEE2-9841E61A3B42}"/>
                </c:ext>
              </c:extLst>
            </c:dLbl>
            <c:dLbl>
              <c:idx val="3"/>
              <c:layout>
                <c:manualLayout>
                  <c:x val="1.33565630022679E-2"/>
                  <c:y val="-2.1820252321150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5A3-405F-BEE2-9841E61A3B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Аркуш1!$A$2:$A$5</c:f>
              <c:strCache>
                <c:ptCount val="4"/>
                <c:pt idx="0">
                  <c:v>Телеграма</c:v>
                </c:pt>
                <c:pt idx="1">
                  <c:v>Лист</c:v>
                </c:pt>
                <c:pt idx="2">
                  <c:v>Усне</c:v>
                </c:pt>
                <c:pt idx="3">
                  <c:v>Електронне</c:v>
                </c:pt>
              </c:strCache>
            </c:strRef>
          </c:cat>
          <c:val>
            <c:numRef>
              <c:f>Аркуш1!$C$2:$C$5</c:f>
              <c:numCache>
                <c:formatCode>General</c:formatCode>
                <c:ptCount val="4"/>
                <c:pt idx="0">
                  <c:v>2</c:v>
                </c:pt>
                <c:pt idx="1">
                  <c:v>18260</c:v>
                </c:pt>
                <c:pt idx="2">
                  <c:v>1020</c:v>
                </c:pt>
                <c:pt idx="3">
                  <c:v>127063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05A3-405F-BEE2-9841E61A3B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9229983"/>
        <c:axId val="249229151"/>
        <c:axId val="0"/>
      </c:bar3DChart>
      <c:catAx>
        <c:axId val="249229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49229151"/>
        <c:crosses val="autoZero"/>
        <c:auto val="1"/>
        <c:lblAlgn val="ctr"/>
        <c:lblOffset val="100"/>
        <c:noMultiLvlLbl val="0"/>
      </c:catAx>
      <c:valAx>
        <c:axId val="2492291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249229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до Верховної Ради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3"/>
              <c:layout>
                <c:manualLayout>
                  <c:x val="2.2106883474269068E-3"/>
                  <c:y val="-1.6023222608067306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71E-4871-B11D-C59E9240FBD3}"/>
                </c:ext>
              </c:extLst>
            </c:dLbl>
            <c:dLbl>
              <c:idx val="15"/>
              <c:layout>
                <c:manualLayout>
                  <c:x val="2.2106883474269068E-3"/>
                  <c:y val="-6.55503042669635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EB0-4393-BEBA-649BF32C65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Аркуш1!$A$2:$A$17</c:f>
              <c:strCache>
                <c:ptCount val="16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Селянин</c:v>
                </c:pt>
                <c:pt idx="4">
                  <c:v>Працівник бюджетної сфери</c:v>
                </c:pt>
                <c:pt idx="5">
                  <c:v>Державний службовець</c:v>
                </c:pt>
                <c:pt idx="6">
                  <c:v>Військовослужбовець</c:v>
                </c:pt>
                <c:pt idx="7">
                  <c:v>Підприємець</c:v>
                </c:pt>
                <c:pt idx="8">
                  <c:v>Безробітний</c:v>
                </c:pt>
                <c:pt idx="9">
                  <c:v>Здобувач освіти</c:v>
                </c:pt>
                <c:pt idx="10">
                  <c:v>Служитель релігійної організації</c:v>
                </c:pt>
                <c:pt idx="11">
                  <c:v>Особа, що позбавлена волі; особа, воля якої обмежена</c:v>
                </c:pt>
                <c:pt idx="12">
                  <c:v>Журналіст</c:v>
                </c:pt>
                <c:pt idx="13">
                  <c:v>Адвокат</c:v>
                </c:pt>
                <c:pt idx="14">
                  <c:v>Волонтер</c:v>
                </c:pt>
                <c:pt idx="15">
                  <c:v>Інші</c:v>
                </c:pt>
              </c:strCache>
            </c:strRef>
          </c:cat>
          <c:val>
            <c:numRef>
              <c:f>Аркуш1!$B$2:$B$17</c:f>
              <c:numCache>
                <c:formatCode>General</c:formatCode>
                <c:ptCount val="16"/>
                <c:pt idx="0">
                  <c:v>18572</c:v>
                </c:pt>
                <c:pt idx="1">
                  <c:v>8275</c:v>
                </c:pt>
                <c:pt idx="2">
                  <c:v>1091</c:v>
                </c:pt>
                <c:pt idx="3">
                  <c:v>33</c:v>
                </c:pt>
                <c:pt idx="4">
                  <c:v>2051</c:v>
                </c:pt>
                <c:pt idx="5">
                  <c:v>91</c:v>
                </c:pt>
                <c:pt idx="6">
                  <c:v>3346</c:v>
                </c:pt>
                <c:pt idx="7">
                  <c:v>7381</c:v>
                </c:pt>
                <c:pt idx="8">
                  <c:v>1850</c:v>
                </c:pt>
                <c:pt idx="9">
                  <c:v>2708</c:v>
                </c:pt>
                <c:pt idx="10">
                  <c:v>942</c:v>
                </c:pt>
                <c:pt idx="11">
                  <c:v>438</c:v>
                </c:pt>
                <c:pt idx="12">
                  <c:v>3442</c:v>
                </c:pt>
                <c:pt idx="13">
                  <c:v>2706</c:v>
                </c:pt>
                <c:pt idx="14">
                  <c:v>1452</c:v>
                </c:pt>
                <c:pt idx="15">
                  <c:v>62563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1EB0-4393-BEBA-649BF32C658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9"/>
        <c:shape val="box"/>
        <c:axId val="471947167"/>
        <c:axId val="471958399"/>
        <c:axId val="0"/>
      </c:bar3DChart>
      <c:catAx>
        <c:axId val="4719471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471958399"/>
        <c:crosses val="autoZero"/>
        <c:auto val="1"/>
        <c:lblAlgn val="ctr"/>
        <c:lblOffset val="100"/>
        <c:noMultiLvlLbl val="0"/>
      </c:catAx>
      <c:valAx>
        <c:axId val="47195839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4719471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до Верховної Ради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4156669248801069"/>
          <c:y val="7.0676351358250775E-2"/>
          <c:w val="0.62801758044582345"/>
          <c:h val="0.85396804596370968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Аркуш1!$A$2:$A$26</c:f>
              <c:strCache>
                <c:ptCount val="24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Другої світової війни</c:v>
                </c:pt>
                <c:pt idx="3">
                  <c:v>Особа з інвалідністю внаслідок війни</c:v>
                </c:pt>
                <c:pt idx="4">
                  <c:v>Учасник бойових дій</c:v>
                </c:pt>
                <c:pt idx="5">
                  <c:v>Ветеран праці</c:v>
                </c:pt>
                <c:pt idx="6">
                  <c:v>Ветеран військової служби</c:v>
                </c:pt>
                <c:pt idx="7">
                  <c:v>Особа з інвалідністю І групи</c:v>
                </c:pt>
                <c:pt idx="8">
                  <c:v>Особа з інвалідністю ІІ групи</c:v>
                </c:pt>
                <c:pt idx="9">
                  <c:v>Особа з інвалідністю ІІІ групи</c:v>
                </c:pt>
                <c:pt idx="10">
                  <c:v>Дитина з інвалідністю </c:v>
                </c:pt>
                <c:pt idx="11">
                  <c:v>Особа з інвалідністю з дитинства</c:v>
                </c:pt>
                <c:pt idx="12">
                  <c:v>Одинока мати</c:v>
                </c:pt>
                <c:pt idx="13">
                  <c:v>Мати-героїня</c:v>
                </c:pt>
                <c:pt idx="14">
                  <c:v>Багатодітна сім'я</c:v>
                </c:pt>
                <c:pt idx="15">
                  <c:v>Особа, що потерпіла від Чорнобильської катастрофи</c:v>
                </c:pt>
                <c:pt idx="16">
                  <c:v>Учасник ліквідаціії наслідків на Чорнобильській АЕС</c:v>
                </c:pt>
                <c:pt idx="17">
                  <c:v>Герой України</c:v>
                </c:pt>
                <c:pt idx="18">
                  <c:v>Герой Радянського Союзу</c:v>
                </c:pt>
                <c:pt idx="19">
                  <c:v>Дитина</c:v>
                </c:pt>
                <c:pt idx="20">
                  <c:v>Учасник АТО/ООС</c:v>
                </c:pt>
                <c:pt idx="21">
                  <c:v>Член сім'ї загиблого</c:v>
                </c:pt>
                <c:pt idx="22">
                  <c:v>Переселенець, або внутрішньо переміщена особа</c:v>
                </c:pt>
                <c:pt idx="23">
                  <c:v>Інші категорії</c:v>
                </c:pt>
              </c:strCache>
            </c:strRef>
          </c:cat>
          <c:val>
            <c:numRef>
              <c:f>Аркуш1!$B$2:$B$26</c:f>
              <c:numCache>
                <c:formatCode>General</c:formatCode>
                <c:ptCount val="24"/>
                <c:pt idx="0">
                  <c:v>6696</c:v>
                </c:pt>
                <c:pt idx="1">
                  <c:v>1661</c:v>
                </c:pt>
                <c:pt idx="2">
                  <c:v>18</c:v>
                </c:pt>
                <c:pt idx="3">
                  <c:v>9041</c:v>
                </c:pt>
                <c:pt idx="4">
                  <c:v>10868</c:v>
                </c:pt>
                <c:pt idx="5">
                  <c:v>1519</c:v>
                </c:pt>
                <c:pt idx="6">
                  <c:v>3931</c:v>
                </c:pt>
                <c:pt idx="7">
                  <c:v>1835</c:v>
                </c:pt>
                <c:pt idx="8">
                  <c:v>7587</c:v>
                </c:pt>
                <c:pt idx="9">
                  <c:v>10403</c:v>
                </c:pt>
                <c:pt idx="10">
                  <c:v>857</c:v>
                </c:pt>
                <c:pt idx="11">
                  <c:v>1719</c:v>
                </c:pt>
                <c:pt idx="12">
                  <c:v>47</c:v>
                </c:pt>
                <c:pt idx="13">
                  <c:v>10</c:v>
                </c:pt>
                <c:pt idx="14">
                  <c:v>864</c:v>
                </c:pt>
                <c:pt idx="15">
                  <c:v>96</c:v>
                </c:pt>
                <c:pt idx="16">
                  <c:v>1458</c:v>
                </c:pt>
                <c:pt idx="17">
                  <c:v>15</c:v>
                </c:pt>
                <c:pt idx="18">
                  <c:v>15</c:v>
                </c:pt>
                <c:pt idx="19">
                  <c:v>7</c:v>
                </c:pt>
                <c:pt idx="20">
                  <c:v>3883</c:v>
                </c:pt>
                <c:pt idx="21">
                  <c:v>91</c:v>
                </c:pt>
                <c:pt idx="22">
                  <c:v>4414</c:v>
                </c:pt>
                <c:pt idx="23">
                  <c:v>80363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6F57-4464-BC71-7CF8D392CA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8"/>
        <c:gapDepth val="23"/>
        <c:shape val="box"/>
        <c:axId val="998838527"/>
        <c:axId val="998854751"/>
        <c:axId val="0"/>
      </c:bar3DChart>
      <c:catAx>
        <c:axId val="9988385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998854751"/>
        <c:crosses val="autoZero"/>
        <c:auto val="1"/>
        <c:lblAlgn val="ctr"/>
        <c:lblOffset val="100"/>
        <c:noMultiLvlLbl val="0"/>
      </c:catAx>
      <c:valAx>
        <c:axId val="9988547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99883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результати розгляду звернень громадян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3428795571531766E-2"/>
          <c:y val="0.1852282358226939"/>
          <c:w val="0.83533790347723991"/>
          <c:h val="0.63561302532020414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7DCD-4BCD-BCA3-CDAC4D965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D6A4-40F3-BC06-0EE2A06B169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6A4-40F3-BC06-0EE2A06B169C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D6A4-40F3-BC06-0EE2A06B169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A55D-44C6-9893-DE59CA62803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A55D-44C6-9893-DE59CA62803E}"/>
              </c:ext>
            </c:extLst>
          </c:dPt>
          <c:dLbls>
            <c:dLbl>
              <c:idx val="0"/>
              <c:layout>
                <c:manualLayout>
                  <c:x val="0.13941390838927004"/>
                  <c:y val="-0.10158374660054391"/>
                </c:manualLayout>
              </c:layout>
              <c:tx>
                <c:rich>
                  <a:bodyPr/>
                  <a:lstStyle/>
                  <a:p>
                    <a:fld id="{6ABA94C6-793D-4916-8DC7-824B19A45169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0,19%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7DCD-4BCD-BCA3-CDAC4D9652D1}"/>
                </c:ext>
              </c:extLst>
            </c:dLbl>
            <c:dLbl>
              <c:idx val="1"/>
              <c:layout>
                <c:manualLayout>
                  <c:x val="0.11197022563547684"/>
                  <c:y val="-1.7290850485198964E-2"/>
                </c:manualLayout>
              </c:layout>
              <c:tx>
                <c:rich>
                  <a:bodyPr/>
                  <a:lstStyle/>
                  <a:p>
                    <a:fld id="{25F5CD18-71F2-4F1C-BAB1-59C87BD745E2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D6A4-40F3-BC06-0EE2A06B169C}"/>
                </c:ext>
              </c:extLst>
            </c:dLbl>
            <c:dLbl>
              <c:idx val="2"/>
              <c:layout>
                <c:manualLayout>
                  <c:x val="0.11306797294562858"/>
                  <c:y val="1.9452206795848755E-2"/>
                </c:manualLayout>
              </c:layout>
              <c:tx>
                <c:rich>
                  <a:bodyPr/>
                  <a:lstStyle/>
                  <a:p>
                    <a:fld id="{15DE8A29-31D7-4072-8415-EF94EE2E9A1C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3,3%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6A4-40F3-BC06-0EE2A06B169C}"/>
                </c:ext>
              </c:extLst>
            </c:dLbl>
            <c:dLbl>
              <c:idx val="3"/>
              <c:layout>
                <c:manualLayout>
                  <c:x val="5.1594123577131328E-2"/>
                  <c:y val="6.2679333008846247E-2"/>
                </c:manualLayout>
              </c:layout>
              <c:tx>
                <c:rich>
                  <a:bodyPr/>
                  <a:lstStyle/>
                  <a:p>
                    <a:fld id="{0FBA3E58-C6CF-48D7-867A-95B51971E3E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D6A4-40F3-BC06-0EE2A06B169C}"/>
                </c:ext>
              </c:extLst>
            </c:dLbl>
            <c:dLbl>
              <c:idx val="4"/>
              <c:layout>
                <c:manualLayout>
                  <c:x val="2.3052693513186409E-2"/>
                  <c:y val="0.12968137863899223"/>
                </c:manualLayout>
              </c:layout>
              <c:tx>
                <c:rich>
                  <a:bodyPr/>
                  <a:lstStyle/>
                  <a:p>
                    <a:fld id="{BBFBD7BF-38B8-401D-A45A-33E2837D0B1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A55D-44C6-9893-DE59CA62803E}"/>
                </c:ext>
              </c:extLst>
            </c:dLbl>
            <c:dLbl>
              <c:idx val="5"/>
              <c:layout>
                <c:manualLayout>
                  <c:x val="-5.3789618197434962E-2"/>
                  <c:y val="-1.7290850485198985E-2"/>
                </c:manualLayout>
              </c:layout>
              <c:tx>
                <c:rich>
                  <a:bodyPr/>
                  <a:lstStyle/>
                  <a:p>
                    <a:fld id="{A89B416C-0E84-4B08-AF2D-59EDD94C787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92,4%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A55D-44C6-9893-DE59CA62803E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Аркуш1!$A$2:$A$10</c:f>
              <c:strCache>
                <c:ptCount val="6"/>
                <c:pt idx="0">
                  <c:v>Задоволено </c:v>
                </c:pt>
                <c:pt idx="1">
                  <c:v>Вживається заходів</c:v>
                </c:pt>
                <c:pt idx="2">
                  <c:v>Дано роз'яснення</c:v>
                </c:pt>
                <c:pt idx="3">
                  <c:v>Звернення, що повернуто авторові</c:v>
                </c:pt>
                <c:pt idx="4">
                  <c:v>Звернення, що не підлягає розгляду</c:v>
                </c:pt>
                <c:pt idx="5">
                  <c:v>Звернення, що пересилається за належністю</c:v>
                </c:pt>
              </c:strCache>
            </c:strRef>
          </c:cat>
          <c:val>
            <c:numRef>
              <c:f>Аркуш1!$B$2:$B$10</c:f>
              <c:numCache>
                <c:formatCode>General</c:formatCode>
                <c:ptCount val="6"/>
                <c:pt idx="0">
                  <c:v>116</c:v>
                </c:pt>
                <c:pt idx="1">
                  <c:v>188</c:v>
                </c:pt>
                <c:pt idx="2">
                  <c:v>2005</c:v>
                </c:pt>
                <c:pt idx="3">
                  <c:v>847</c:v>
                </c:pt>
                <c:pt idx="4">
                  <c:v>1114</c:v>
                </c:pt>
                <c:pt idx="5">
                  <c:v>56218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57-46CD-B0EE-FC0A243E40A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 громадян до Верховної Ради України (по регіонах)</a:t>
            </a:r>
            <a:endPara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7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280336107329083"/>
          <c:y val="0.23652561081981027"/>
          <c:w val="0.67330302369542938"/>
          <c:h val="0.610255205520735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3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2224-478E-BE18-44A3BA2784F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2224-478E-BE18-44A3BA2784F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2224-478E-BE18-44A3BA2784F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2224-478E-BE18-44A3BA2784F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2224-478E-BE18-44A3BA2784F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2224-478E-BE18-44A3BA2784FF}"/>
              </c:ext>
            </c:extLst>
          </c:dPt>
          <c:dPt>
            <c:idx val="6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2224-478E-BE18-44A3BA2784F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2224-478E-BE18-44A3BA2784FF}"/>
              </c:ext>
            </c:extLst>
          </c:dPt>
          <c:dPt>
            <c:idx val="8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2224-478E-BE18-44A3BA2784FF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2224-478E-BE18-44A3BA2784FF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2224-478E-BE18-44A3BA2784FF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224-478E-BE18-44A3BA2784FF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2224-478E-BE18-44A3BA2784FF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224-478E-BE18-44A3BA2784FF}"/>
              </c:ext>
            </c:extLst>
          </c:dPt>
          <c:dPt>
            <c:idx val="14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2224-478E-BE18-44A3BA2784FF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224-478E-BE18-44A3BA2784FF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224-478E-BE18-44A3BA2784FF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2224-478E-BE18-44A3BA2784FF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2224-478E-BE18-44A3BA2784FF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2224-478E-BE18-44A3BA2784FF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F-79C2-4632-911B-A481BFA166D5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C-79C2-4632-911B-A481BFA166D5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D-79C2-4632-911B-A481BFA166D5}"/>
              </c:ext>
            </c:extLst>
          </c:dPt>
          <c:dPt>
            <c:idx val="23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0-41D4-4330-ADB9-CEE0A5686F52}"/>
              </c:ext>
            </c:extLst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2-3E3F-49E8-A1C0-383E786A3734}"/>
              </c:ext>
            </c:extLst>
          </c:dPt>
          <c:dLbls>
            <c:dLbl>
              <c:idx val="0"/>
              <c:layout>
                <c:manualLayout>
                  <c:x val="8.1769061849174068E-2"/>
                  <c:y val="-1.7971978578499633E-2"/>
                </c:manualLayout>
              </c:layout>
              <c:tx>
                <c:rich>
                  <a:bodyPr/>
                  <a:lstStyle/>
                  <a:p>
                    <a:fld id="{79EA5E60-8449-45A4-907E-5BB7624F4BD8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3,2%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2224-478E-BE18-44A3BA2784FF}"/>
                </c:ext>
              </c:extLst>
            </c:dLbl>
            <c:dLbl>
              <c:idx val="1"/>
              <c:layout>
                <c:manualLayout>
                  <c:x val="7.4137282743251154E-2"/>
                  <c:y val="-9.0477191727015308E-2"/>
                </c:manualLayout>
              </c:layout>
              <c:tx>
                <c:rich>
                  <a:bodyPr/>
                  <a:lstStyle/>
                  <a:p>
                    <a:fld id="{5B56E7DC-AE92-4B76-B75B-D09535810BD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2224-478E-BE18-44A3BA2784FF}"/>
                </c:ext>
              </c:extLst>
            </c:dLbl>
            <c:dLbl>
              <c:idx val="2"/>
              <c:layout>
                <c:manualLayout>
                  <c:x val="8.9400840955096983E-2"/>
                  <c:y val="-0.10523166242235077"/>
                </c:manualLayout>
              </c:layout>
              <c:tx>
                <c:rich>
                  <a:bodyPr/>
                  <a:lstStyle/>
                  <a:p>
                    <a:fld id="{54B846A6-2F2A-4AEF-8906-2E97278CD1FE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9,3%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2224-478E-BE18-44A3BA2784FF}"/>
                </c:ext>
              </c:extLst>
            </c:dLbl>
            <c:dLbl>
              <c:idx val="3"/>
              <c:layout>
                <c:manualLayout>
                  <c:x val="0.14173304053856839"/>
                  <c:y val="-0.12046803425646009"/>
                </c:manualLayout>
              </c:layout>
              <c:tx>
                <c:rich>
                  <a:bodyPr/>
                  <a:lstStyle/>
                  <a:p>
                    <a:fld id="{909F9FB6-2BD7-47DE-8751-2BAFDF3F40F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2224-478E-BE18-44A3BA2784FF}"/>
                </c:ext>
              </c:extLst>
            </c:dLbl>
            <c:dLbl>
              <c:idx val="4"/>
              <c:layout>
                <c:manualLayout>
                  <c:x val="0.12101821153677762"/>
                  <c:y val="-6.4522482003319503E-2"/>
                </c:manualLayout>
              </c:layout>
              <c:tx>
                <c:rich>
                  <a:bodyPr/>
                  <a:lstStyle/>
                  <a:p>
                    <a:fld id="{389869CA-B616-4E4A-A584-549EEC927CC1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2224-478E-BE18-44A3BA2784FF}"/>
                </c:ext>
              </c:extLst>
            </c:dLbl>
            <c:dLbl>
              <c:idx val="5"/>
              <c:layout>
                <c:manualLayout>
                  <c:x val="0.13301100727465648"/>
                  <c:y val="6.4915017290606116E-3"/>
                </c:manualLayout>
              </c:layout>
              <c:tx>
                <c:rich>
                  <a:bodyPr/>
                  <a:lstStyle/>
                  <a:p>
                    <a:fld id="{CB84C1C2-DDEB-4AAB-A4D9-B1DCD8E4ACDF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2224-478E-BE18-44A3BA2784FF}"/>
                </c:ext>
              </c:extLst>
            </c:dLbl>
            <c:dLbl>
              <c:idx val="6"/>
              <c:layout>
                <c:manualLayout>
                  <c:x val="0.15808685290840319"/>
                  <c:y val="6.4298224300530948E-2"/>
                </c:manualLayout>
              </c:layout>
              <c:tx>
                <c:rich>
                  <a:bodyPr/>
                  <a:lstStyle/>
                  <a:p>
                    <a:fld id="{8EACA4EC-7E34-4E21-92E5-BF4F3F512DD2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3,2%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2224-478E-BE18-44A3BA2784FF}"/>
                </c:ext>
              </c:extLst>
            </c:dLbl>
            <c:dLbl>
              <c:idx val="7"/>
              <c:layout>
                <c:manualLayout>
                  <c:x val="4.6880928793526386E-2"/>
                  <c:y val="7.0722448718755049E-2"/>
                </c:manualLayout>
              </c:layout>
              <c:tx>
                <c:rich>
                  <a:bodyPr/>
                  <a:lstStyle/>
                  <a:p>
                    <a:fld id="{A694A4B2-C762-4E1F-A050-BF7B0F361008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2224-478E-BE18-44A3BA2784FF}"/>
                </c:ext>
              </c:extLst>
            </c:dLbl>
            <c:dLbl>
              <c:idx val="8"/>
              <c:layout>
                <c:manualLayout>
                  <c:x val="-4.7971182951515534E-2"/>
                  <c:y val="4.9241258628652342E-2"/>
                </c:manualLayout>
              </c:layout>
              <c:tx>
                <c:rich>
                  <a:bodyPr/>
                  <a:lstStyle/>
                  <a:p>
                    <a:fld id="{37C68958-27C4-4C1C-894A-AF7997F7514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6,7%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2224-478E-BE18-44A3BA2784FF}"/>
                </c:ext>
              </c:extLst>
            </c:dLbl>
            <c:dLbl>
              <c:idx val="9"/>
              <c:layout>
                <c:manualLayout>
                  <c:x val="-4.0339403845592543E-2"/>
                  <c:y val="6.2291370782795806E-2"/>
                </c:manualLayout>
              </c:layout>
              <c:tx>
                <c:rich>
                  <a:bodyPr/>
                  <a:lstStyle/>
                  <a:p>
                    <a:fld id="{E874D531-DEF4-4C0B-AD98-3CCD916951D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2224-478E-BE18-44A3BA2784FF}"/>
                </c:ext>
              </c:extLst>
            </c:dLbl>
            <c:dLbl>
              <c:idx val="10"/>
              <c:layout>
                <c:manualLayout>
                  <c:x val="-0.12537922816873359"/>
                  <c:y val="3.2378934141920057E-2"/>
                </c:manualLayout>
              </c:layout>
              <c:tx>
                <c:rich>
                  <a:bodyPr/>
                  <a:lstStyle/>
                  <a:p>
                    <a:fld id="{F0E4EC46-E313-441F-A7F5-B15F05C49F61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2224-478E-BE18-44A3BA2784FF}"/>
                </c:ext>
              </c:extLst>
            </c:dLbl>
            <c:dLbl>
              <c:idx val="11"/>
              <c:layout>
                <c:manualLayout>
                  <c:x val="-0.12537922816873359"/>
                  <c:y val="-2.7658899650073676E-2"/>
                </c:manualLayout>
              </c:layout>
              <c:tx>
                <c:rich>
                  <a:bodyPr/>
                  <a:lstStyle/>
                  <a:p>
                    <a:fld id="{A6922C41-DB99-4816-BCA4-98D5446BF67C}" type="CATEGORYNAME">
                      <a:rPr lang="uk-UA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224-478E-BE18-44A3BA2784FF}"/>
                </c:ext>
              </c:extLst>
            </c:dLbl>
            <c:dLbl>
              <c:idx val="12"/>
              <c:layout>
                <c:manualLayout>
                  <c:x val="-0.15808685290840319"/>
                  <c:y val="-8.1070845706148045E-2"/>
                </c:manualLayout>
              </c:layout>
              <c:tx>
                <c:rich>
                  <a:bodyPr/>
                  <a:lstStyle/>
                  <a:p>
                    <a:fld id="{63300389-1623-448D-B32E-F37FAB101F0D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2224-478E-BE18-44A3BA2784FF}"/>
                </c:ext>
              </c:extLst>
            </c:dLbl>
            <c:dLbl>
              <c:idx val="13"/>
              <c:layout>
                <c:manualLayout>
                  <c:x val="-9.5942365903030902E-2"/>
                  <c:y val="-5.35911836034908E-2"/>
                </c:manualLayout>
              </c:layout>
              <c:tx>
                <c:rich>
                  <a:bodyPr/>
                  <a:lstStyle/>
                  <a:p>
                    <a:fld id="{2203850D-894A-48FE-BA0D-092CDAC157E3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224-478E-BE18-44A3BA2784FF}"/>
                </c:ext>
              </c:extLst>
            </c:dLbl>
            <c:dLbl>
              <c:idx val="14"/>
              <c:layout>
                <c:manualLayout>
                  <c:x val="-8.7220332639119005E-2"/>
                  <c:y val="-1.4653639036487739E-2"/>
                </c:manualLayout>
              </c:layout>
              <c:tx>
                <c:rich>
                  <a:bodyPr/>
                  <a:lstStyle/>
                  <a:p>
                    <a:fld id="{5BDD7042-157A-462B-B90C-F4D4BAF0D990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4,2%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2224-478E-BE18-44A3BA2784FF}"/>
                </c:ext>
              </c:extLst>
            </c:dLbl>
            <c:dLbl>
              <c:idx val="15"/>
              <c:layout>
                <c:manualLayout>
                  <c:x val="-0.11011566995688775"/>
                  <c:y val="4.0641903108194821E-2"/>
                </c:manualLayout>
              </c:layout>
              <c:tx>
                <c:rich>
                  <a:bodyPr/>
                  <a:lstStyle/>
                  <a:p>
                    <a:fld id="{571EDB41-6727-4A55-B5DC-7772D8766E9F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224-478E-BE18-44A3BA2784FF}"/>
                </c:ext>
              </c:extLst>
            </c:dLbl>
            <c:dLbl>
              <c:idx val="16"/>
              <c:layout>
                <c:manualLayout>
                  <c:x val="-8.8310586797107987E-2"/>
                  <c:y val="-1.7310671277494964E-2"/>
                </c:manualLayout>
              </c:layout>
              <c:tx>
                <c:rich>
                  <a:bodyPr/>
                  <a:lstStyle/>
                  <a:p>
                    <a:fld id="{4AD24D4E-96EA-4FAF-ACE7-18FEB9C47E0C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224-478E-BE18-44A3BA2784FF}"/>
                </c:ext>
              </c:extLst>
            </c:dLbl>
            <c:dLbl>
              <c:idx val="17"/>
              <c:layout>
                <c:manualLayout>
                  <c:x val="-0.12428897401074461"/>
                  <c:y val="-3.8903990218991859E-2"/>
                </c:manualLayout>
              </c:layout>
              <c:tx>
                <c:rich>
                  <a:bodyPr/>
                  <a:lstStyle/>
                  <a:p>
                    <a:fld id="{4BC2C20F-A981-4A8F-BA29-3B38989A1E9E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8,9%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224-478E-BE18-44A3BA2784FF}"/>
                </c:ext>
              </c:extLst>
            </c:dLbl>
            <c:dLbl>
              <c:idx val="18"/>
              <c:layout>
                <c:manualLayout>
                  <c:x val="-0.15154532796046927"/>
                  <c:y val="-6.7190811436873055E-2"/>
                </c:manualLayout>
              </c:layout>
              <c:tx>
                <c:rich>
                  <a:bodyPr/>
                  <a:lstStyle/>
                  <a:p>
                    <a:fld id="{0C3BC23F-75E3-48B7-9F8E-D0415225E27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224-478E-BE18-44A3BA2784FF}"/>
                </c:ext>
              </c:extLst>
            </c:dLbl>
            <c:dLbl>
              <c:idx val="19"/>
              <c:layout>
                <c:manualLayout>
                  <c:x val="-0.14827456548650234"/>
                  <c:y val="-0.13745361617231894"/>
                </c:manualLayout>
              </c:layout>
              <c:tx>
                <c:rich>
                  <a:bodyPr/>
                  <a:lstStyle/>
                  <a:p>
                    <a:fld id="{C5E36FAB-E4DB-422E-9F2F-1BB88A502BD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2224-478E-BE18-44A3BA2784FF}"/>
                </c:ext>
              </c:extLst>
            </c:dLbl>
            <c:dLbl>
              <c:idx val="20"/>
              <c:layout>
                <c:manualLayout>
                  <c:x val="-6.8686011953306217E-2"/>
                  <c:y val="-0.11563603952803364"/>
                </c:manualLayout>
              </c:layout>
              <c:tx>
                <c:rich>
                  <a:bodyPr/>
                  <a:lstStyle/>
                  <a:p>
                    <a:fld id="{1384C763-DFFA-4A97-92DB-A72AE6CC1372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3,7%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F-79C2-4632-911B-A481BFA166D5}"/>
                </c:ext>
              </c:extLst>
            </c:dLbl>
            <c:dLbl>
              <c:idx val="21"/>
              <c:layout>
                <c:manualLayout>
                  <c:x val="1.6353812369834814E-2"/>
                  <c:y val="-0.10950318150862035"/>
                </c:manualLayout>
              </c:layout>
              <c:tx>
                <c:rich>
                  <a:bodyPr/>
                  <a:lstStyle/>
                  <a:p>
                    <a:fld id="{237327C6-BFBD-4F74-A405-B7A84DD4FB94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C-79C2-4632-911B-A481BFA166D5}"/>
                </c:ext>
              </c:extLst>
            </c:dLbl>
            <c:dLbl>
              <c:idx val="22"/>
              <c:layout>
                <c:manualLayout>
                  <c:x val="0.12755973648471147"/>
                  <c:y val="-9.6979822033808297E-2"/>
                </c:manualLayout>
              </c:layout>
              <c:tx>
                <c:rich>
                  <a:bodyPr/>
                  <a:lstStyle/>
                  <a:p>
                    <a:fld id="{0C0D9CB2-FB23-4F6B-AACD-18B2A74D1933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D-79C2-4632-911B-A481BFA166D5}"/>
                </c:ext>
              </c:extLst>
            </c:dLbl>
            <c:dLbl>
              <c:idx val="23"/>
              <c:layout>
                <c:manualLayout>
                  <c:x val="5.1241945425482334E-2"/>
                  <c:y val="-4.7110979066976671E-2"/>
                </c:manualLayout>
              </c:layout>
              <c:tx>
                <c:rich>
                  <a:bodyPr/>
                  <a:lstStyle/>
                  <a:p>
                    <a:fld id="{8D4E5201-269E-4638-A2F9-2FEC04EF766B}" type="CATEGORYNAME">
                      <a:rPr lang="uk-UA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26,3%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30-41D4-4330-ADB9-CEE0A5686F52}"/>
                </c:ext>
              </c:extLst>
            </c:dLbl>
            <c:dLbl>
              <c:idx val="24"/>
              <c:layout>
                <c:manualLayout>
                  <c:x val="2.9436862265702666E-2"/>
                  <c:y val="-9.2080549994545305E-2"/>
                </c:manualLayout>
              </c:layout>
              <c:tx>
                <c:rich>
                  <a:bodyPr/>
                  <a:lstStyle/>
                  <a:p>
                    <a:fld id="{5591DB93-4E05-491D-BECF-11C527CF1FC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32-3E3F-49E8-A1C0-383E786A3734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Аркуш1!$A$2:$A$27</c:f>
              <c:strCache>
                <c:ptCount val="25"/>
                <c:pt idx="0">
                  <c:v>Вінницька</c:v>
                </c:pt>
                <c:pt idx="1">
                  <c:v>Волинська</c:v>
                </c:pt>
                <c:pt idx="2">
                  <c:v>Дніпропетровська</c:v>
                </c:pt>
                <c:pt idx="3">
                  <c:v>Донецька</c:v>
                </c:pt>
                <c:pt idx="4">
                  <c:v>Житомирська</c:v>
                </c:pt>
                <c:pt idx="5">
                  <c:v>Закарпатська</c:v>
                </c:pt>
                <c:pt idx="6">
                  <c:v>Запорізька</c:v>
                </c:pt>
                <c:pt idx="7">
                  <c:v>Івано-Франківська</c:v>
                </c:pt>
                <c:pt idx="8">
                  <c:v>Київська</c:v>
                </c:pt>
                <c:pt idx="9">
                  <c:v>Кіровоградська</c:v>
                </c:pt>
                <c:pt idx="10">
                  <c:v>Львівська</c:v>
                </c:pt>
                <c:pt idx="11">
                  <c:v>Миколаївська</c:v>
                </c:pt>
                <c:pt idx="12">
                  <c:v>Одеська</c:v>
                </c:pt>
                <c:pt idx="13">
                  <c:v>Полтавська</c:v>
                </c:pt>
                <c:pt idx="14">
                  <c:v>Рівненська</c:v>
                </c:pt>
                <c:pt idx="15">
                  <c:v>Сумська</c:v>
                </c:pt>
                <c:pt idx="16">
                  <c:v>Тернопільська</c:v>
                </c:pt>
                <c:pt idx="17">
                  <c:v>Харківська</c:v>
                </c:pt>
                <c:pt idx="18">
                  <c:v>Херсонська</c:v>
                </c:pt>
                <c:pt idx="19">
                  <c:v>Хмельницька</c:v>
                </c:pt>
                <c:pt idx="20">
                  <c:v>Черкаська</c:v>
                </c:pt>
                <c:pt idx="21">
                  <c:v>Чернівецька</c:v>
                </c:pt>
                <c:pt idx="22">
                  <c:v>Чернігівська</c:v>
                </c:pt>
                <c:pt idx="23">
                  <c:v>м. Київ</c:v>
                </c:pt>
                <c:pt idx="24">
                  <c:v>Інші</c:v>
                </c:pt>
              </c:strCache>
            </c:strRef>
          </c:cat>
          <c:val>
            <c:numRef>
              <c:f>Аркуш1!$B$2:$B$27</c:f>
              <c:numCache>
                <c:formatCode>General</c:formatCode>
                <c:ptCount val="25"/>
                <c:pt idx="0">
                  <c:v>3566</c:v>
                </c:pt>
                <c:pt idx="1">
                  <c:v>8845</c:v>
                </c:pt>
                <c:pt idx="2">
                  <c:v>10294</c:v>
                </c:pt>
                <c:pt idx="3">
                  <c:v>1742</c:v>
                </c:pt>
                <c:pt idx="4">
                  <c:v>650</c:v>
                </c:pt>
                <c:pt idx="5">
                  <c:v>1165</c:v>
                </c:pt>
                <c:pt idx="6">
                  <c:v>3519</c:v>
                </c:pt>
                <c:pt idx="7">
                  <c:v>1897</c:v>
                </c:pt>
                <c:pt idx="8">
                  <c:v>7384</c:v>
                </c:pt>
                <c:pt idx="9">
                  <c:v>1867</c:v>
                </c:pt>
                <c:pt idx="10">
                  <c:v>1504</c:v>
                </c:pt>
                <c:pt idx="11">
                  <c:v>303</c:v>
                </c:pt>
                <c:pt idx="12">
                  <c:v>2291</c:v>
                </c:pt>
                <c:pt idx="13">
                  <c:v>12048</c:v>
                </c:pt>
                <c:pt idx="14">
                  <c:v>4665</c:v>
                </c:pt>
                <c:pt idx="15">
                  <c:v>2168</c:v>
                </c:pt>
                <c:pt idx="16">
                  <c:v>347</c:v>
                </c:pt>
                <c:pt idx="17">
                  <c:v>9866</c:v>
                </c:pt>
                <c:pt idx="18">
                  <c:v>133</c:v>
                </c:pt>
                <c:pt idx="19">
                  <c:v>1174</c:v>
                </c:pt>
                <c:pt idx="20">
                  <c:v>4115</c:v>
                </c:pt>
                <c:pt idx="21">
                  <c:v>189</c:v>
                </c:pt>
                <c:pt idx="22">
                  <c:v>1413</c:v>
                </c:pt>
                <c:pt idx="23">
                  <c:v>29051</c:v>
                </c:pt>
                <c:pt idx="24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24-478E-BE18-44A3BA2784F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питання, порушені у зверненнях громадян до Верховної Ради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89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930544519810417"/>
          <c:y val="0.24242551262440692"/>
          <c:w val="0.62594177135832441"/>
          <c:h val="0.56538536625294089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2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9D41-44D5-9EC6-E5D22E93419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9D41-44D5-9EC6-E5D22E93419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9D41-44D5-9EC6-E5D22E93419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9D41-44D5-9EC6-E5D22E93419F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9D41-44D5-9EC6-E5D22E93419F}"/>
              </c:ext>
            </c:extLst>
          </c:dPt>
          <c:dPt>
            <c:idx val="5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D41-44D5-9EC6-E5D22E93419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E-88F1-47AC-A262-BAEFEEC2DB0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C-88F1-47AC-A262-BAEFEEC2DB00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E-C2D7-4A31-9219-2CFE564619E9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B-C2D7-4A31-9219-2CFE564619E9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8-C2D7-4A31-9219-2CFE564619E9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A-C2D7-4A31-9219-2CFE564619E9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E-F3D5-4962-9974-0DA7A7549A3D}"/>
              </c:ext>
            </c:extLst>
          </c:dPt>
          <c:dPt>
            <c:idx val="13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0-F3D5-4962-9974-0DA7A7549A3D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1-757F-44E1-9017-3388EB3CAFDF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E-757F-44E1-9017-3388EB3CAFDF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F-757F-44E1-9017-3388EB3CAFDF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0-757F-44E1-9017-3388EB3CAFDF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FD88-4871-9C4A-24A2A7BAC145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FD88-4871-9C4A-24A2A7BAC145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C-36A9-4D11-A971-453CC5056BB3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D-36A9-4D11-A971-453CC5056BB3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F-FD88-4871-9C4A-24A2A7BAC145}"/>
              </c:ext>
            </c:extLst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1-FD88-4871-9C4A-24A2A7BAC145}"/>
              </c:ext>
            </c:extLst>
          </c:dPt>
          <c:dLbls>
            <c:dLbl>
              <c:idx val="0"/>
              <c:layout>
                <c:manualLayout>
                  <c:x val="-6.8985985038943223E-2"/>
                  <c:y val="0.11296906299165568"/>
                </c:manualLayout>
              </c:layout>
              <c:tx>
                <c:rich>
                  <a:bodyPr/>
                  <a:lstStyle/>
                  <a:p>
                    <a:fld id="{CB987A31-B5F7-4143-B4D5-2841A1AC19C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5="http://schemas.microsoft.com/office/drawing/2012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9D41-44D5-9EC6-E5D22E93419F}"/>
                </c:ext>
              </c:extLst>
            </c:dLbl>
            <c:dLbl>
              <c:idx val="1"/>
              <c:layout>
                <c:manualLayout>
                  <c:x val="-8.7052010808889455E-2"/>
                  <c:y val="4.3133177141719881E-2"/>
                </c:manualLayout>
              </c:layout>
              <c:tx>
                <c:rich>
                  <a:bodyPr/>
                  <a:lstStyle/>
                  <a:p>
                    <a:fld id="{31A40655-C2D5-46E1-AE30-DAC979CE9D30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D41-44D5-9EC6-E5D22E93419F}"/>
                </c:ext>
              </c:extLst>
            </c:dLbl>
            <c:dLbl>
              <c:idx val="2"/>
              <c:layout>
                <c:manualLayout>
                  <c:x val="-0.17930587524219377"/>
                  <c:y val="-4.07944285900309E-3"/>
                </c:manualLayout>
              </c:layout>
              <c:tx>
                <c:rich>
                  <a:bodyPr/>
                  <a:lstStyle/>
                  <a:p>
                    <a:fld id="{4305946D-FB65-42ED-AB96-77A824205B42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D41-44D5-9EC6-E5D22E93419F}"/>
                </c:ext>
              </c:extLst>
            </c:dLbl>
            <c:dLbl>
              <c:idx val="3"/>
              <c:layout>
                <c:manualLayout>
                  <c:x val="-0.19443670775715544"/>
                  <c:y val="-4.6512909736880888E-2"/>
                </c:manualLayout>
              </c:layout>
              <c:tx>
                <c:rich>
                  <a:bodyPr/>
                  <a:lstStyle/>
                  <a:p>
                    <a:fld id="{9A5D666D-D138-40D2-844C-3915D45E956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9D41-44D5-9EC6-E5D22E93419F}"/>
                </c:ext>
              </c:extLst>
            </c:dLbl>
            <c:dLbl>
              <c:idx val="4"/>
              <c:layout>
                <c:manualLayout>
                  <c:x val="-0.11110558623912668"/>
                  <c:y val="-5.4288770095835479E-2"/>
                </c:manualLayout>
              </c:layout>
              <c:tx>
                <c:rich>
                  <a:bodyPr/>
                  <a:lstStyle/>
                  <a:p>
                    <a:fld id="{1FC35569-23FE-47D5-A9DB-7EAFB59ACF4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7,5%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9D41-44D5-9EC6-E5D22E93419F}"/>
                </c:ext>
              </c:extLst>
            </c:dLbl>
            <c:dLbl>
              <c:idx val="5"/>
              <c:layout>
                <c:manualLayout>
                  <c:x val="-0.15078000926610624"/>
                  <c:y val="-6.4139007345472537E-2"/>
                </c:manualLayout>
              </c:layout>
              <c:tx>
                <c:rich>
                  <a:bodyPr/>
                  <a:lstStyle/>
                  <a:p>
                    <a:fld id="{0BA4331B-25ED-48A5-A71B-069DD9F2A48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D41-44D5-9EC6-E5D22E93419F}"/>
                </c:ext>
              </c:extLst>
            </c:dLbl>
            <c:dLbl>
              <c:idx val="6"/>
              <c:layout>
                <c:manualLayout>
                  <c:x val="-0.17055489798379875"/>
                  <c:y val="-9.6435751827951804E-2"/>
                </c:manualLayout>
              </c:layout>
              <c:tx>
                <c:rich>
                  <a:bodyPr/>
                  <a:lstStyle/>
                  <a:p>
                    <a:fld id="{69D2F0B7-F3F2-4265-8918-14BB5C55EEBA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3,8%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E-88F1-47AC-A262-BAEFEEC2DB00}"/>
                </c:ext>
              </c:extLst>
            </c:dLbl>
            <c:dLbl>
              <c:idx val="7"/>
              <c:layout>
                <c:manualLayout>
                  <c:x val="-0.12536007509660982"/>
                  <c:y val="-0.1170924973250291"/>
                </c:manualLayout>
              </c:layout>
              <c:tx>
                <c:rich>
                  <a:bodyPr/>
                  <a:lstStyle/>
                  <a:p>
                    <a:fld id="{986143DB-34F3-4C05-9DDB-6909169042ED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5="http://schemas.microsoft.com/office/drawing/2012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C-88F1-47AC-A262-BAEFEEC2DB00}"/>
                </c:ext>
              </c:extLst>
            </c:dLbl>
            <c:dLbl>
              <c:idx val="8"/>
              <c:layout>
                <c:manualLayout>
                  <c:x val="-0.1307306314693498"/>
                  <c:y val="-0.15317581821131282"/>
                </c:manualLayout>
              </c:layout>
              <c:tx>
                <c:rich>
                  <a:bodyPr/>
                  <a:lstStyle/>
                  <a:p>
                    <a:fld id="{0BEF3F58-2631-435D-B50A-AE4CE44E8673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E-C2D7-4A31-9219-2CFE564619E9}"/>
                </c:ext>
              </c:extLst>
            </c:dLbl>
            <c:dLbl>
              <c:idx val="9"/>
              <c:layout>
                <c:manualLayout>
                  <c:x val="-2.041289944124506E-2"/>
                  <c:y val="-0.24071246017303638"/>
                </c:manualLayout>
              </c:layout>
              <c:tx>
                <c:rich>
                  <a:bodyPr/>
                  <a:lstStyle/>
                  <a:p>
                    <a:fld id="{0320C2D3-FAB1-448D-9FFF-946D3FFC32F4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870302172976833"/>
                      <c:h val="0.1243762843146768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B-C2D7-4A31-9219-2CFE564619E9}"/>
                </c:ext>
              </c:extLst>
            </c:dLbl>
            <c:dLbl>
              <c:idx val="10"/>
              <c:layout>
                <c:manualLayout>
                  <c:x val="-9.6704904753633456E-2"/>
                  <c:y val="-6.0476750228684789E-2"/>
                </c:manualLayout>
              </c:layout>
              <c:tx>
                <c:rich>
                  <a:bodyPr/>
                  <a:lstStyle/>
                  <a:p>
                    <a:fld id="{C6EE6AEC-FCF8-42F4-9554-569E9B04E6A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38,7%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8-C2D7-4A31-9219-2CFE564619E9}"/>
                </c:ext>
              </c:extLst>
            </c:dLbl>
            <c:dLbl>
              <c:idx val="11"/>
              <c:layout>
                <c:manualLayout>
                  <c:x val="-0.16948311136450786"/>
                  <c:y val="-0.14485792583079624"/>
                </c:manualLayout>
              </c:layout>
              <c:tx>
                <c:rich>
                  <a:bodyPr/>
                  <a:lstStyle/>
                  <a:p>
                    <a:fld id="{C081BAB1-9C12-43A7-9754-45D3B31CC80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A-C2D7-4A31-9219-2CFE564619E9}"/>
                </c:ext>
              </c:extLst>
            </c:dLbl>
            <c:dLbl>
              <c:idx val="12"/>
              <c:layout>
                <c:manualLayout>
                  <c:x val="0.10198881952561434"/>
                  <c:y val="-0.18598909409139239"/>
                </c:manualLayout>
              </c:layout>
              <c:tx>
                <c:rich>
                  <a:bodyPr/>
                  <a:lstStyle/>
                  <a:p>
                    <a:fld id="{42362DB9-8148-4674-9E26-55AB468B6ED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E-F3D5-4962-9974-0DA7A7549A3D}"/>
                </c:ext>
              </c:extLst>
            </c:dLbl>
            <c:dLbl>
              <c:idx val="13"/>
              <c:layout>
                <c:manualLayout>
                  <c:x val="0.10099683008821116"/>
                  <c:y val="-0.11855361796534775"/>
                </c:manualLayout>
              </c:layout>
              <c:tx>
                <c:rich>
                  <a:bodyPr/>
                  <a:lstStyle/>
                  <a:p>
                    <a:fld id="{9FAEA521-AC14-463B-8111-5C9460E6A39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5="http://schemas.microsoft.com/office/drawing/2012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30-F3D5-4962-9974-0DA7A7549A3D}"/>
                </c:ext>
              </c:extLst>
            </c:dLbl>
            <c:dLbl>
              <c:idx val="14"/>
              <c:layout>
                <c:manualLayout>
                  <c:x val="8.5059949154005846E-2"/>
                  <c:y val="-5.5128257386440241E-2"/>
                </c:manualLayout>
              </c:layout>
              <c:tx>
                <c:rich>
                  <a:bodyPr/>
                  <a:lstStyle/>
                  <a:p>
                    <a:fld id="{B2BDD8A9-4F9B-449B-ABA1-09F27E662D8C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31-757F-44E1-9017-3388EB3CAFDF}"/>
                </c:ext>
              </c:extLst>
            </c:dLbl>
            <c:dLbl>
              <c:idx val="15"/>
              <c:layout>
                <c:manualLayout>
                  <c:x val="4.6969549854708935E-2"/>
                  <c:y val="-2.9507639961443285E-2"/>
                </c:manualLayout>
              </c:layout>
              <c:tx>
                <c:rich>
                  <a:bodyPr/>
                  <a:lstStyle/>
                  <a:p>
                    <a:fld id="{8ACE5A32-2043-4981-BB48-04A3E8F8BB8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8,8%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E-757F-44E1-9017-3388EB3CAFDF}"/>
                </c:ext>
              </c:extLst>
            </c:dLbl>
            <c:dLbl>
              <c:idx val="16"/>
              <c:layout>
                <c:manualLayout>
                  <c:x val="2.6364726439883364E-2"/>
                  <c:y val="-0.10179018560639878"/>
                </c:manualLayout>
              </c:layout>
              <c:tx>
                <c:rich>
                  <a:bodyPr/>
                  <a:lstStyle/>
                  <a:p>
                    <a:fld id="{2DEE4894-527D-4ED7-9C61-3A197470991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F-757F-44E1-9017-3388EB3CAFDF}"/>
                </c:ext>
              </c:extLst>
            </c:dLbl>
            <c:dLbl>
              <c:idx val="17"/>
              <c:layout>
                <c:manualLayout>
                  <c:x val="4.5973477030774021E-2"/>
                  <c:y val="-5.3184746118217038E-2"/>
                </c:manualLayout>
              </c:layout>
              <c:tx>
                <c:rich>
                  <a:bodyPr/>
                  <a:lstStyle/>
                  <a:p>
                    <a:fld id="{67DE4FB8-A17F-4A4B-9151-32B7B967AD1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30-757F-44E1-9017-3388EB3CAFDF}"/>
                </c:ext>
              </c:extLst>
            </c:dLbl>
            <c:dLbl>
              <c:idx val="18"/>
              <c:layout>
                <c:manualLayout>
                  <c:x val="9.9204116059492406E-2"/>
                  <c:y val="-8.3833210856532822E-3"/>
                </c:manualLayout>
              </c:layout>
              <c:tx>
                <c:rich>
                  <a:bodyPr/>
                  <a:lstStyle/>
                  <a:p>
                    <a:fld id="{060DC7F4-8801-4DDC-83CD-45791DB9C6F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7-FD88-4871-9C4A-24A2A7BAC145}"/>
                </c:ext>
              </c:extLst>
            </c:dLbl>
            <c:dLbl>
              <c:idx val="19"/>
              <c:layout>
                <c:manualLayout>
                  <c:x val="8.3203452178929257E-2"/>
                  <c:y val="3.9820775156853096E-2"/>
                </c:manualLayout>
              </c:layout>
              <c:tx>
                <c:rich>
                  <a:bodyPr/>
                  <a:lstStyle/>
                  <a:p>
                    <a:fld id="{F112FAA5-C191-452F-ACD7-305206E14BB5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9-FD88-4871-9C4A-24A2A7BAC145}"/>
                </c:ext>
              </c:extLst>
            </c:dLbl>
            <c:dLbl>
              <c:idx val="20"/>
              <c:layout>
                <c:manualLayout>
                  <c:x val="0.10667109253708879"/>
                  <c:y val="-1.4670811899893244E-2"/>
                </c:manualLayout>
              </c:layout>
              <c:tx>
                <c:rich>
                  <a:bodyPr/>
                  <a:lstStyle/>
                  <a:p>
                    <a:fld id="{D88C2EB5-A371-4F69-A83F-8A5D67D2EE5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14,2%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C-36A9-4D11-A971-453CC5056BB3}"/>
                </c:ext>
              </c:extLst>
            </c:dLbl>
            <c:dLbl>
              <c:idx val="21"/>
              <c:layout>
                <c:manualLayout>
                  <c:x val="0.19200796656675981"/>
                  <c:y val="-6.2874908142399617E-3"/>
                </c:manualLayout>
              </c:layout>
              <c:tx>
                <c:rich>
                  <a:bodyPr/>
                  <a:lstStyle/>
                  <a:p>
                    <a:fld id="{0E322390-C07B-479E-A922-21339721B84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D-36A9-4D11-A971-453CC5056BB3}"/>
                </c:ext>
              </c:extLst>
            </c:dLbl>
            <c:dLbl>
              <c:idx val="22"/>
              <c:layout>
                <c:manualLayout>
                  <c:x val="0.19627481026824337"/>
                  <c:y val="9.4312362213599427E-2"/>
                </c:manualLayout>
              </c:layout>
              <c:tx>
                <c:rich>
                  <a:bodyPr/>
                  <a:lstStyle/>
                  <a:p>
                    <a:fld id="{16387E0B-C77E-41CB-B71D-0AA8238F74F5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F-FD88-4871-9C4A-24A2A7BAC145}"/>
                </c:ext>
              </c:extLst>
            </c:dLbl>
            <c:dLbl>
              <c:idx val="23"/>
              <c:layout>
                <c:manualLayout>
                  <c:x val="-2.2400929432788645E-2"/>
                  <c:y val="8.1737380585119507E-2"/>
                </c:manualLayout>
              </c:layout>
              <c:tx>
                <c:rich>
                  <a:bodyPr/>
                  <a:lstStyle/>
                  <a:p>
                    <a:fld id="{295DD1F9-B9EE-4437-8E20-0B3F80204775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31-FD88-4871-9C4A-24A2A7BAC145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Аркуш1!$A$2:$A$31</c:f>
              <c:strCache>
                <c:ptCount val="24"/>
                <c:pt idx="0">
                  <c:v>Аграрна політика і земельні відносини</c:v>
                </c:pt>
                <c:pt idx="1">
                  <c:v>Транспорт і зв'язок</c:v>
                </c:pt>
                <c:pt idx="2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3">
                  <c:v>Фінансова, податкова, митна політика</c:v>
                </c:pt>
                <c:pt idx="4">
                  <c:v>Соціальна політика. Соціальний захист населення</c:v>
                </c:pt>
                <c:pt idx="5">
                  <c:v>Праця і заробітна плата</c:v>
                </c:pt>
                <c:pt idx="6">
                  <c:v>Охорона здоров'я</c:v>
                </c:pt>
                <c:pt idx="7">
                  <c:v>Комунальне господарство</c:v>
                </c:pt>
                <c:pt idx="8">
                  <c:v>Житлова політика</c:v>
                </c:pt>
                <c:pt idx="9">
                  <c:v>Екологія та природні ресурси</c:v>
                </c:pt>
                <c:pt idx="10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1">
                  <c:v>Сімейна та гендерна політика. Захист прав дітей</c:v>
                </c:pt>
                <c:pt idx="12">
                  <c:v>Освіта, наукова, науково-технічна, інноваційна діяльність та інтелектуальна власність</c:v>
                </c:pt>
                <c:pt idx="13">
                  <c:v>Інформаційна політика, діяльність медіа</c:v>
                </c:pt>
                <c:pt idx="14">
                  <c:v>Діяльність об'єднань громадян, регігія та міжконфесійні відносини</c:v>
                </c:pt>
                <c:pt idx="15">
                  <c:v>Діяльність Верховної Ради України, Президента України та Кабінету Міністрів України</c:v>
                </c:pt>
                <c:pt idx="16">
                  <c:v>Діяльність центральних органів виконавчої влади</c:v>
                </c:pt>
                <c:pt idx="17">
                  <c:v>Діяльність місцевих органів виконавчої влади</c:v>
                </c:pt>
                <c:pt idx="18">
                  <c:v>Діяльність органів місцевого самоврядування</c:v>
                </c:pt>
                <c:pt idx="19">
                  <c:v>Діяльність підприємств та установ</c:v>
                </c:pt>
                <c:pt idx="20">
                  <c:v>Обороноздатність, суверенітет, міждержавні і міжнаціональні відносини</c:v>
                </c:pt>
                <c:pt idx="21">
                  <c:v>Державне будівництво, адміністративно-територіальний устрій</c:v>
                </c:pt>
                <c:pt idx="22">
                  <c:v>Цифровізація. Правовий режим Дія Сіті</c:v>
                </c:pt>
                <c:pt idx="23">
                  <c:v>Інше</c:v>
                </c:pt>
              </c:strCache>
            </c:strRef>
          </c:cat>
          <c:val>
            <c:numRef>
              <c:f>Аркуш1!$B$2:$B$31</c:f>
              <c:numCache>
                <c:formatCode>General</c:formatCode>
                <c:ptCount val="24"/>
                <c:pt idx="0">
                  <c:v>1201</c:v>
                </c:pt>
                <c:pt idx="1">
                  <c:v>1210</c:v>
                </c:pt>
                <c:pt idx="2">
                  <c:v>3293</c:v>
                </c:pt>
                <c:pt idx="3">
                  <c:v>8037</c:v>
                </c:pt>
                <c:pt idx="4">
                  <c:v>14495</c:v>
                </c:pt>
                <c:pt idx="5">
                  <c:v>1150</c:v>
                </c:pt>
                <c:pt idx="6">
                  <c:v>7345</c:v>
                </c:pt>
                <c:pt idx="7">
                  <c:v>2791</c:v>
                </c:pt>
                <c:pt idx="8">
                  <c:v>3919</c:v>
                </c:pt>
                <c:pt idx="9">
                  <c:v>319</c:v>
                </c:pt>
                <c:pt idx="10">
                  <c:v>74698</c:v>
                </c:pt>
                <c:pt idx="11">
                  <c:v>117</c:v>
                </c:pt>
                <c:pt idx="12">
                  <c:v>2090</c:v>
                </c:pt>
                <c:pt idx="13">
                  <c:v>334</c:v>
                </c:pt>
                <c:pt idx="14">
                  <c:v>3623</c:v>
                </c:pt>
                <c:pt idx="15">
                  <c:v>17001</c:v>
                </c:pt>
                <c:pt idx="16">
                  <c:v>4608</c:v>
                </c:pt>
                <c:pt idx="17">
                  <c:v>3253</c:v>
                </c:pt>
                <c:pt idx="18">
                  <c:v>3997</c:v>
                </c:pt>
                <c:pt idx="19">
                  <c:v>1728</c:v>
                </c:pt>
                <c:pt idx="20">
                  <c:v>27507</c:v>
                </c:pt>
                <c:pt idx="21">
                  <c:v>8162</c:v>
                </c:pt>
                <c:pt idx="22">
                  <c:v>838</c:v>
                </c:pt>
                <c:pt idx="23">
                  <c:v>1157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41-44D5-9EC6-E5D22E93419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дані про основні питання, порушені у зверненнях громадян до </a:t>
            </a:r>
          </a:p>
          <a:p>
            <a:pPr>
              <a:defRPr/>
            </a:pP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Верховної Ради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5951794141174744"/>
          <c:y val="8.668887244227298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5877080259916581"/>
          <c:y val="0.10922797927726395"/>
          <c:w val="0.46776632038820781"/>
          <c:h val="0.81597027459041638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-1.0755706071452892E-3"/>
                  <c:y val="6.35007812319913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E9C-4050-A010-73C5C7E7648E}"/>
                </c:ext>
              </c:extLst>
            </c:dLbl>
            <c:dLbl>
              <c:idx val="1"/>
              <c:layout>
                <c:manualLayout>
                  <c:x val="4.3879731874106867E-3"/>
                  <c:y val="2.10729702819101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1D-497C-8032-3C322F882E37}"/>
                </c:ext>
              </c:extLst>
            </c:dLbl>
            <c:dLbl>
              <c:idx val="2"/>
              <c:layout>
                <c:manualLayout>
                  <c:x val="-1.0734020192297859E-3"/>
                  <c:y val="-5.7019761541565015E-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5F5-4B4C-97E5-C3A287AF0AE5}"/>
                </c:ext>
              </c:extLst>
            </c:dLbl>
            <c:dLbl>
              <c:idx val="3"/>
              <c:layout>
                <c:manualLayout>
                  <c:x val="8.0445245792186668E-17"/>
                  <c:y val="2.12419019430318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726-4B0F-8E49-EDA7E6DA2454}"/>
                </c:ext>
              </c:extLst>
            </c:dLbl>
            <c:dLbl>
              <c:idx val="4"/>
              <c:layout>
                <c:manualLayout>
                  <c:x val="-7.8874266695055955E-17"/>
                  <c:y val="-2.12136974338775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AFD-421F-93ED-DFC320A8AC94}"/>
                </c:ext>
              </c:extLst>
            </c:dLbl>
            <c:dLbl>
              <c:idx val="5"/>
              <c:layout>
                <c:manualLayout>
                  <c:x val="1.0755706071452103E-3"/>
                  <c:y val="2.12136974338760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AFD-421F-93ED-DFC320A8AC94}"/>
                </c:ext>
              </c:extLst>
            </c:dLbl>
            <c:dLbl>
              <c:idx val="9"/>
              <c:layout>
                <c:manualLayout>
                  <c:x val="1.075570607145210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AFD-421F-93ED-DFC320A8AC94}"/>
                </c:ext>
              </c:extLst>
            </c:dLbl>
            <c:dLbl>
              <c:idx val="11"/>
              <c:layout>
                <c:manualLayout>
                  <c:x val="4.302282428580841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EA5-47D4-987B-66BF1BF86936}"/>
                </c:ext>
              </c:extLst>
            </c:dLbl>
            <c:dLbl>
              <c:idx val="12"/>
              <c:layout>
                <c:manualLayout>
                  <c:x val="4.319220548378404E-6"/>
                  <c:y val="-1.7037772742169389E-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59E-486C-8A49-935C532AD844}"/>
                </c:ext>
              </c:extLst>
            </c:dLbl>
            <c:dLbl>
              <c:idx val="13"/>
              <c:layout>
                <c:manualLayout>
                  <c:x val="-3.22671182143563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AFD-421F-93ED-DFC320A8AC94}"/>
                </c:ext>
              </c:extLst>
            </c:dLbl>
            <c:dLbl>
              <c:idx val="17"/>
              <c:layout>
                <c:manualLayout>
                  <c:x val="-1.0755706071452103E-3"/>
                  <c:y val="-2.12136974338783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0F6-472A-9654-8E434E698F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Аркуш1!$A$2:$A$31</c:f>
              <c:strCache>
                <c:ptCount val="24"/>
                <c:pt idx="0">
                  <c:v>Аграрна політика і земельні відносини</c:v>
                </c:pt>
                <c:pt idx="1">
                  <c:v>Транспорт і зв'язок</c:v>
                </c:pt>
                <c:pt idx="2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3">
                  <c:v>Фінансова, податкова, митна політика</c:v>
                </c:pt>
                <c:pt idx="4">
                  <c:v>Соціальна політика. Соціальний захист населення</c:v>
                </c:pt>
                <c:pt idx="5">
                  <c:v>Праця і заробітна плата</c:v>
                </c:pt>
                <c:pt idx="6">
                  <c:v>Охорона здоров'я</c:v>
                </c:pt>
                <c:pt idx="7">
                  <c:v>Комунальне господарство</c:v>
                </c:pt>
                <c:pt idx="8">
                  <c:v>Житлова політика</c:v>
                </c:pt>
                <c:pt idx="9">
                  <c:v>Екологія та природні ресурси</c:v>
                </c:pt>
                <c:pt idx="10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1">
                  <c:v>Сімейна та гендерна політика. Захист прав дітей</c:v>
                </c:pt>
                <c:pt idx="12">
                  <c:v>Освіта, наукова, науково-технічна, інноваційна діяльність та інтелектуальна власність</c:v>
                </c:pt>
                <c:pt idx="13">
                  <c:v>Інформаційна політика, діяльність медіа</c:v>
                </c:pt>
                <c:pt idx="14">
                  <c:v>Діяльність об'єднань громадян, регігія та міжконфесійні відносини</c:v>
                </c:pt>
                <c:pt idx="15">
                  <c:v>Діяльність Верховної Ради України, Президента України та Кабінету Міністрів України</c:v>
                </c:pt>
                <c:pt idx="16">
                  <c:v>Діяльність центральних органів виконавчої влади</c:v>
                </c:pt>
                <c:pt idx="17">
                  <c:v>Діяльність місцевих органів виконавчої влади</c:v>
                </c:pt>
                <c:pt idx="18">
                  <c:v>Діяльність органів місцевого самоврядування</c:v>
                </c:pt>
                <c:pt idx="19">
                  <c:v>Діяльність підприємств та установ</c:v>
                </c:pt>
                <c:pt idx="20">
                  <c:v>Обороноздатність, суверенітет, міждержавні і міжнаціональні відносини</c:v>
                </c:pt>
                <c:pt idx="21">
                  <c:v>Державне будівництво, адміністративно-територіальний устрій</c:v>
                </c:pt>
                <c:pt idx="22">
                  <c:v>Цифровізація. Правовий режим Дія Сіті</c:v>
                </c:pt>
                <c:pt idx="23">
                  <c:v>Інше</c:v>
                </c:pt>
              </c:strCache>
            </c:strRef>
          </c:cat>
          <c:val>
            <c:numRef>
              <c:f>Аркуш1!$B$2:$B$31</c:f>
              <c:numCache>
                <c:formatCode>General</c:formatCode>
                <c:ptCount val="24"/>
                <c:pt idx="0">
                  <c:v>1201</c:v>
                </c:pt>
                <c:pt idx="1">
                  <c:v>1210</c:v>
                </c:pt>
                <c:pt idx="2">
                  <c:v>3293</c:v>
                </c:pt>
                <c:pt idx="3">
                  <c:v>8037</c:v>
                </c:pt>
                <c:pt idx="4">
                  <c:v>14495</c:v>
                </c:pt>
                <c:pt idx="5">
                  <c:v>1150</c:v>
                </c:pt>
                <c:pt idx="6">
                  <c:v>7345</c:v>
                </c:pt>
                <c:pt idx="7">
                  <c:v>2791</c:v>
                </c:pt>
                <c:pt idx="8">
                  <c:v>3919</c:v>
                </c:pt>
                <c:pt idx="9">
                  <c:v>319</c:v>
                </c:pt>
                <c:pt idx="10">
                  <c:v>74698</c:v>
                </c:pt>
                <c:pt idx="11">
                  <c:v>117</c:v>
                </c:pt>
                <c:pt idx="12">
                  <c:v>2090</c:v>
                </c:pt>
                <c:pt idx="13">
                  <c:v>334</c:v>
                </c:pt>
                <c:pt idx="14">
                  <c:v>3623</c:v>
                </c:pt>
                <c:pt idx="15">
                  <c:v>17001</c:v>
                </c:pt>
                <c:pt idx="16">
                  <c:v>4608</c:v>
                </c:pt>
                <c:pt idx="17">
                  <c:v>3253</c:v>
                </c:pt>
                <c:pt idx="18">
                  <c:v>3997</c:v>
                </c:pt>
                <c:pt idx="19">
                  <c:v>1728</c:v>
                </c:pt>
                <c:pt idx="20">
                  <c:v>27507</c:v>
                </c:pt>
                <c:pt idx="21">
                  <c:v>8162</c:v>
                </c:pt>
                <c:pt idx="22">
                  <c:v>838</c:v>
                </c:pt>
                <c:pt idx="23">
                  <c:v>1157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C726-4B0F-8E49-EDA7E6DA2454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-1.0969973286891266E-3"/>
                  <c:y val="-5.345183605402032E-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E9C-4050-A010-73C5C7E7648E}"/>
                </c:ext>
              </c:extLst>
            </c:dLbl>
            <c:dLbl>
              <c:idx val="1"/>
              <c:layout>
                <c:manualLayout>
                  <c:x val="-1.0969932968527721E-3"/>
                  <c:y val="-2.14107528172428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1D-497C-8032-3C322F882E37}"/>
                </c:ext>
              </c:extLst>
            </c:dLbl>
            <c:dLbl>
              <c:idx val="2"/>
              <c:layout>
                <c:manualLayout>
                  <c:x val="0"/>
                  <c:y val="-2.14107528172428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1D-497C-8032-3C322F882E37}"/>
                </c:ext>
              </c:extLst>
            </c:dLbl>
            <c:dLbl>
              <c:idx val="3"/>
              <c:layout>
                <c:manualLayout>
                  <c:x val="0"/>
                  <c:y val="-4.28215056344840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26-4B0F-8E49-EDA7E6DA2454}"/>
                </c:ext>
              </c:extLst>
            </c:dLbl>
            <c:dLbl>
              <c:idx val="4"/>
              <c:layout>
                <c:manualLayout>
                  <c:x val="-4.2979632080324629E-3"/>
                  <c:y val="-4.24557911556587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A23-4081-AD39-E372D8ECAFC1}"/>
                </c:ext>
              </c:extLst>
            </c:dLbl>
            <c:dLbl>
              <c:idx val="5"/>
              <c:layout>
                <c:manualLayout>
                  <c:x val="-2.1468040384596504E-3"/>
                  <c:y val="-5.5342709729222103E-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1D-497C-8032-3C322F882E37}"/>
                </c:ext>
              </c:extLst>
            </c:dLbl>
            <c:dLbl>
              <c:idx val="6"/>
              <c:layout>
                <c:manualLayout>
                  <c:x val="0"/>
                  <c:y val="-2.14107528172422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1D-497C-8032-3C322F882E37}"/>
                </c:ext>
              </c:extLst>
            </c:dLbl>
            <c:dLbl>
              <c:idx val="7"/>
              <c:layout>
                <c:manualLayout>
                  <c:x val="-1.0969932968526916E-3"/>
                  <c:y val="-2.14107528172420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1D-497C-8032-3C322F882E37}"/>
                </c:ext>
              </c:extLst>
            </c:dLbl>
            <c:dLbl>
              <c:idx val="8"/>
              <c:layout>
                <c:manualLayout>
                  <c:x val="-1.0969932968526916E-3"/>
                  <c:y val="-2.12419019430318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A23-4081-AD39-E372D8ECAFC1}"/>
                </c:ext>
              </c:extLst>
            </c:dLbl>
            <c:dLbl>
              <c:idx val="9"/>
              <c:layout>
                <c:manualLayout>
                  <c:x val="-1.0969932968526916E-3"/>
                  <c:y val="-4.24838038860637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A23-4081-AD39-E372D8ECAFC1}"/>
                </c:ext>
              </c:extLst>
            </c:dLbl>
            <c:dLbl>
              <c:idx val="10"/>
              <c:layout>
                <c:manualLayout>
                  <c:x val="-2.1939661114304555E-3"/>
                  <c:y val="-4.25400962124631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5F5-4B4C-97E5-C3A287AF0AE5}"/>
                </c:ext>
              </c:extLst>
            </c:dLbl>
            <c:dLbl>
              <c:idx val="11"/>
              <c:layout>
                <c:manualLayout>
                  <c:x val="0"/>
                  <c:y val="-2.12985579870015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59E-486C-8A49-935C532AD844}"/>
                </c:ext>
              </c:extLst>
            </c:dLbl>
            <c:dLbl>
              <c:idx val="12"/>
              <c:layout>
                <c:manualLayout>
                  <c:x val="2.1511412142903416E-3"/>
                  <c:y val="-4.27664799527218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59E-486C-8A49-935C532AD844}"/>
                </c:ext>
              </c:extLst>
            </c:dLbl>
            <c:dLbl>
              <c:idx val="13"/>
              <c:layout>
                <c:manualLayout>
                  <c:x val="-2.1468040384595719E-3"/>
                  <c:y val="-2.12985579870011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59E-486C-8A49-935C532AD844}"/>
                </c:ext>
              </c:extLst>
            </c:dLbl>
            <c:dLbl>
              <c:idx val="14"/>
              <c:layout>
                <c:manualLayout>
                  <c:x val="0"/>
                  <c:y val="-4.25125837314663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59E-486C-8A49-935C532AD844}"/>
                </c:ext>
              </c:extLst>
            </c:dLbl>
            <c:dLbl>
              <c:idx val="15"/>
              <c:layout>
                <c:manualLayout>
                  <c:x val="-2.1511412142904995E-3"/>
                  <c:y val="-6.36410923016327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EA5-47D4-987B-66BF1BF86936}"/>
                </c:ext>
              </c:extLst>
            </c:dLbl>
            <c:dLbl>
              <c:idx val="16"/>
              <c:layout>
                <c:manualLayout>
                  <c:x val="4.3022824285808411E-3"/>
                  <c:y val="-4.24273948677551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A5-47D4-987B-66BF1BF86936}"/>
                </c:ext>
              </c:extLst>
            </c:dLbl>
            <c:dLbl>
              <c:idx val="17"/>
              <c:layout>
                <c:manualLayout>
                  <c:x val="-1.0755706071452103E-3"/>
                  <c:y val="-2.12136974338775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AFD-421F-93ED-DFC320A8AC94}"/>
                </c:ext>
              </c:extLst>
            </c:dLbl>
            <c:dLbl>
              <c:idx val="18"/>
              <c:layout>
                <c:manualLayout>
                  <c:x val="4.3022824285807622E-3"/>
                  <c:y val="-4.24273948677551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D-421F-93ED-DFC320A8AC94}"/>
                </c:ext>
              </c:extLst>
            </c:dLbl>
            <c:dLbl>
              <c:idx val="19"/>
              <c:layout>
                <c:manualLayout>
                  <c:x val="3.2267118214355521E-3"/>
                  <c:y val="-4.24273948677553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AFD-421F-93ED-DFC320A8AC94}"/>
                </c:ext>
              </c:extLst>
            </c:dLbl>
            <c:dLbl>
              <c:idx val="20"/>
              <c:layout>
                <c:manualLayout>
                  <c:x val="1.0755706071452103E-3"/>
                  <c:y val="-4.24273948677551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AFD-421F-93ED-DFC320A8AC94}"/>
                </c:ext>
              </c:extLst>
            </c:dLbl>
            <c:dLbl>
              <c:idx val="21"/>
              <c:layout>
                <c:manualLayout>
                  <c:x val="0"/>
                  <c:y val="-2.12136974338779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0F6-472A-9654-8E434E698F21}"/>
                </c:ext>
              </c:extLst>
            </c:dLbl>
            <c:dLbl>
              <c:idx val="23"/>
              <c:layout>
                <c:manualLayout>
                  <c:x val="4.3022824285808411E-3"/>
                  <c:y val="-6.36410923016329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0F6-472A-9654-8E434E698F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Аркуш1!$A$2:$A$31</c:f>
              <c:strCache>
                <c:ptCount val="24"/>
                <c:pt idx="0">
                  <c:v>Аграрна політика і земельні відносини</c:v>
                </c:pt>
                <c:pt idx="1">
                  <c:v>Транспорт і зв'язок</c:v>
                </c:pt>
                <c:pt idx="2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3">
                  <c:v>Фінансова, податкова, митна політика</c:v>
                </c:pt>
                <c:pt idx="4">
                  <c:v>Соціальна політика. Соціальний захист населення</c:v>
                </c:pt>
                <c:pt idx="5">
                  <c:v>Праця і заробітна плата</c:v>
                </c:pt>
                <c:pt idx="6">
                  <c:v>Охорона здоров'я</c:v>
                </c:pt>
                <c:pt idx="7">
                  <c:v>Комунальне господарство</c:v>
                </c:pt>
                <c:pt idx="8">
                  <c:v>Житлова політика</c:v>
                </c:pt>
                <c:pt idx="9">
                  <c:v>Екологія та природні ресурси</c:v>
                </c:pt>
                <c:pt idx="10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1">
                  <c:v>Сімейна та гендерна політика. Захист прав дітей</c:v>
                </c:pt>
                <c:pt idx="12">
                  <c:v>Освіта, наукова, науково-технічна, інноваційна діяльність та інтелектуальна власність</c:v>
                </c:pt>
                <c:pt idx="13">
                  <c:v>Інформаційна політика, діяльність медіа</c:v>
                </c:pt>
                <c:pt idx="14">
                  <c:v>Діяльність об'єднань громадян, регігія та міжконфесійні відносини</c:v>
                </c:pt>
                <c:pt idx="15">
                  <c:v>Діяльність Верховної Ради України, Президента України та Кабінету Міністрів України</c:v>
                </c:pt>
                <c:pt idx="16">
                  <c:v>Діяльність центральних органів виконавчої влади</c:v>
                </c:pt>
                <c:pt idx="17">
                  <c:v>Діяльність місцевих органів виконавчої влади</c:v>
                </c:pt>
                <c:pt idx="18">
                  <c:v>Діяльність органів місцевого самоврядування</c:v>
                </c:pt>
                <c:pt idx="19">
                  <c:v>Діяльність підприємств та установ</c:v>
                </c:pt>
                <c:pt idx="20">
                  <c:v>Обороноздатність, суверенітет, міждержавні і міжнаціональні відносини</c:v>
                </c:pt>
                <c:pt idx="21">
                  <c:v>Державне будівництво, адміністративно-територіальний устрій</c:v>
                </c:pt>
                <c:pt idx="22">
                  <c:v>Цифровізація. Правовий режим Дія Сіті</c:v>
                </c:pt>
                <c:pt idx="23">
                  <c:v>Інше</c:v>
                </c:pt>
              </c:strCache>
            </c:strRef>
          </c:cat>
          <c:val>
            <c:numRef>
              <c:f>Аркуш1!$C$2:$C$31</c:f>
              <c:numCache>
                <c:formatCode>General</c:formatCode>
                <c:ptCount val="24"/>
                <c:pt idx="0">
                  <c:v>1702</c:v>
                </c:pt>
                <c:pt idx="1">
                  <c:v>175</c:v>
                </c:pt>
                <c:pt idx="2">
                  <c:v>1566</c:v>
                </c:pt>
                <c:pt idx="3">
                  <c:v>4098</c:v>
                </c:pt>
                <c:pt idx="4">
                  <c:v>10184</c:v>
                </c:pt>
                <c:pt idx="5">
                  <c:v>3919</c:v>
                </c:pt>
                <c:pt idx="6">
                  <c:v>977</c:v>
                </c:pt>
                <c:pt idx="7">
                  <c:v>5967</c:v>
                </c:pt>
                <c:pt idx="8">
                  <c:v>1327</c:v>
                </c:pt>
                <c:pt idx="9">
                  <c:v>521</c:v>
                </c:pt>
                <c:pt idx="10">
                  <c:v>22061</c:v>
                </c:pt>
                <c:pt idx="11">
                  <c:v>1139</c:v>
                </c:pt>
                <c:pt idx="12">
                  <c:v>1389</c:v>
                </c:pt>
                <c:pt idx="13">
                  <c:v>87</c:v>
                </c:pt>
                <c:pt idx="14">
                  <c:v>5285</c:v>
                </c:pt>
                <c:pt idx="15">
                  <c:v>12636</c:v>
                </c:pt>
                <c:pt idx="16">
                  <c:v>931</c:v>
                </c:pt>
                <c:pt idx="17">
                  <c:v>367</c:v>
                </c:pt>
                <c:pt idx="18">
                  <c:v>1884</c:v>
                </c:pt>
                <c:pt idx="19">
                  <c:v>3023</c:v>
                </c:pt>
                <c:pt idx="20">
                  <c:v>102204</c:v>
                </c:pt>
                <c:pt idx="21">
                  <c:v>6964</c:v>
                </c:pt>
                <c:pt idx="22">
                  <c:v>0</c:v>
                </c:pt>
                <c:pt idx="23">
                  <c:v>841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C726-4B0F-8E49-EDA7E6DA24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gapDepth val="130"/>
        <c:shape val="box"/>
        <c:axId val="471950911"/>
        <c:axId val="471944255"/>
        <c:axId val="0"/>
      </c:bar3DChart>
      <c:catAx>
        <c:axId val="47195091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471944255"/>
        <c:crosses val="autoZero"/>
        <c:auto val="1"/>
        <c:lblAlgn val="ctr"/>
        <c:lblOffset val="100"/>
        <c:noMultiLvlLbl val="0"/>
      </c:catAx>
      <c:valAx>
        <c:axId val="4719442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4719509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 забезпечення дотримання законності та охорони правопорядку, реалізація прав і свобод громадян, запобігання дискримінації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3482159016600878"/>
          <c:y val="1.30209979825997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1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7287839692905138"/>
          <c:y val="0.26605610832107035"/>
          <c:w val="0.65533053218938353"/>
          <c:h val="0.5546950266964634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54DB-4652-AD22-F949738B3B3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4DB-4652-AD22-F949738B3B3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54DB-4652-AD22-F949738B3B3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54DB-4652-AD22-F949738B3B3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54DB-4652-AD22-F949738B3B3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54DB-4652-AD22-F949738B3B3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54DB-4652-AD22-F949738B3B3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4-E9A8-4BA2-9261-51B0F6A2BC3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6F8E-4BA2-BC49-DF7E3E7C2882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6F8E-4BA2-BC49-DF7E3E7C2882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D9D7-428C-A54F-28ABC108B501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4-D9D7-428C-A54F-28ABC108B501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6-D9D7-428C-A54F-28ABC108B501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5-D9D7-428C-A54F-28ABC108B501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C9DB-4B30-9F65-E7F786D3DBBB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9DB-4B30-9F65-E7F786D3DBBB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C9DB-4B30-9F65-E7F786D3DBBB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9DB-4B30-9F65-E7F786D3DBBB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C9DB-4B30-9F65-E7F786D3DBBB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9DB-4B30-9F65-E7F786D3DBBB}"/>
              </c:ext>
            </c:extLst>
          </c:dPt>
          <c:dLbls>
            <c:dLbl>
              <c:idx val="0"/>
              <c:layout>
                <c:manualLayout>
                  <c:x val="2.2042166259996561E-2"/>
                  <c:y val="0.1825037236338615"/>
                </c:manualLayout>
              </c:layout>
              <c:tx>
                <c:rich>
                  <a:bodyPr/>
                  <a:lstStyle/>
                  <a:p>
                    <a:fld id="{CC89B092-0177-41EC-9D7D-4EBE6922FD0F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54DB-4652-AD22-F949738B3B37}"/>
                </c:ext>
              </c:extLst>
            </c:dLbl>
            <c:dLbl>
              <c:idx val="1"/>
              <c:layout>
                <c:manualLayout>
                  <c:x val="-3.8084004089878137E-2"/>
                  <c:y val="6.0790907766479746E-2"/>
                </c:manualLayout>
              </c:layout>
              <c:tx>
                <c:rich>
                  <a:bodyPr/>
                  <a:lstStyle/>
                  <a:p>
                    <a:fld id="{EB7C62C3-4F0F-4084-9573-4C88252AB89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13,3%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4DB-4652-AD22-F949738B3B37}"/>
                </c:ext>
              </c:extLst>
            </c:dLbl>
            <c:dLbl>
              <c:idx val="2"/>
              <c:layout>
                <c:manualLayout>
                  <c:x val="-2.4611424743897766E-2"/>
                  <c:y val="5.1323601381513317E-2"/>
                </c:manualLayout>
              </c:layout>
              <c:tx>
                <c:rich>
                  <a:bodyPr/>
                  <a:lstStyle/>
                  <a:p>
                    <a:fld id="{E46D9DE4-ACAB-47EF-9896-629531AA953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4DB-4652-AD22-F949738B3B37}"/>
                </c:ext>
              </c:extLst>
            </c:dLbl>
            <c:dLbl>
              <c:idx val="3"/>
              <c:layout>
                <c:manualLayout>
                  <c:x val="-0.17987790496140355"/>
                  <c:y val="7.1610758841383071E-2"/>
                </c:manualLayout>
              </c:layout>
              <c:tx>
                <c:rich>
                  <a:bodyPr/>
                  <a:lstStyle/>
                  <a:p>
                    <a:fld id="{E7B41EF3-0AB3-4683-B943-4EFBE7F6233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54DB-4652-AD22-F949738B3B37}"/>
                </c:ext>
              </c:extLst>
            </c:dLbl>
            <c:dLbl>
              <c:idx val="4"/>
              <c:layout>
                <c:manualLayout>
                  <c:x val="-0.11847900439772836"/>
                  <c:y val="4.591426669608531E-2"/>
                </c:manualLayout>
              </c:layout>
              <c:tx>
                <c:rich>
                  <a:bodyPr/>
                  <a:lstStyle/>
                  <a:p>
                    <a:fld id="{5EBF0142-8DDF-4A38-93AC-755ACD69443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54DB-4652-AD22-F949738B3B37}"/>
                </c:ext>
              </c:extLst>
            </c:dLbl>
            <c:dLbl>
              <c:idx val="5"/>
              <c:layout>
                <c:manualLayout>
                  <c:x val="-9.7598030842111577E-2"/>
                  <c:y val="3.1467090639562443E-4"/>
                </c:manualLayout>
              </c:layout>
              <c:tx>
                <c:rich>
                  <a:bodyPr/>
                  <a:lstStyle/>
                  <a:p>
                    <a:fld id="{E4C4C268-8DC8-49D2-B6A6-0D0BB32585E5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54DB-4652-AD22-F949738B3B37}"/>
                </c:ext>
              </c:extLst>
            </c:dLbl>
            <c:dLbl>
              <c:idx val="6"/>
              <c:layout>
                <c:manualLayout>
                  <c:x val="-0.13710339713442607"/>
                  <c:y val="-7.2868091948054312E-2"/>
                </c:manualLayout>
              </c:layout>
              <c:tx>
                <c:rich>
                  <a:bodyPr/>
                  <a:lstStyle/>
                  <a:p>
                    <a:fld id="{E5B4C95C-9DE0-40ED-B9BC-582C9348A01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54DB-4652-AD22-F949738B3B37}"/>
                </c:ext>
              </c:extLst>
            </c:dLbl>
            <c:dLbl>
              <c:idx val="7"/>
              <c:layout>
                <c:manualLayout>
                  <c:x val="-7.8118347818671011E-2"/>
                  <c:y val="-9.0118607635259959E-2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/>
                      <a:t>Виконання судових рішень</a:t>
                    </a:r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7,4%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E9A8-4BA2-9261-51B0F6A2BC33}"/>
                </c:ext>
              </c:extLst>
            </c:dLbl>
            <c:dLbl>
              <c:idx val="8"/>
              <c:layout>
                <c:manualLayout>
                  <c:x val="-7.0987654059596936E-2"/>
                  <c:y val="-0.13721272141546537"/>
                </c:manualLayout>
              </c:layout>
              <c:tx>
                <c:rich>
                  <a:bodyPr/>
                  <a:lstStyle/>
                  <a:p>
                    <a:fld id="{0FDFA1EC-7E00-43BC-9977-5296B34C0C3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6F8E-4BA2-BC49-DF7E3E7C2882}"/>
                </c:ext>
              </c:extLst>
            </c:dLbl>
            <c:dLbl>
              <c:idx val="9"/>
              <c:layout>
                <c:manualLayout>
                  <c:x val="-7.3138795091705941E-2"/>
                  <c:y val="-0.24655410879341441"/>
                </c:manualLayout>
              </c:layout>
              <c:tx>
                <c:rich>
                  <a:bodyPr/>
                  <a:lstStyle/>
                  <a:p>
                    <a:fld id="{39E0DB9B-E7EA-4FF8-95B4-D9DA4419BC7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1,75%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6F8E-4BA2-BC49-DF7E3E7C2882}"/>
                </c:ext>
              </c:extLst>
            </c:dLbl>
            <c:dLbl>
              <c:idx val="10"/>
              <c:layout>
                <c:manualLayout>
                  <c:x val="-7.4214365607760444E-2"/>
                  <c:y val="-0.32373626458961358"/>
                </c:manualLayout>
              </c:layout>
              <c:tx>
                <c:rich>
                  <a:bodyPr/>
                  <a:lstStyle/>
                  <a:p>
                    <a:fld id="{9787D399-8B9D-4A6F-847F-E83A723A4455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0,13%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7-D9D7-428C-A54F-28ABC108B501}"/>
                </c:ext>
              </c:extLst>
            </c:dLbl>
            <c:dLbl>
              <c:idx val="11"/>
              <c:layout>
                <c:manualLayout>
                  <c:x val="2.2586980837144482E-2"/>
                  <c:y val="-0.19295538949049817"/>
                </c:manualLayout>
              </c:layout>
              <c:tx>
                <c:rich>
                  <a:bodyPr/>
                  <a:lstStyle/>
                  <a:p>
                    <a:fld id="{02614948-4AF8-41E4-86B2-14FB8A2E7247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3,8%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4-D9D7-428C-A54F-28ABC108B501}"/>
                </c:ext>
              </c:extLst>
            </c:dLbl>
            <c:dLbl>
              <c:idx val="12"/>
              <c:layout>
                <c:manualLayout>
                  <c:x val="0.1086326221215044"/>
                  <c:y val="-4.9310821758682885E-2"/>
                </c:manualLayout>
              </c:layout>
              <c:tx>
                <c:rich>
                  <a:bodyPr/>
                  <a:lstStyle/>
                  <a:p>
                    <a:fld id="{8BA1A33E-4722-4359-A32D-2B1B6EC8A7A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40%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6-D9D7-428C-A54F-28ABC108B501}"/>
                </c:ext>
              </c:extLst>
            </c:dLbl>
            <c:dLbl>
              <c:idx val="13"/>
              <c:layout>
                <c:manualLayout>
                  <c:x val="-6.9912083543542433E-2"/>
                  <c:y val="-0.21868277475589792"/>
                </c:manualLayout>
              </c:layout>
              <c:tx>
                <c:rich>
                  <a:bodyPr/>
                  <a:lstStyle/>
                  <a:p>
                    <a:fld id="{8FD8ED82-3290-40C6-BAF1-33DFB5B104DA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3,9%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5-D9D7-428C-A54F-28ABC108B501}"/>
                </c:ext>
              </c:extLst>
            </c:dLbl>
            <c:dLbl>
              <c:idx val="14"/>
              <c:layout>
                <c:manualLayout>
                  <c:x val="3.2267115481634974E-2"/>
                  <c:y val="-0.26584964774246417"/>
                </c:manualLayout>
              </c:layout>
              <c:tx>
                <c:rich>
                  <a:bodyPr/>
                  <a:lstStyle/>
                  <a:p>
                    <a:fld id="{F8CF9B6A-C0FE-4983-B747-135FC7F5FB8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9DB-4B30-9F65-E7F786D3DBBB}"/>
                </c:ext>
              </c:extLst>
            </c:dLbl>
            <c:dLbl>
              <c:idx val="15"/>
              <c:layout>
                <c:manualLayout>
                  <c:x val="6.0231948899051951E-2"/>
                  <c:y val="-0.25727385265399755"/>
                </c:manualLayout>
              </c:layout>
              <c:tx>
                <c:rich>
                  <a:bodyPr/>
                  <a:lstStyle/>
                  <a:p>
                    <a:fld id="{337ECB98-0506-401F-9190-59C32C49EFB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9DB-4B30-9F65-E7F786D3DBBB}"/>
                </c:ext>
              </c:extLst>
            </c:dLbl>
            <c:dLbl>
              <c:idx val="16"/>
              <c:layout>
                <c:manualLayout>
                  <c:x val="5.8080807866942953E-2"/>
                  <c:y val="-0.14793246527604859"/>
                </c:manualLayout>
              </c:layout>
              <c:tx>
                <c:rich>
                  <a:bodyPr/>
                  <a:lstStyle/>
                  <a:p>
                    <a:fld id="{331A841F-0E04-447E-A6DB-F37B7CDC4576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0,29%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9DB-4B30-9F65-E7F786D3DBBB}"/>
                </c:ext>
              </c:extLst>
            </c:dLbl>
            <c:dLbl>
              <c:idx val="17"/>
              <c:layout>
                <c:manualLayout>
                  <c:x val="0.10433034005728641"/>
                  <c:y val="-5.5742668075032885E-2"/>
                </c:manualLayout>
              </c:layout>
              <c:tx>
                <c:rich>
                  <a:bodyPr/>
                  <a:lstStyle/>
                  <a:p>
                    <a:fld id="{C48CCCE7-AE2F-4A05-8D9D-B9097280C2D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0,37%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9DB-4B30-9F65-E7F786D3DBBB}"/>
                </c:ext>
              </c:extLst>
            </c:dLbl>
            <c:dLbl>
              <c:idx val="18"/>
              <c:layout>
                <c:manualLayout>
                  <c:x val="9.1423493864632263E-2"/>
                  <c:y val="5.3598719302916077E-2"/>
                </c:manualLayout>
              </c:layout>
              <c:tx>
                <c:rich>
                  <a:bodyPr/>
                  <a:lstStyle/>
                  <a:p>
                    <a:fld id="{09CABBD6-5247-4680-A777-B8511F145C0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9DB-4B30-9F65-E7F786D3DBBB}"/>
                </c:ext>
              </c:extLst>
            </c:dLbl>
            <c:dLbl>
              <c:idx val="19"/>
              <c:layout>
                <c:manualLayout>
                  <c:x val="6.0231948899051951E-2"/>
                  <c:y val="0.13935667018758202"/>
                </c:manualLayout>
              </c:layout>
              <c:tx>
                <c:rich>
                  <a:bodyPr/>
                  <a:lstStyle/>
                  <a:p>
                    <a:fld id="{64CC55BC-C45F-4F7A-826C-12E700DC9A5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9DB-4B30-9F65-E7F786D3DBBB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Аркуш1!$A$2:$A$25</c:f>
              <c:strCache>
                <c:ptCount val="20"/>
                <c:pt idx="0">
                  <c:v>Діяльність органів юстиції, нотаріату та реєстрації актів цивільного стану</c:v>
                </c:pt>
                <c:pt idx="1">
                  <c:v>Скарги на дії працівників правоохоронних органів </c:v>
                </c:pt>
                <c:pt idx="2">
                  <c:v>Скарги на  тяганину із слідством, незаконні методи ведення слідства</c:v>
                </c:pt>
                <c:pt idx="3">
                  <c:v>Скарги на дії працівників органів прокуратури</c:v>
                </c:pt>
                <c:pt idx="4">
                  <c:v>Скарги на судові рішення та вироки</c:v>
                </c:pt>
                <c:pt idx="5">
                  <c:v>Скарги на тяганину в судах</c:v>
                </c:pt>
                <c:pt idx="6">
                  <c:v>Скарги на дії суддів</c:v>
                </c:pt>
                <c:pt idx="7">
                  <c:v>Виконання судових ршень</c:v>
                </c:pt>
                <c:pt idx="8">
                  <c:v>Скарги на умови тримання під вартою, забезпечення правового статусу засуджених</c:v>
                </c:pt>
                <c:pt idx="9">
                  <c:v>Порушення законодавства про звернення громадян</c:v>
                </c:pt>
                <c:pt idx="10">
                  <c:v>Захист прав споживачів</c:v>
                </c:pt>
                <c:pt idx="11">
                  <c:v>Інші</c:v>
                </c:pt>
                <c:pt idx="12">
                  <c:v>Пропозиції про зміни в законодавстві</c:v>
                </c:pt>
                <c:pt idx="13">
                  <c:v>Факти корупції</c:v>
                </c:pt>
                <c:pt idx="14">
                  <c:v>Надання правової допомоги, діяльність адвокатів</c:v>
                </c:pt>
                <c:pt idx="15">
                  <c:v>Скарги на діяльність спеціалізованих антикорупційних органів</c:v>
                </c:pt>
                <c:pt idx="16">
                  <c:v>Порушення права на інформацію, захист персональних даних</c:v>
                </c:pt>
                <c:pt idx="17">
                  <c:v>Повідомлення про факти переслідування тощо</c:v>
                </c:pt>
                <c:pt idx="18">
                  <c:v>Повідомлення про факти дискримінації, запобігання дискримінації</c:v>
                </c:pt>
                <c:pt idx="19">
                  <c:v>Розшук осіб, зниклих безвісти за особливих обставин, обмін військовополонених</c:v>
                </c:pt>
              </c:strCache>
            </c:strRef>
          </c:cat>
          <c:val>
            <c:numRef>
              <c:f>Аркуш1!$B$2:$B$25</c:f>
              <c:numCache>
                <c:formatCode>General</c:formatCode>
                <c:ptCount val="20"/>
                <c:pt idx="0">
                  <c:v>3789</c:v>
                </c:pt>
                <c:pt idx="1">
                  <c:v>9952</c:v>
                </c:pt>
                <c:pt idx="2">
                  <c:v>3384</c:v>
                </c:pt>
                <c:pt idx="3">
                  <c:v>3772</c:v>
                </c:pt>
                <c:pt idx="4">
                  <c:v>3592</c:v>
                </c:pt>
                <c:pt idx="5">
                  <c:v>88</c:v>
                </c:pt>
                <c:pt idx="6">
                  <c:v>356</c:v>
                </c:pt>
                <c:pt idx="7">
                  <c:v>5529</c:v>
                </c:pt>
                <c:pt idx="8">
                  <c:v>117</c:v>
                </c:pt>
                <c:pt idx="9">
                  <c:v>1308</c:v>
                </c:pt>
                <c:pt idx="10">
                  <c:v>96</c:v>
                </c:pt>
                <c:pt idx="11">
                  <c:v>2847</c:v>
                </c:pt>
                <c:pt idx="12">
                  <c:v>29916</c:v>
                </c:pt>
                <c:pt idx="13">
                  <c:v>2911</c:v>
                </c:pt>
                <c:pt idx="14">
                  <c:v>2956</c:v>
                </c:pt>
                <c:pt idx="15">
                  <c:v>117</c:v>
                </c:pt>
                <c:pt idx="16">
                  <c:v>222</c:v>
                </c:pt>
                <c:pt idx="17">
                  <c:v>281</c:v>
                </c:pt>
                <c:pt idx="18">
                  <c:v>90</c:v>
                </c:pt>
                <c:pt idx="19">
                  <c:v>3286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DB-4652-AD22-F949738B3B3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 обороноздатності, суверенітету, міждержавних і міжнаціональних відносин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05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845760469343376"/>
          <c:y val="0.19447330525326778"/>
          <c:w val="0.65807970995735998"/>
          <c:h val="0.59788145594761211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Стовпець2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7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894-46F0-A956-C77D5D17FC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F894-46F0-A956-C77D5D17FCE0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DD47-463B-B20C-62AD01AD32C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5168-475F-941F-1542CB1C71F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5168-475F-941F-1542CB1C71F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5168-475F-941F-1542CB1C71F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2D8A-4AC1-8640-1F29C7C5A9F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2D8A-4AC1-8640-1F29C7C5A9F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2D8A-4AC1-8640-1F29C7C5A9F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2D8A-4AC1-8640-1F29C7C5A9F8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2D8A-4AC1-8640-1F29C7C5A9F8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2D8A-4AC1-8640-1F29C7C5A9F8}"/>
              </c:ext>
            </c:extLst>
          </c:dPt>
          <c:dLbls>
            <c:dLbl>
              <c:idx val="0"/>
              <c:layout>
                <c:manualLayout>
                  <c:x val="3.5960784946885309E-2"/>
                  <c:y val="-2.3366244664921005E-2"/>
                </c:manualLayout>
              </c:layout>
              <c:tx>
                <c:rich>
                  <a:bodyPr/>
                  <a:lstStyle/>
                  <a:p>
                    <a:fld id="{1ED4F191-682D-435C-BFD9-AB020B3036E5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894-46F0-A956-C77D5D17FCE0}"/>
                </c:ext>
              </c:extLst>
            </c:dLbl>
            <c:dLbl>
              <c:idx val="1"/>
              <c:layout>
                <c:manualLayout>
                  <c:x val="4.6528318914201561E-2"/>
                  <c:y val="1.8999587607402325E-2"/>
                </c:manualLayout>
              </c:layout>
              <c:tx>
                <c:rich>
                  <a:bodyPr/>
                  <a:lstStyle/>
                  <a:p>
                    <a:fld id="{296E9A0B-EA9B-4774-AD4A-7F391AEF5936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894-46F0-A956-C77D5D17FCE0}"/>
                </c:ext>
              </c:extLst>
            </c:dLbl>
            <c:dLbl>
              <c:idx val="2"/>
              <c:layout>
                <c:manualLayout>
                  <c:x val="4.8225558785614721E-2"/>
                  <c:y val="5.8026240981414304E-2"/>
                </c:manualLayout>
              </c:layout>
              <c:tx>
                <c:rich>
                  <a:bodyPr/>
                  <a:lstStyle/>
                  <a:p>
                    <a:fld id="{9000A0C1-F09E-4162-A1A3-82AB0FC8534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D47-463B-B20C-62AD01AD32CD}"/>
                </c:ext>
              </c:extLst>
            </c:dLbl>
            <c:dLbl>
              <c:idx val="3"/>
              <c:layout>
                <c:manualLayout>
                  <c:x val="7.1227480109076105E-2"/>
                  <c:y val="9.5340764407715994E-2"/>
                </c:manualLayout>
              </c:layout>
              <c:tx>
                <c:rich>
                  <a:bodyPr/>
                  <a:lstStyle/>
                  <a:p>
                    <a:fld id="{BAE80B42-05D2-4043-9549-B38EF7DC6DD6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6,8%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5168-475F-941F-1542CB1C71F2}"/>
                </c:ext>
              </c:extLst>
            </c:dLbl>
            <c:dLbl>
              <c:idx val="4"/>
              <c:layout>
                <c:manualLayout>
                  <c:x val="-6.7817449627929446E-2"/>
                  <c:y val="1.6949469228038271E-2"/>
                </c:manualLayout>
              </c:layout>
              <c:tx>
                <c:rich>
                  <a:bodyPr/>
                  <a:lstStyle/>
                  <a:p>
                    <a:fld id="{61E463F2-2FF7-4306-AB81-15A04FBC04C5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5168-475F-941F-1542CB1C71F2}"/>
                </c:ext>
              </c:extLst>
            </c:dLbl>
            <c:dLbl>
              <c:idx val="5"/>
              <c:layout>
                <c:manualLayout>
                  <c:x val="-4.5326578251230251E-2"/>
                  <c:y val="2.1186836535047257E-3"/>
                </c:manualLayout>
              </c:layout>
              <c:tx>
                <c:rich>
                  <a:bodyPr/>
                  <a:lstStyle/>
                  <a:p>
                    <a:fld id="{0EB996FF-0C7E-4B84-BCE7-1ABF760A9EA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5168-475F-941F-1542CB1C71F2}"/>
                </c:ext>
              </c:extLst>
            </c:dLbl>
            <c:dLbl>
              <c:idx val="6"/>
              <c:layout>
                <c:manualLayout>
                  <c:x val="-1.726726790523057E-2"/>
                  <c:y val="-0.10805286632874496"/>
                </c:manualLayout>
              </c:layout>
              <c:tx>
                <c:rich>
                  <a:bodyPr/>
                  <a:lstStyle/>
                  <a:p>
                    <a:fld id="{DA8A6B81-AF7C-4DDB-A35F-79262B07D7B0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2D8A-4AC1-8640-1F29C7C5A9F8}"/>
                </c:ext>
              </c:extLst>
            </c:dLbl>
            <c:dLbl>
              <c:idx val="7"/>
              <c:layout>
                <c:manualLayout>
                  <c:x val="-4.4247374007153381E-2"/>
                  <c:y val="-8.4747346140192324E-3"/>
                </c:manualLayout>
              </c:layout>
              <c:tx>
                <c:rich>
                  <a:bodyPr/>
                  <a:lstStyle/>
                  <a:p>
                    <a:fld id="{342DB797-2DA6-49DF-A2F9-1C39A4D086F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21,2%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2D8A-4AC1-8640-1F29C7C5A9F8}"/>
                </c:ext>
              </c:extLst>
            </c:dLbl>
            <c:dLbl>
              <c:idx val="8"/>
              <c:layout>
                <c:manualLayout>
                  <c:x val="-9.9286790455075782E-2"/>
                  <c:y val="-2.1186836535048031E-2"/>
                </c:manualLayout>
              </c:layout>
              <c:tx>
                <c:rich>
                  <a:bodyPr/>
                  <a:lstStyle/>
                  <a:p>
                    <a:fld id="{9B3E8785-28D1-43DF-98FD-916DFE88F9B9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2D8A-4AC1-8640-1F29C7C5A9F8}"/>
                </c:ext>
              </c:extLst>
            </c:dLbl>
            <c:dLbl>
              <c:idx val="9"/>
              <c:layout>
                <c:manualLayout>
                  <c:x val="3.0217718834153501E-2"/>
                  <c:y val="-1.2712101921028819E-2"/>
                </c:manualLayout>
              </c:layout>
              <c:tx>
                <c:rich>
                  <a:bodyPr/>
                  <a:lstStyle/>
                  <a:p>
                    <a:fld id="{CD984809-8891-4092-A166-DED324FC2A81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10,8%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2D8A-4AC1-8640-1F29C7C5A9F8}"/>
                </c:ext>
              </c:extLst>
            </c:dLbl>
            <c:dLbl>
              <c:idx val="10"/>
              <c:layout>
                <c:manualLayout>
                  <c:x val="9.6049177722844895E-2"/>
                  <c:y val="8.4747346140191734E-3"/>
                </c:manualLayout>
              </c:layout>
              <c:tx>
                <c:rich>
                  <a:bodyPr/>
                  <a:lstStyle/>
                  <a:p>
                    <a:fld id="{846EB3A1-9C75-4A9D-BD59-0DB2FE7C37F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3,8%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2D8A-4AC1-8640-1F29C7C5A9F8}"/>
                </c:ext>
              </c:extLst>
            </c:dLbl>
            <c:dLbl>
              <c:idx val="11"/>
              <c:layout>
                <c:manualLayout>
                  <c:x val="4.6405782495307163E-2"/>
                  <c:y val="1.0593418267524055E-2"/>
                </c:manualLayout>
              </c:layout>
              <c:tx>
                <c:rich>
                  <a:bodyPr/>
                  <a:lstStyle/>
                  <a:p>
                    <a:fld id="{56A8D287-24F7-406B-BC5F-F5A25B636B3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14,6%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2D8A-4AC1-8640-1F29C7C5A9F8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Аркуш1!$A$2:$A$16</c:f>
              <c:strCache>
                <c:ptCount val="12"/>
                <c:pt idx="0">
                  <c:v>Матеріально-технічне забезпечення Збройних сил</c:v>
                </c:pt>
                <c:pt idx="1">
                  <c:v>Діяльність державної прикордонної служби </c:v>
                </c:pt>
                <c:pt idx="2">
                  <c:v>Діяльність служби безпеки України</c:v>
                </c:pt>
                <c:pt idx="3">
                  <c:v>Міждержавні відносини України</c:v>
                </c:pt>
                <c:pt idx="4">
                  <c:v>Питання національних меншин і корінних народів</c:v>
                </c:pt>
                <c:pt idx="5">
                  <c:v>Державна політика у сфері національної безпеки</c:v>
                </c:pt>
                <c:pt idx="6">
                  <c:v>Інші питання обороноздатності, суверенітету, міждержавних і міжнаціональних відносин</c:v>
                </c:pt>
                <c:pt idx="7">
                  <c:v>Пропозиції про зміни в законодавстві</c:v>
                </c:pt>
                <c:pt idx="8">
                  <c:v>Державна політика в оборонній сфері</c:v>
                </c:pt>
                <c:pt idx="9">
                  <c:v>Мобілізаційна підготовка та мобілізація</c:v>
                </c:pt>
                <c:pt idx="10">
                  <c:v>Проходження військової служби</c:v>
                </c:pt>
                <c:pt idx="11">
                  <c:v>Збройні сили, їх реформування, перехід до професійної армії</c:v>
                </c:pt>
              </c:strCache>
            </c:strRef>
          </c:cat>
          <c:val>
            <c:numRef>
              <c:f>Аркуш1!$B$2:$B$16</c:f>
              <c:numCache>
                <c:formatCode>General</c:formatCode>
                <c:ptCount val="12"/>
                <c:pt idx="0">
                  <c:v>1323</c:v>
                </c:pt>
                <c:pt idx="1">
                  <c:v>1208</c:v>
                </c:pt>
                <c:pt idx="2">
                  <c:v>1775</c:v>
                </c:pt>
                <c:pt idx="3">
                  <c:v>1886</c:v>
                </c:pt>
                <c:pt idx="4">
                  <c:v>814</c:v>
                </c:pt>
                <c:pt idx="5">
                  <c:v>4428</c:v>
                </c:pt>
                <c:pt idx="6">
                  <c:v>1073</c:v>
                </c:pt>
                <c:pt idx="7">
                  <c:v>5835</c:v>
                </c:pt>
                <c:pt idx="8">
                  <c:v>1049</c:v>
                </c:pt>
                <c:pt idx="9">
                  <c:v>2972</c:v>
                </c:pt>
                <c:pt idx="10">
                  <c:v>1064</c:v>
                </c:pt>
                <c:pt idx="11">
                  <c:v>4013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94-46F0-A956-C77D5D17FCE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діяльність Верховної Ради України, Президента України та Кабінету Міністрів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7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867820423812854"/>
          <c:y val="0.28612840243869536"/>
          <c:w val="0.63959421920422699"/>
          <c:h val="0.57790202504560606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AFC-45CD-A153-E3F305D9E50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5AFC-45CD-A153-E3F305D9E50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AFC-45CD-A153-E3F305D9E50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5AFC-45CD-A153-E3F305D9E50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AFC-45CD-A153-E3F305D9E50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5AFC-45CD-A153-E3F305D9E50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5AFC-45CD-A153-E3F305D9E50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AFC-45CD-A153-E3F305D9E506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5AFC-45CD-A153-E3F305D9E506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AA20-44EE-AB3E-C356FA12F6EA}"/>
              </c:ext>
            </c:extLst>
          </c:dPt>
          <c:dPt>
            <c:idx val="10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AA20-44EE-AB3E-C356FA12F6EA}"/>
              </c:ext>
            </c:extLst>
          </c:dPt>
          <c:dLbls>
            <c:dLbl>
              <c:idx val="0"/>
              <c:layout>
                <c:manualLayout>
                  <c:x val="3.4078720726584882E-2"/>
                  <c:y val="2.7844357819202029E-2"/>
                </c:manualLayout>
              </c:layout>
              <c:tx>
                <c:rich>
                  <a:bodyPr/>
                  <a:lstStyle/>
                  <a:p>
                    <a:fld id="{51973422-4CBE-42D0-B358-F4C354033F59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59,1%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AFC-45CD-A153-E3F305D9E506}"/>
                </c:ext>
              </c:extLst>
            </c:dLbl>
            <c:dLbl>
              <c:idx val="1"/>
              <c:layout>
                <c:manualLayout>
                  <c:x val="5.3008388051254553E-2"/>
                  <c:y val="9.5432504248833094E-2"/>
                </c:manualLayout>
              </c:layout>
              <c:tx>
                <c:rich>
                  <a:bodyPr/>
                  <a:lstStyle/>
                  <a:p>
                    <a:fld id="{96713D55-AB48-430D-8F7E-3DB1A0F49A4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0,77%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AFC-45CD-A153-E3F305D9E506}"/>
                </c:ext>
              </c:extLst>
            </c:dLbl>
            <c:dLbl>
              <c:idx val="2"/>
              <c:layout>
                <c:manualLayout>
                  <c:x val="-6.818709832570384E-2"/>
                  <c:y val="-3.9286533221829564E-3"/>
                </c:manualLayout>
              </c:layout>
              <c:tx>
                <c:rich>
                  <a:bodyPr/>
                  <a:lstStyle/>
                  <a:p>
                    <a:fld id="{BC3DE1CE-7F1E-41C0-B8E0-BE853D0DB8A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AFC-45CD-A153-E3F305D9E506}"/>
                </c:ext>
              </c:extLst>
            </c:dLbl>
            <c:dLbl>
              <c:idx val="3"/>
              <c:layout>
                <c:manualLayout>
                  <c:x val="-6.5096835212310064E-2"/>
                  <c:y val="2.7414416358682456E-2"/>
                </c:manualLayout>
              </c:layout>
              <c:tx>
                <c:rich>
                  <a:bodyPr/>
                  <a:lstStyle/>
                  <a:p>
                    <a:fld id="{75A81165-E9FD-4347-A676-CB65D5AB92B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17,7%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AFC-45CD-A153-E3F305D9E506}"/>
                </c:ext>
              </c:extLst>
            </c:dLbl>
            <c:dLbl>
              <c:idx val="4"/>
              <c:layout>
                <c:manualLayout>
                  <c:x val="-0.10436856779399606"/>
                  <c:y val="0.1292773274164396"/>
                </c:manualLayout>
              </c:layout>
              <c:tx>
                <c:rich>
                  <a:bodyPr/>
                  <a:lstStyle/>
                  <a:p>
                    <a:fld id="{925F317B-EEB9-4360-A4C7-11825A9DE295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0,37%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AFC-45CD-A153-E3F305D9E506}"/>
                </c:ext>
              </c:extLst>
            </c:dLbl>
            <c:dLbl>
              <c:idx val="5"/>
              <c:layout>
                <c:manualLayout>
                  <c:x val="-0.12136875389299562"/>
                  <c:y val="5.1433475410720547E-2"/>
                </c:manualLayout>
              </c:layout>
              <c:tx>
                <c:rich>
                  <a:bodyPr/>
                  <a:lstStyle/>
                  <a:p>
                    <a:fld id="{26822720-47DC-4A61-92BF-1651BEFE5B99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AFC-45CD-A153-E3F305D9E506}"/>
                </c:ext>
              </c:extLst>
            </c:dLbl>
            <c:dLbl>
              <c:idx val="6"/>
              <c:layout>
                <c:manualLayout>
                  <c:x val="-0.14636074483787717"/>
                  <c:y val="-3.8472173514257198E-2"/>
                </c:manualLayout>
              </c:layout>
              <c:tx>
                <c:rich>
                  <a:bodyPr/>
                  <a:lstStyle/>
                  <a:p>
                    <a:fld id="{0EC362B7-057E-46A9-82DB-CF3B000E0344}" type="CATEGORYNAME">
                      <a:rPr lang="ru-RU" smtClean="0"/>
                      <a:pPr/>
                      <a:t>[ІМ’Я КАТЕГОРІЇ]</a:t>
                    </a:fld>
                    <a:r>
                      <a:rPr lang="ru-RU" baseline="0" dirty="0" smtClean="0"/>
                      <a:t>
0,29%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5AFC-45CD-A153-E3F305D9E506}"/>
                </c:ext>
              </c:extLst>
            </c:dLbl>
            <c:dLbl>
              <c:idx val="7"/>
              <c:layout>
                <c:manualLayout>
                  <c:x val="-0.19279694899612762"/>
                  <c:y val="-0.10348808977852117"/>
                </c:manualLayout>
              </c:layout>
              <c:tx>
                <c:rich>
                  <a:bodyPr/>
                  <a:lstStyle/>
                  <a:p>
                    <a:fld id="{C55B1223-78A2-4E1C-82F3-3B0E3C7A023E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5,1%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AFC-45CD-A153-E3F305D9E506}"/>
                </c:ext>
              </c:extLst>
            </c:dLbl>
            <c:dLbl>
              <c:idx val="8"/>
              <c:layout>
                <c:manualLayout>
                  <c:x val="-7.1285604180174419E-2"/>
                  <c:y val="-0.14232815829938764"/>
                </c:manualLayout>
              </c:layout>
              <c:tx>
                <c:rich>
                  <a:bodyPr/>
                  <a:lstStyle/>
                  <a:p>
                    <a:fld id="{07989349-AD4A-426D-ADB1-5C0376090AF9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5AFC-45CD-A153-E3F305D9E506}"/>
                </c:ext>
              </c:extLst>
            </c:dLbl>
            <c:dLbl>
              <c:idx val="9"/>
              <c:layout>
                <c:manualLayout>
                  <c:x val="0.12027654821196251"/>
                  <c:y val="-6.6735513501847907E-2"/>
                </c:manualLayout>
              </c:layout>
              <c:tx>
                <c:rich>
                  <a:bodyPr/>
                  <a:lstStyle/>
                  <a:p>
                    <a:fld id="{76CBDBD8-2D1D-4AC2-9DB9-F61E8B73532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AA20-44EE-AB3E-C356FA12F6EA}"/>
                </c:ext>
              </c:extLst>
            </c:dLbl>
            <c:dLbl>
              <c:idx val="10"/>
              <c:layout>
                <c:manualLayout>
                  <c:x val="0.14259423704933663"/>
                  <c:y val="-6.7055693436564243E-2"/>
                </c:manualLayout>
              </c:layout>
              <c:tx>
                <c:rich>
                  <a:bodyPr/>
                  <a:lstStyle/>
                  <a:p>
                    <a:fld id="{8CE92C09-E34B-40C5-A2A3-E36169A15CE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8,4%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AA20-44EE-AB3E-C356FA12F6EA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Аркуш1!$A$2:$A$12</c:f>
              <c:strCache>
                <c:ptCount val="11"/>
                <c:pt idx="0">
                  <c:v>Діяльність Верховної Ради України та її органів</c:v>
                </c:pt>
                <c:pt idx="1">
                  <c:v>Скарги на дії народних депутатів України</c:v>
                </c:pt>
                <c:pt idx="2">
                  <c:v>Схвалення діяльності народних депутатів України</c:v>
                </c:pt>
                <c:pt idx="3">
                  <c:v>Відгуки щодо суспільно-політичних подій в країні та за кордоном</c:v>
                </c:pt>
                <c:pt idx="4">
                  <c:v>Діяльність Президента України</c:v>
                </c:pt>
                <c:pt idx="5">
                  <c:v>Діяльність Кабінету Міністрів України та його членів</c:v>
                </c:pt>
                <c:pt idx="6">
                  <c:v>Нагородження, присвоєння почесних та інших звань</c:v>
                </c:pt>
                <c:pt idx="7">
                  <c:v>Інші питання</c:v>
                </c:pt>
                <c:pt idx="8">
                  <c:v>Пропозиції про зміни в законодавстві</c:v>
                </c:pt>
                <c:pt idx="9">
                  <c:v>Діяльність Уповноваженого Верховної Ради України з прав людини</c:v>
                </c:pt>
                <c:pt idx="10">
                  <c:v>Відгуки про діяльність народних депутатів України</c:v>
                </c:pt>
              </c:strCache>
            </c:strRef>
          </c:cat>
          <c:val>
            <c:numRef>
              <c:f>Аркуш1!$B$2:$B$12</c:f>
              <c:numCache>
                <c:formatCode>General</c:formatCode>
                <c:ptCount val="11"/>
                <c:pt idx="0">
                  <c:v>10054</c:v>
                </c:pt>
                <c:pt idx="1">
                  <c:v>131</c:v>
                </c:pt>
                <c:pt idx="2">
                  <c:v>33</c:v>
                </c:pt>
                <c:pt idx="3">
                  <c:v>3013</c:v>
                </c:pt>
                <c:pt idx="4">
                  <c:v>63</c:v>
                </c:pt>
                <c:pt idx="5">
                  <c:v>270</c:v>
                </c:pt>
                <c:pt idx="6">
                  <c:v>51</c:v>
                </c:pt>
                <c:pt idx="7">
                  <c:v>862</c:v>
                </c:pt>
                <c:pt idx="8">
                  <c:v>52</c:v>
                </c:pt>
                <c:pt idx="9">
                  <c:v>1046</c:v>
                </c:pt>
                <c:pt idx="10">
                  <c:v>1426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FC-45CD-A153-E3F305D9E50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питання соціальної політики, соціального захисту населення, порушені у зверненнях громадян до Верховної Ради України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68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718679991476459"/>
          <c:y val="0.25486496698429628"/>
          <c:w val="0.61475277186973032"/>
          <c:h val="0.55502398386796958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8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DEF3-4E16-A5DB-9E96CF3BEEE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DEF3-4E16-A5DB-9E96CF3BEEE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EF3-4E16-A5DB-9E96CF3BEEE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BB7F-4421-805C-7B6A2202376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90DF-468A-B1C6-0539D5974C67}"/>
              </c:ext>
            </c:extLst>
          </c:dPt>
          <c:dPt>
            <c:idx val="5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90DF-468A-B1C6-0539D5974C6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C8FD-4975-B3A5-6E5415E8C745}"/>
              </c:ext>
            </c:extLst>
          </c:dPt>
          <c:dPt>
            <c:idx val="7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C8FD-4975-B3A5-6E5415E8C74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0E44-4CE2-B45A-09D76639FE18}"/>
              </c:ext>
            </c:extLst>
          </c:dPt>
          <c:dPt>
            <c:idx val="9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0E44-4CE2-B45A-09D76639FE18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0E44-4CE2-B45A-09D76639FE18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4EE6-4D28-9902-BF5E6F8C8AD3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4EE6-4D28-9902-BF5E6F8C8AD3}"/>
              </c:ext>
            </c:extLst>
          </c:dPt>
          <c:dLbls>
            <c:dLbl>
              <c:idx val="0"/>
              <c:layout>
                <c:manualLayout>
                  <c:x val="9.9882101180490249E-2"/>
                  <c:y val="-0.21222422929682344"/>
                </c:manualLayout>
              </c:layout>
              <c:tx>
                <c:rich>
                  <a:bodyPr/>
                  <a:lstStyle/>
                  <a:p>
                    <a:fld id="{CBD10837-EB23-407E-9B98-AF9DF1F62A4C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4,14%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DEF3-4E16-A5DB-9E96CF3BEEE1}"/>
                </c:ext>
              </c:extLst>
            </c:dLbl>
            <c:dLbl>
              <c:idx val="1"/>
              <c:layout>
                <c:manualLayout>
                  <c:x val="8.8655024218350684E-2"/>
                  <c:y val="-0.12549267619825047"/>
                </c:manualLayout>
              </c:layout>
              <c:tx>
                <c:rich>
                  <a:bodyPr/>
                  <a:lstStyle/>
                  <a:p>
                    <a:fld id="{5404F95D-14A5-4507-A8E7-BA03593E12D9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DEF3-4E16-A5DB-9E96CF3BEEE1}"/>
                </c:ext>
              </c:extLst>
            </c:dLbl>
            <c:dLbl>
              <c:idx val="2"/>
              <c:layout>
                <c:manualLayout>
                  <c:x val="8.7911378241697757E-2"/>
                  <c:y val="-1.6062995201879378E-2"/>
                </c:manualLayout>
              </c:layout>
              <c:tx>
                <c:rich>
                  <a:bodyPr/>
                  <a:lstStyle/>
                  <a:p>
                    <a:fld id="{F4EF407D-AC99-41F9-A4E5-AE985B5BD2C4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0,59%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EF3-4E16-A5DB-9E96CF3BEEE1}"/>
                </c:ext>
              </c:extLst>
            </c:dLbl>
            <c:dLbl>
              <c:idx val="3"/>
              <c:layout>
                <c:manualLayout>
                  <c:x val="8.429387958909465E-2"/>
                  <c:y val="-4.4906610414696638E-2"/>
                </c:manualLayout>
              </c:layout>
              <c:tx>
                <c:rich>
                  <a:bodyPr/>
                  <a:lstStyle/>
                  <a:p>
                    <a:fld id="{D66AB8DC-7C5C-4D8C-AACC-B062945D3E6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B7F-4421-805C-7B6A22023769}"/>
                </c:ext>
              </c:extLst>
            </c:dLbl>
            <c:dLbl>
              <c:idx val="4"/>
              <c:layout>
                <c:manualLayout>
                  <c:x val="8.7500476288148346E-2"/>
                  <c:y val="-6.4152300592424548E-3"/>
                </c:manualLayout>
              </c:layout>
              <c:tx>
                <c:rich>
                  <a:bodyPr/>
                  <a:lstStyle/>
                  <a:p>
                    <a:fld id="{E5ECCF38-9495-4365-82FB-F57416C7004D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1,34%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90DF-468A-B1C6-0539D5974C67}"/>
                </c:ext>
              </c:extLst>
            </c:dLbl>
            <c:dLbl>
              <c:idx val="5"/>
              <c:layout>
                <c:manualLayout>
                  <c:x val="0.12717423948557316"/>
                  <c:y val="-3.4871069029895979E-2"/>
                </c:manualLayout>
              </c:layout>
              <c:tx>
                <c:rich>
                  <a:bodyPr/>
                  <a:lstStyle/>
                  <a:p>
                    <a:fld id="{D9701DF9-7892-4F23-9919-3E5922FA89F1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11,9%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90DF-468A-B1C6-0539D5974C67}"/>
                </c:ext>
              </c:extLst>
            </c:dLbl>
            <c:dLbl>
              <c:idx val="6"/>
              <c:layout>
                <c:manualLayout>
                  <c:x val="0.20800532390436949"/>
                  <c:y val="-2.3522510217222046E-2"/>
                </c:manualLayout>
              </c:layout>
              <c:tx>
                <c:rich>
                  <a:bodyPr/>
                  <a:lstStyle/>
                  <a:p>
                    <a:fld id="{CC57734F-EDCA-4207-B588-05B3344ADF96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0,58%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C8FD-4975-B3A5-6E5415E8C745}"/>
                </c:ext>
              </c:extLst>
            </c:dLbl>
            <c:dLbl>
              <c:idx val="7"/>
              <c:layout>
                <c:manualLayout>
                  <c:x val="-6.4664867535037199E-3"/>
                  <c:y val="3.4214560315959187E-2"/>
                </c:manualLayout>
              </c:layout>
              <c:tx>
                <c:rich>
                  <a:bodyPr/>
                  <a:lstStyle/>
                  <a:p>
                    <a:fld id="{9DDF9DF9-E8C3-4BFA-B781-F88AA82819D1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1,58%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C8FD-4975-B3A5-6E5415E8C745}"/>
                </c:ext>
              </c:extLst>
            </c:dLbl>
            <c:dLbl>
              <c:idx val="8"/>
              <c:layout>
                <c:manualLayout>
                  <c:x val="-0.11531901377081634"/>
                  <c:y val="5.3460250493686468E-2"/>
                </c:manualLayout>
              </c:layout>
              <c:tx>
                <c:rich>
                  <a:bodyPr/>
                  <a:lstStyle/>
                  <a:p>
                    <a:fld id="{042B3374-7FB0-46C5-8628-46D57BD33727}" type="CATEGORYNAME">
                      <a:rPr lang="uk-UA" smtClean="0"/>
                      <a:pPr/>
                      <a:t>[ІМ’Я КАТЕГОРІЇ]</a:t>
                    </a:fld>
                    <a:r>
                      <a:rPr lang="uk-UA" baseline="0" dirty="0" smtClean="0"/>
                      <a:t>
0,49%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0E44-4CE2-B45A-09D76639FE18}"/>
                </c:ext>
              </c:extLst>
            </c:dLbl>
            <c:dLbl>
              <c:idx val="9"/>
              <c:layout>
                <c:manualLayout>
                  <c:x val="-7.3286849873042195E-2"/>
                  <c:y val="2.1384100197474588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err="1" smtClean="0"/>
                      <a:t>Пропозиції</a:t>
                    </a:r>
                    <a:r>
                      <a:rPr lang="ru-RU" baseline="0" dirty="0" smtClean="0"/>
                      <a:t> про </a:t>
                    </a:r>
                    <a:r>
                      <a:rPr lang="ru-RU" baseline="0" dirty="0" err="1" smtClean="0"/>
                      <a:t>зміни</a:t>
                    </a:r>
                    <a:r>
                      <a:rPr lang="ru-RU" baseline="0" dirty="0" smtClean="0"/>
                      <a:t> в </a:t>
                    </a:r>
                    <a:r>
                      <a:rPr lang="ru-RU" baseline="0" dirty="0" err="1" smtClean="0"/>
                      <a:t>законодавстві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16,2%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0E44-4CE2-B45A-09D76639FE18}"/>
                </c:ext>
              </c:extLst>
            </c:dLbl>
            <c:dLbl>
              <c:idx val="10"/>
              <c:layout>
                <c:manualLayout>
                  <c:x val="-5.9276128573784101E-2"/>
                  <c:y val="-0.104782090967625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0E44-4CE2-B45A-09D76639FE18}"/>
                </c:ext>
              </c:extLst>
            </c:dLbl>
            <c:dLbl>
              <c:idx val="11"/>
              <c:layout>
                <c:manualLayout>
                  <c:x val="-0.21986054961912643"/>
                  <c:y val="-7.912117073065597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4EE6-4D28-9902-BF5E6F8C8AD3}"/>
                </c:ext>
              </c:extLst>
            </c:dLbl>
            <c:dLbl>
              <c:idx val="12"/>
              <c:layout>
                <c:manualLayout>
                  <c:x val="-8.5142075587799057E-2"/>
                  <c:y val="-0.1304430112045949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4EE6-4D28-9902-BF5E6F8C8AD3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Аркуш1!$A$2:$A$17</c:f>
              <c:strCache>
                <c:ptCount val="13"/>
                <c:pt idx="0">
                  <c:v>Призначення, перерахунок, виплата трудової, соціальної пенсії</c:v>
                </c:pt>
                <c:pt idx="1">
                  <c:v>Визначення соціального статусу (ветеран праці, ліквідатор, учасник війни інше)</c:v>
                </c:pt>
                <c:pt idx="2">
                  <c:v>Надання пільг особам, які мають на це право</c:v>
                </c:pt>
                <c:pt idx="3">
                  <c:v>Отримання соціальних виплат, субсидій</c:v>
                </c:pt>
                <c:pt idx="4">
                  <c:v>Надання матеріальної допомоги</c:v>
                </c:pt>
                <c:pt idx="5">
                  <c:v>Реабілітація та соціальний захист осіб з інвалідністю</c:v>
                </c:pt>
                <c:pt idx="6">
                  <c:v>Влаштування в заклади соціального захисту, діяльність інтернатів, УТОС, УТОГ</c:v>
                </c:pt>
                <c:pt idx="7">
                  <c:v>Дії та бездіяльність працівників органів соціального захисту населення та Пенсійного Фонду України</c:v>
                </c:pt>
                <c:pt idx="8">
                  <c:v>Інші </c:v>
                </c:pt>
                <c:pt idx="9">
                  <c:v>Пропозиії про зміни в законодавстві</c:v>
                </c:pt>
                <c:pt idx="10">
                  <c:v>Соціальний захист військовослужбовців та членів їх сімей, учасників та постраждалих внаслідок АТО/ООС</c:v>
                </c:pt>
                <c:pt idx="11">
                  <c:v>Державна соціальна політика</c:v>
                </c:pt>
                <c:pt idx="12">
                  <c:v>Соціальний захист внутрішньо переміщених осіб</c:v>
                </c:pt>
              </c:strCache>
            </c:strRef>
          </c:cat>
          <c:val>
            <c:numRef>
              <c:f>Аркуш1!$B$2:$B$17</c:f>
              <c:numCache>
                <c:formatCode>General</c:formatCode>
                <c:ptCount val="13"/>
                <c:pt idx="0">
                  <c:v>601</c:v>
                </c:pt>
                <c:pt idx="1">
                  <c:v>70</c:v>
                </c:pt>
                <c:pt idx="2">
                  <c:v>86</c:v>
                </c:pt>
                <c:pt idx="3">
                  <c:v>803</c:v>
                </c:pt>
                <c:pt idx="4">
                  <c:v>195</c:v>
                </c:pt>
                <c:pt idx="5">
                  <c:v>1730</c:v>
                </c:pt>
                <c:pt idx="6">
                  <c:v>84</c:v>
                </c:pt>
                <c:pt idx="7">
                  <c:v>229</c:v>
                </c:pt>
                <c:pt idx="8">
                  <c:v>71</c:v>
                </c:pt>
                <c:pt idx="9">
                  <c:v>2537</c:v>
                </c:pt>
                <c:pt idx="10">
                  <c:v>6105</c:v>
                </c:pt>
                <c:pt idx="11">
                  <c:v>1016</c:v>
                </c:pt>
                <c:pt idx="12">
                  <c:v>1022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F3-4E16-A5DB-9E96CF3BEEE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4EA427-7A46-42FC-991E-962C7988DCC9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1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7FD6EE-22EE-4E90-9EF4-303CA9107FE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545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3235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6080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1149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2681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3238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4797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6145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8607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89954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09099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4682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3777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54708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4735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85868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08563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13715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93515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96367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4569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1151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1621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453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51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3150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1095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554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3521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557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8133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2589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DB24-DD2F-4E4B-A8D1-C6455A9D0057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5852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9310" y="1094757"/>
            <a:ext cx="10111708" cy="486304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764285" y="2819091"/>
            <a:ext cx="8663431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F1FCC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3083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7DB24-DD2F-4E4B-A8D1-C6455A9D0057}" type="datetimeFigureOut">
              <a:rPr lang="uk-UA" smtClean="0"/>
              <a:t>10.04.2025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903BD-0F4A-4D4E-9200-B5B8F868ECA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195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0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0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2809239" y="4494084"/>
            <a:ext cx="6592147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246374" algn="ctr">
              <a:lnSpc>
                <a:spcPct val="100000"/>
              </a:lnSpc>
              <a:spcBef>
                <a:spcPts val="133"/>
              </a:spcBef>
            </a:pPr>
            <a:r>
              <a:rPr lang="uk-UA" sz="2000" spc="-160" dirty="0" smtClean="0">
                <a:solidFill>
                  <a:srgbClr val="FFAE37"/>
                </a:solidFill>
              </a:rPr>
              <a:t>УПР</a:t>
            </a:r>
            <a:r>
              <a:rPr sz="2000" spc="-160" dirty="0" smtClean="0">
                <a:solidFill>
                  <a:srgbClr val="FFAE37"/>
                </a:solidFill>
              </a:rPr>
              <a:t>АВЛІННЯ</a:t>
            </a:r>
            <a:r>
              <a:rPr lang="uk-UA" sz="2000" spc="-160" dirty="0" smtClean="0">
                <a:solidFill>
                  <a:srgbClr val="FFAE37"/>
                </a:solidFill>
              </a:rPr>
              <a:t> З ПИТАНЬ ЗВЕРНЕНЬ ГРОМАДЯН</a:t>
            </a:r>
            <a:endParaRPr sz="2000" spc="-160" dirty="0">
              <a:solidFill>
                <a:srgbClr val="FFAE37"/>
              </a:solidFill>
            </a:endParaRPr>
          </a:p>
          <a:p>
            <a:pPr marL="234521" algn="ctr">
              <a:lnSpc>
                <a:spcPct val="100000"/>
              </a:lnSpc>
              <a:spcBef>
                <a:spcPts val="47"/>
              </a:spcBef>
            </a:pPr>
            <a:r>
              <a:rPr sz="2000" spc="-13" dirty="0">
                <a:solidFill>
                  <a:srgbClr val="FFAE37"/>
                </a:solidFill>
              </a:rPr>
              <a:t>АПАРАТУ</a:t>
            </a:r>
            <a:r>
              <a:rPr sz="2000" spc="-213" dirty="0">
                <a:solidFill>
                  <a:srgbClr val="FFAE37"/>
                </a:solidFill>
              </a:rPr>
              <a:t> </a:t>
            </a:r>
            <a:r>
              <a:rPr sz="2000" spc="-40" dirty="0">
                <a:solidFill>
                  <a:srgbClr val="FFAE37"/>
                </a:solidFill>
              </a:rPr>
              <a:t>ВЕР</a:t>
            </a:r>
            <a:r>
              <a:rPr sz="2000" spc="-80" dirty="0">
                <a:solidFill>
                  <a:srgbClr val="FFAE37"/>
                </a:solidFill>
              </a:rPr>
              <a:t>Х</a:t>
            </a:r>
            <a:r>
              <a:rPr sz="2000" spc="-100" dirty="0">
                <a:solidFill>
                  <a:srgbClr val="FFAE37"/>
                </a:solidFill>
              </a:rPr>
              <a:t>О</a:t>
            </a:r>
            <a:r>
              <a:rPr sz="2000" spc="-53" dirty="0">
                <a:solidFill>
                  <a:srgbClr val="FFAE37"/>
                </a:solidFill>
              </a:rPr>
              <a:t>ВН</a:t>
            </a:r>
            <a:r>
              <a:rPr sz="2000" spc="-67" dirty="0">
                <a:solidFill>
                  <a:srgbClr val="FFAE37"/>
                </a:solidFill>
              </a:rPr>
              <a:t>О</a:t>
            </a:r>
            <a:r>
              <a:rPr sz="2000" spc="-700" dirty="0">
                <a:solidFill>
                  <a:srgbClr val="FFAE37"/>
                </a:solidFill>
              </a:rPr>
              <a:t>Ї</a:t>
            </a:r>
            <a:r>
              <a:rPr sz="2000" spc="-180" dirty="0">
                <a:solidFill>
                  <a:srgbClr val="FFAE37"/>
                </a:solidFill>
              </a:rPr>
              <a:t> </a:t>
            </a:r>
            <a:r>
              <a:rPr lang="uk-UA" sz="2000" spc="-180" dirty="0" smtClean="0">
                <a:solidFill>
                  <a:srgbClr val="FFAE37"/>
                </a:solidFill>
              </a:rPr>
              <a:t> </a:t>
            </a:r>
            <a:r>
              <a:rPr sz="2000" spc="-20" dirty="0" smtClean="0">
                <a:solidFill>
                  <a:srgbClr val="FFAE37"/>
                </a:solidFill>
              </a:rPr>
              <a:t>РАДИ</a:t>
            </a:r>
            <a:r>
              <a:rPr sz="2000" spc="-193" dirty="0" smtClean="0">
                <a:solidFill>
                  <a:srgbClr val="FFAE37"/>
                </a:solidFill>
              </a:rPr>
              <a:t> </a:t>
            </a:r>
            <a:r>
              <a:rPr sz="2000" spc="-67" dirty="0">
                <a:solidFill>
                  <a:srgbClr val="FFAE37"/>
                </a:solidFill>
              </a:rPr>
              <a:t>УК</a:t>
            </a:r>
            <a:r>
              <a:rPr sz="2000" spc="-60" dirty="0">
                <a:solidFill>
                  <a:srgbClr val="FFAE37"/>
                </a:solidFill>
              </a:rPr>
              <a:t>Р</a:t>
            </a:r>
            <a:r>
              <a:rPr sz="2000" spc="-193" dirty="0">
                <a:solidFill>
                  <a:srgbClr val="FFAE37"/>
                </a:solidFill>
              </a:rPr>
              <a:t>АЇНИ</a:t>
            </a:r>
            <a:endParaRPr sz="2000" dirty="0">
              <a:solidFill>
                <a:srgbClr val="FFAE37"/>
              </a:solidFill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60271" y="160528"/>
            <a:ext cx="9782387" cy="3824393"/>
            <a:chOff x="870203" y="120395"/>
            <a:chExt cx="7336790" cy="28682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19956" y="158495"/>
              <a:ext cx="711708" cy="10485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37475" y="288035"/>
              <a:ext cx="969264" cy="3352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0203" y="120395"/>
              <a:ext cx="772668" cy="5623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63495" y="2881820"/>
              <a:ext cx="5038344" cy="10661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106929" y="2917697"/>
              <a:ext cx="4944110" cy="0"/>
            </a:xfrm>
            <a:custGeom>
              <a:avLst/>
              <a:gdLst/>
              <a:ahLst/>
              <a:cxnLst/>
              <a:rect l="l" t="t" r="r" b="b"/>
              <a:pathLst>
                <a:path w="4944109">
                  <a:moveTo>
                    <a:pt x="0" y="0"/>
                  </a:moveTo>
                  <a:lnTo>
                    <a:pt x="4943983" y="0"/>
                  </a:lnTo>
                </a:path>
              </a:pathLst>
            </a:custGeom>
            <a:ln w="25400">
              <a:solidFill>
                <a:srgbClr val="0F1FCC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80332" y="224027"/>
              <a:ext cx="946403" cy="131521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441049" y="2353586"/>
            <a:ext cx="7537837" cy="150725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algn="ctr">
              <a:spcBef>
                <a:spcPts val="133"/>
              </a:spcBef>
            </a:pPr>
            <a:r>
              <a:rPr lang="uk-UA" sz="3200" b="1" spc="-280" dirty="0" smtClean="0">
                <a:solidFill>
                  <a:srgbClr val="0000DA"/>
                </a:solidFill>
                <a:latin typeface="Tahoma"/>
                <a:cs typeface="Tahoma"/>
              </a:rPr>
              <a:t>ДАНІ ПРО</a:t>
            </a:r>
            <a:r>
              <a:rPr lang="uk-UA" sz="3200" b="1" spc="-167" dirty="0">
                <a:solidFill>
                  <a:srgbClr val="0000DA"/>
                </a:solidFill>
                <a:latin typeface="Tahoma"/>
                <a:cs typeface="Tahoma"/>
              </a:rPr>
              <a:t> </a:t>
            </a:r>
            <a:r>
              <a:rPr lang="uk-UA" sz="3200" b="1" spc="-167" dirty="0" smtClean="0">
                <a:solidFill>
                  <a:srgbClr val="0000DA"/>
                </a:solidFill>
                <a:latin typeface="Tahoma"/>
                <a:cs typeface="Tahoma"/>
              </a:rPr>
              <a:t>ЗВЕРНЕННЯ ГРОМАДЯН ДО ВЕРХОВНОЇ РАДИ УКРАЇНИ </a:t>
            </a:r>
          </a:p>
          <a:p>
            <a:pPr marL="16933" algn="ctr">
              <a:spcBef>
                <a:spcPts val="133"/>
              </a:spcBef>
            </a:pPr>
            <a:r>
              <a:rPr lang="uk-UA" sz="3200" b="1" spc="-167" dirty="0" smtClean="0">
                <a:solidFill>
                  <a:srgbClr val="0000DA"/>
                </a:solidFill>
                <a:latin typeface="Tahoma"/>
                <a:cs typeface="Tahoma"/>
              </a:rPr>
              <a:t>У СІЧНІ – БЕРЕЗНІ 2025 РОКУ</a:t>
            </a:r>
            <a:endParaRPr sz="3200" dirty="0">
              <a:solidFill>
                <a:srgbClr val="0000DA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62582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7" name="Діаграма 6"/>
          <p:cNvGraphicFramePr/>
          <p:nvPr>
            <p:extLst>
              <p:ext uri="{D42A27DB-BD31-4B8C-83A1-F6EECF244321}">
                <p14:modId xmlns:p14="http://schemas.microsoft.com/office/powerpoint/2010/main" val="4055691596"/>
              </p:ext>
            </p:extLst>
          </p:nvPr>
        </p:nvGraphicFramePr>
        <p:xfrm>
          <a:off x="198783" y="262394"/>
          <a:ext cx="11744076" cy="5875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41010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4243656270"/>
              </p:ext>
            </p:extLst>
          </p:nvPr>
        </p:nvGraphicFramePr>
        <p:xfrm>
          <a:off x="351180" y="289881"/>
          <a:ext cx="11489635" cy="5804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44275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1803863034"/>
              </p:ext>
            </p:extLst>
          </p:nvPr>
        </p:nvGraphicFramePr>
        <p:xfrm>
          <a:off x="174929" y="166978"/>
          <a:ext cx="11815637" cy="5971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1786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2462842976"/>
              </p:ext>
            </p:extLst>
          </p:nvPr>
        </p:nvGraphicFramePr>
        <p:xfrm>
          <a:off x="294198" y="262394"/>
          <a:ext cx="11569148" cy="5875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47734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1756029332"/>
              </p:ext>
            </p:extLst>
          </p:nvPr>
        </p:nvGraphicFramePr>
        <p:xfrm>
          <a:off x="349857" y="310102"/>
          <a:ext cx="11521439" cy="582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1193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2226723658"/>
              </p:ext>
            </p:extLst>
          </p:nvPr>
        </p:nvGraphicFramePr>
        <p:xfrm>
          <a:off x="247814" y="203414"/>
          <a:ext cx="11696368" cy="5907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1445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1940140233"/>
              </p:ext>
            </p:extLst>
          </p:nvPr>
        </p:nvGraphicFramePr>
        <p:xfrm>
          <a:off x="375035" y="293639"/>
          <a:ext cx="11441926" cy="5844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46741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3657783774"/>
              </p:ext>
            </p:extLst>
          </p:nvPr>
        </p:nvGraphicFramePr>
        <p:xfrm>
          <a:off x="339253" y="88979"/>
          <a:ext cx="11513489" cy="5860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41129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1470069117"/>
              </p:ext>
            </p:extLst>
          </p:nvPr>
        </p:nvGraphicFramePr>
        <p:xfrm>
          <a:off x="333955" y="326004"/>
          <a:ext cx="11489635" cy="5812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9500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516335732"/>
              </p:ext>
            </p:extLst>
          </p:nvPr>
        </p:nvGraphicFramePr>
        <p:xfrm>
          <a:off x="381663" y="302150"/>
          <a:ext cx="11426023" cy="5836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34622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1485529094"/>
              </p:ext>
            </p:extLst>
          </p:nvPr>
        </p:nvGraphicFramePr>
        <p:xfrm>
          <a:off x="381663" y="318052"/>
          <a:ext cx="11410121" cy="5820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5677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7" name="Діаграма 6"/>
          <p:cNvGraphicFramePr/>
          <p:nvPr>
            <p:extLst>
              <p:ext uri="{D42A27DB-BD31-4B8C-83A1-F6EECF244321}">
                <p14:modId xmlns:p14="http://schemas.microsoft.com/office/powerpoint/2010/main" val="2086318181"/>
              </p:ext>
            </p:extLst>
          </p:nvPr>
        </p:nvGraphicFramePr>
        <p:xfrm>
          <a:off x="351181" y="281929"/>
          <a:ext cx="11489634" cy="5812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29492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11" name="Діаграма 10"/>
          <p:cNvGraphicFramePr/>
          <p:nvPr>
            <p:extLst>
              <p:ext uri="{D42A27DB-BD31-4B8C-83A1-F6EECF244321}">
                <p14:modId xmlns:p14="http://schemas.microsoft.com/office/powerpoint/2010/main" val="1029837113"/>
              </p:ext>
            </p:extLst>
          </p:nvPr>
        </p:nvGraphicFramePr>
        <p:xfrm>
          <a:off x="246491" y="262394"/>
          <a:ext cx="11672514" cy="5875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65352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3376102852"/>
              </p:ext>
            </p:extLst>
          </p:nvPr>
        </p:nvGraphicFramePr>
        <p:xfrm>
          <a:off x="310101" y="262394"/>
          <a:ext cx="11569147" cy="5875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795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621999352"/>
              </p:ext>
            </p:extLst>
          </p:nvPr>
        </p:nvGraphicFramePr>
        <p:xfrm>
          <a:off x="271668" y="190023"/>
          <a:ext cx="11648660" cy="5930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76953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2007099029"/>
              </p:ext>
            </p:extLst>
          </p:nvPr>
        </p:nvGraphicFramePr>
        <p:xfrm>
          <a:off x="143119" y="159026"/>
          <a:ext cx="11911057" cy="6043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17266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1316960445"/>
              </p:ext>
            </p:extLst>
          </p:nvPr>
        </p:nvGraphicFramePr>
        <p:xfrm>
          <a:off x="190832" y="151075"/>
          <a:ext cx="11807686" cy="5986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85501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1079547540"/>
              </p:ext>
            </p:extLst>
          </p:nvPr>
        </p:nvGraphicFramePr>
        <p:xfrm>
          <a:off x="182880" y="214685"/>
          <a:ext cx="11807687" cy="5923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34522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2953806605"/>
              </p:ext>
            </p:extLst>
          </p:nvPr>
        </p:nvGraphicFramePr>
        <p:xfrm>
          <a:off x="212033" y="174929"/>
          <a:ext cx="11767930" cy="5994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72205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1210877884"/>
              </p:ext>
            </p:extLst>
          </p:nvPr>
        </p:nvGraphicFramePr>
        <p:xfrm>
          <a:off x="206734" y="206735"/>
          <a:ext cx="11767930" cy="5931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50120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075" y="5949017"/>
            <a:ext cx="621847" cy="78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23" y="6367680"/>
            <a:ext cx="5785077" cy="1378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11185"/>
            <a:ext cx="5785079" cy="13788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22" y="6273301"/>
            <a:ext cx="5785079" cy="1378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307101"/>
            <a:ext cx="5785077" cy="137883"/>
          </a:xfrm>
          <a:prstGeom prst="rect">
            <a:avLst/>
          </a:prstGeom>
        </p:spPr>
      </p:pic>
      <p:graphicFrame>
        <p:nvGraphicFramePr>
          <p:cNvPr id="4" name="Діаграма 3"/>
          <p:cNvGraphicFramePr/>
          <p:nvPr>
            <p:extLst>
              <p:ext uri="{D42A27DB-BD31-4B8C-83A1-F6EECF244321}">
                <p14:modId xmlns:p14="http://schemas.microsoft.com/office/powerpoint/2010/main" val="1279074834"/>
              </p:ext>
            </p:extLst>
          </p:nvPr>
        </p:nvGraphicFramePr>
        <p:xfrm>
          <a:off x="204081" y="198782"/>
          <a:ext cx="11783833" cy="5938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00647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4280</TotalTime>
  <Words>881</Words>
  <Application>Microsoft Office PowerPoint</Application>
  <PresentationFormat>Широкий екран</PresentationFormat>
  <Paragraphs>179</Paragraphs>
  <Slides>22</Slides>
  <Notes>21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Tahoma</vt:lpstr>
      <vt:lpstr>Times New Roman</vt:lpstr>
      <vt:lpstr>Verdana</vt:lpstr>
      <vt:lpstr>Тема Office</vt:lpstr>
      <vt:lpstr>УПРАВЛІННЯ З ПИТАНЬ ЗВЕРНЕНЬ ГРОМАДЯН АПАРАТУ ВЕРХОВНОЇ  РАДИ УКРАЇНИ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Анісімов Віталій Анатолійович</cp:lastModifiedBy>
  <cp:revision>581</cp:revision>
  <cp:lastPrinted>2025-04-04T06:00:00Z</cp:lastPrinted>
  <dcterms:created xsi:type="dcterms:W3CDTF">2023-07-06T13:12:33Z</dcterms:created>
  <dcterms:modified xsi:type="dcterms:W3CDTF">2025-04-10T09:59:12Z</dcterms:modified>
</cp:coreProperties>
</file>